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6" r:id="rId4"/>
    <p:sldId id="267" r:id="rId5"/>
    <p:sldId id="268" r:id="rId6"/>
    <p:sldId id="272" r:id="rId7"/>
    <p:sldId id="273" r:id="rId8"/>
    <p:sldId id="269" r:id="rId9"/>
    <p:sldId id="275" r:id="rId10"/>
    <p:sldId id="259" r:id="rId11"/>
    <p:sldId id="276" r:id="rId12"/>
    <p:sldId id="277" r:id="rId13"/>
    <p:sldId id="278" r:id="rId14"/>
    <p:sldId id="261" r:id="rId15"/>
    <p:sldId id="279" r:id="rId16"/>
    <p:sldId id="262" r:id="rId17"/>
    <p:sldId id="280" r:id="rId18"/>
    <p:sldId id="263" r:id="rId19"/>
    <p:sldId id="281" r:id="rId20"/>
    <p:sldId id="264" r:id="rId21"/>
    <p:sldId id="282" r:id="rId22"/>
    <p:sldId id="283" r:id="rId2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AE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889" autoAdjust="0"/>
  </p:normalViewPr>
  <p:slideViewPr>
    <p:cSldViewPr>
      <p:cViewPr varScale="1">
        <p:scale>
          <a:sx n="110" d="100"/>
          <a:sy n="110" d="100"/>
        </p:scale>
        <p:origin x="432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iamisis\Desktop\崔老师的PPT\bghome0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iamisis\Desktop\00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5146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65571"/>
          </a:xfrm>
        </p:spPr>
        <p:txBody>
          <a:bodyPr>
            <a:normAutofit/>
          </a:bodyPr>
          <a:lstStyle>
            <a:lvl1pPr algn="l">
              <a:defRPr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1494"/>
            <a:ext cx="8229600" cy="3394472"/>
          </a:xfrm>
        </p:spPr>
        <p:txBody>
          <a:bodyPr/>
          <a:lstStyle>
            <a:lvl1pPr>
              <a:defRPr sz="2000">
                <a:latin typeface="微软雅黑" pitchFamily="34" charset="-122"/>
                <a:ea typeface="微软雅黑" pitchFamily="34" charset="-122"/>
              </a:defRPr>
            </a:lvl1pPr>
            <a:lvl2pPr>
              <a:defRPr sz="1800">
                <a:latin typeface="微软雅黑" pitchFamily="34" charset="-122"/>
                <a:ea typeface="微软雅黑" pitchFamily="34" charset="-122"/>
              </a:defRPr>
            </a:lvl2pPr>
            <a:lvl3pPr>
              <a:defRPr sz="1600">
                <a:latin typeface="微软雅黑" pitchFamily="34" charset="-122"/>
                <a:ea typeface="微软雅黑" pitchFamily="34" charset="-122"/>
              </a:defRPr>
            </a:lvl3pPr>
            <a:lvl4pPr>
              <a:defRPr sz="1400">
                <a:latin typeface="微软雅黑" pitchFamily="34" charset="-122"/>
                <a:ea typeface="微软雅黑" pitchFamily="34" charset="-122"/>
              </a:defRPr>
            </a:lvl4pPr>
            <a:lvl5pPr>
              <a:defRPr sz="1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8" name="Picture 3" descr="C:\Users\iamisis\Desktop\未标题-1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05" y="4796152"/>
            <a:ext cx="892324" cy="297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11 Imagen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665291" y="4808227"/>
            <a:ext cx="361033" cy="304028"/>
          </a:xfrm>
          <a:prstGeom prst="rect">
            <a:avLst/>
          </a:prstGeom>
        </p:spPr>
      </p:pic>
      <p:pic>
        <p:nvPicPr>
          <p:cNvPr id="10" name="12 Imagen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40698" y="4808227"/>
            <a:ext cx="361033" cy="304028"/>
          </a:xfrm>
          <a:prstGeom prst="rect">
            <a:avLst/>
          </a:prstGeom>
        </p:spPr>
      </p:pic>
      <p:sp>
        <p:nvSpPr>
          <p:cNvPr id="11" name="14 CuadroTexto"/>
          <p:cNvSpPr txBox="1"/>
          <p:nvPr userDrawn="1"/>
        </p:nvSpPr>
        <p:spPr>
          <a:xfrm>
            <a:off x="7964424" y="4820102"/>
            <a:ext cx="3161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HN" sz="1200" b="1" i="1" dirty="0" smtClean="0">
                <a:solidFill>
                  <a:schemeClr val="bg1"/>
                </a:solidFill>
              </a:rPr>
              <a:t>of</a:t>
            </a:r>
            <a:endParaRPr lang="es-ES" sz="1200" b="1" i="1" dirty="0">
              <a:solidFill>
                <a:schemeClr val="bg1"/>
              </a:solidFill>
            </a:endParaRPr>
          </a:p>
        </p:txBody>
      </p:sp>
      <p:sp>
        <p:nvSpPr>
          <p:cNvPr id="12" name="15 CuadroTexto"/>
          <p:cNvSpPr txBox="1"/>
          <p:nvPr userDrawn="1"/>
        </p:nvSpPr>
        <p:spPr>
          <a:xfrm>
            <a:off x="8252978" y="4820103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/>
                </a:solidFill>
              </a:rPr>
              <a:t>14</a:t>
            </a:r>
            <a:endParaRPr lang="es-ES" sz="1200" b="1" dirty="0">
              <a:solidFill>
                <a:schemeClr val="bg1"/>
              </a:solidFill>
            </a:endParaRPr>
          </a:p>
        </p:txBody>
      </p:sp>
      <p:pic>
        <p:nvPicPr>
          <p:cNvPr id="13" name="Imagen 6" descr="C:\Users\Design\Documents\Edu\Product Launch\btns.png">
            <a:hlinkClick r:id="" action="ppaction://hlinkshowjump?jump=nextslide"/>
          </p:cNvPr>
          <p:cNvPicPr>
            <a:picLocks noChangeAspect="1" noChangeArrowheads="1"/>
          </p:cNvPicPr>
          <p:nvPr userDrawn="1"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560" y="4870375"/>
            <a:ext cx="177229" cy="177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Imagen 6" descr="C:\Users\Design\Documents\Edu\Product Launch\btns.png">
            <a:hlinkClick r:id="" action="ppaction://hlinkshowjump?jump=previousslide"/>
          </p:cNvPr>
          <p:cNvPicPr>
            <a:picLocks noChangeAspect="1" noChangeArrowheads="1"/>
          </p:cNvPicPr>
          <p:nvPr userDrawn="1"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30975" y="4870375"/>
            <a:ext cx="177229" cy="177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4 CuadroTexto"/>
          <p:cNvSpPr txBox="1"/>
          <p:nvPr userDrawn="1"/>
        </p:nvSpPr>
        <p:spPr>
          <a:xfrm>
            <a:off x="3543511" y="4816594"/>
            <a:ext cx="20569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0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n-cs"/>
              </a:rPr>
              <a:t>——</a:t>
            </a:r>
            <a:r>
              <a:rPr lang="zh-CN" altLang="en-US" sz="1200" b="0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n-cs"/>
              </a:rPr>
              <a:t>开发框架的使用和推广</a:t>
            </a:r>
            <a:endParaRPr lang="es-ES" sz="1200" b="0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iamisis\Desktop\00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5146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image" Target="../media/image6.png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19" Type="http://schemas.openxmlformats.org/officeDocument/2006/relationships/image" Target="../media/image23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" descr="D:\TDDOWNLOAD\win8风格图标\PNG\Communications\Blue\MB_0018_note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2539" y="1667516"/>
            <a:ext cx="920866" cy="920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C:\Users\iamisis\Desktop\MetroStation_2.0_XiaZaiBa\metrostation_by_yankoa-d312tty\PNG\Others\Blue\MB_0001_pi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645666"/>
            <a:ext cx="932282" cy="932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C:\Users\iamisis\Desktop\MetroStation_2.0_XiaZaiBa\metrostation_by_yankoa-d312tty\PNG\Network\Blue\MB_0036_search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978" y="1667516"/>
            <a:ext cx="917715" cy="910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7" descr="C:\Users\iamisis\Desktop\MetroStation_2.0_XiaZaiBa\metrostation_by_yankoa-d312tty\PNG\Suites\Blue\MB_0029_programs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5693" y="1645666"/>
            <a:ext cx="932282" cy="932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C:\Users\iamisis\Desktop\MetroStation_2.0_XiaZaiBa\metrostation_by_yankoa-d312tty\PNG\Media\Blue\MB_0018_viewer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975" y="1645666"/>
            <a:ext cx="932282" cy="932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9" descr="C:\Users\iamisis\Desktop\MetroStation_2.0_XiaZaiBa\metrostation_by_yankoa-d312tty\PNG\Navigation\blue\MB_0014_world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0257" y="1656591"/>
            <a:ext cx="932282" cy="932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PPECLOGO-eff-0-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793" y="3499073"/>
            <a:ext cx="835025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" descr="PPECLOGO-eff-0-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7718" y="3473673"/>
            <a:ext cx="773112" cy="47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PPECLOGO-eff-0-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455" y="2592610"/>
            <a:ext cx="2373313" cy="1497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5" descr="PPECLOGO-eff-0-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6205" y="4056285"/>
            <a:ext cx="412750" cy="24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6" descr="PPECLOGO-eff-0-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968" y="3510185"/>
            <a:ext cx="315912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7" descr="PPECLOGO-eff-0-1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8543" y="4097560"/>
            <a:ext cx="155575" cy="93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8" descr="PPECLOGO-eff-0-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380" y="3302223"/>
            <a:ext cx="773113" cy="47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9" descr="PPECLOGO-eff-5-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880" y="3700685"/>
            <a:ext cx="1163638" cy="70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0" descr="PPECLOGO-eff-5-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118" y="3851498"/>
            <a:ext cx="1444625" cy="90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1" descr="PPECLOGO-eff-5-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3405" y="3397473"/>
            <a:ext cx="879475" cy="53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2" descr="PPECLOGO-eff-0-1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055" y="3964210"/>
            <a:ext cx="411163" cy="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13" descr="PPECLOGO-eff-0-1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1318" y="3170460"/>
            <a:ext cx="411162" cy="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4" descr="PPECLOGO-eff2-1-2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5968" y="3441923"/>
            <a:ext cx="1336675" cy="90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15" descr="PPECLOGO-eff2-1-3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205" y="3435573"/>
            <a:ext cx="344488" cy="230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16" descr="PPECLOGO-eff2-1-4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080" y="3775298"/>
            <a:ext cx="554038" cy="369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17" descr="PPECLOGO-eff2-1-3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3818" y="3513360"/>
            <a:ext cx="284162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18" descr="PPECLOGO-eff2-1-3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2280" y="3851498"/>
            <a:ext cx="222250" cy="14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TextBox 48"/>
          <p:cNvSpPr txBox="1"/>
          <p:nvPr/>
        </p:nvSpPr>
        <p:spPr>
          <a:xfrm>
            <a:off x="735648" y="3310753"/>
            <a:ext cx="782425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软件企业的生产流</a:t>
            </a: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水线</a:t>
            </a:r>
            <a:endParaRPr lang="en-US" altLang="zh-CN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——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开发框架的使用和</a:t>
            </a: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推广</a:t>
            </a:r>
            <a:endParaRPr lang="en-US" altLang="zh-CN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1673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72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74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76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78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80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0.61719 2.59259E-6 " pathEditMode="relative" rAng="0" ptsTypes="AA">
                                      <p:cBhvr>
                                        <p:cTn id="82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68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84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86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88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90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92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94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4" presetClass="entr" presetSubtype="1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3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8" descr="C:\Users\iamisis\Desktop\MetroStation_2.0_XiaZaiBa\metrostation_by_yankoa-d312tty\PNG\Network\Blue\MB_0036_searc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208" y="1427981"/>
            <a:ext cx="240030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4665654" y="771551"/>
            <a:ext cx="502920" cy="502602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02232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开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35440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发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68648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01856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目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35064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标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68272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47644" y="771550"/>
            <a:ext cx="259352" cy="502603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665654" y="1419623"/>
            <a:ext cx="502920" cy="502602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602232" y="1419623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现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835440" y="1419623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存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068648" y="1419623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301856" y="1419623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问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535064" y="1419623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题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768272" y="1419623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347644" y="1419622"/>
            <a:ext cx="259352" cy="502603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347644" y="2044462"/>
            <a:ext cx="259352" cy="3099038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584770" y="2044462"/>
            <a:ext cx="250825" cy="3099038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816545" y="2044462"/>
            <a:ext cx="252412" cy="3099038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049907" y="2044462"/>
            <a:ext cx="252413" cy="3099038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302320" y="2044462"/>
            <a:ext cx="250825" cy="3099038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516632" y="2044462"/>
            <a:ext cx="252413" cy="3099038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766064" y="2044462"/>
            <a:ext cx="252412" cy="3099038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9832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xit" presetSubtype="1" fill="hold" grpId="1" nodeType="withEffect">
                                  <p:stCondLst>
                                    <p:cond delay="44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9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1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xit" presetSubtype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xit" presetSubtype="1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2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xit" presetSubtype="1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xit" presetSubtype="1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2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xit" presetSubtype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2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50" grpId="0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标注 41"/>
          <p:cNvSpPr/>
          <p:nvPr/>
        </p:nvSpPr>
        <p:spPr>
          <a:xfrm>
            <a:off x="3349092" y="3651870"/>
            <a:ext cx="1512168" cy="720080"/>
          </a:xfrm>
          <a:prstGeom prst="wedgeRectCallout">
            <a:avLst>
              <a:gd name="adj1" fmla="val -65392"/>
              <a:gd name="adj2" fmla="val -97379"/>
            </a:avLst>
          </a:prstGeom>
          <a:solidFill>
            <a:srgbClr val="04AED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◆  </a:t>
            </a:r>
            <a:r>
              <a:rPr lang="zh-CN" alt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招聘困难</a:t>
            </a:r>
            <a:endParaRPr lang="en-US" altLang="zh-CN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◆  </a:t>
            </a:r>
            <a:r>
              <a:rPr lang="zh-CN" alt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培训困难</a:t>
            </a:r>
            <a:endParaRPr lang="en-US" altLang="zh-CN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◆  </a:t>
            </a:r>
            <a:r>
              <a:rPr lang="zh-CN" alt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流失</a:t>
            </a:r>
            <a:r>
              <a:rPr lang="zh-CN" alt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严重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1450081" y="2230967"/>
            <a:ext cx="1008063" cy="1008373"/>
          </a:xfrm>
          <a:prstGeom prst="rect">
            <a:avLst/>
          </a:prstGeom>
          <a:solidFill>
            <a:srgbClr val="04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企业</a:t>
            </a:r>
            <a:endParaRPr lang="zh-CN" altLang="en-US" sz="1100" dirty="0"/>
          </a:p>
        </p:txBody>
      </p:sp>
      <p:grpSp>
        <p:nvGrpSpPr>
          <p:cNvPr id="7" name="组合 6"/>
          <p:cNvGrpSpPr/>
          <p:nvPr/>
        </p:nvGrpSpPr>
        <p:grpSpPr>
          <a:xfrm>
            <a:off x="1352450" y="2135687"/>
            <a:ext cx="1203326" cy="1198933"/>
            <a:chOff x="1089993" y="1991671"/>
            <a:chExt cx="1203326" cy="1198933"/>
          </a:xfrm>
        </p:grpSpPr>
        <p:sp>
          <p:nvSpPr>
            <p:cNvPr id="13" name="矩形 12"/>
            <p:cNvSpPr/>
            <p:nvPr/>
          </p:nvSpPr>
          <p:spPr bwMode="auto">
            <a:xfrm>
              <a:off x="1089993" y="2015492"/>
              <a:ext cx="46038" cy="115288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 bwMode="auto">
            <a:xfrm>
              <a:off x="2247282" y="2015492"/>
              <a:ext cx="46037" cy="115288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 bwMode="auto">
            <a:xfrm rot="5400000" flipH="1">
              <a:off x="1668630" y="2565915"/>
              <a:ext cx="46052" cy="120332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 bwMode="auto">
            <a:xfrm rot="5400000" flipH="1">
              <a:off x="1668630" y="1413034"/>
              <a:ext cx="46052" cy="120332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891892" y="2396945"/>
            <a:ext cx="1248382" cy="842395"/>
            <a:chOff x="5076056" y="602379"/>
            <a:chExt cx="1248382" cy="842395"/>
          </a:xfrm>
        </p:grpSpPr>
        <p:sp>
          <p:nvSpPr>
            <p:cNvPr id="8" name="流程图: 联系 7"/>
            <p:cNvSpPr/>
            <p:nvPr/>
          </p:nvSpPr>
          <p:spPr>
            <a:xfrm>
              <a:off x="5076056" y="987574"/>
              <a:ext cx="457200" cy="457200"/>
            </a:xfrm>
            <a:prstGeom prst="flowChartConnector">
              <a:avLst/>
            </a:prstGeom>
            <a:solidFill>
              <a:srgbClr val="04AEDA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/>
                <a:t>1</a:t>
              </a:r>
              <a:endParaRPr lang="zh-CN" altLang="en-US" sz="1600" b="1" dirty="0"/>
            </a:p>
          </p:txBody>
        </p:sp>
        <p:sp>
          <p:nvSpPr>
            <p:cNvPr id="28" name="TextBox 27"/>
            <p:cNvSpPr txBox="1"/>
            <p:nvPr/>
          </p:nvSpPr>
          <p:spPr>
            <a:xfrm rot="19300716">
              <a:off x="5319035" y="602379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人员缺乏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31" name="直接箭头连接符 30"/>
          <p:cNvCxnSpPr/>
          <p:nvPr/>
        </p:nvCxnSpPr>
        <p:spPr>
          <a:xfrm>
            <a:off x="2509739" y="3307346"/>
            <a:ext cx="5230613" cy="0"/>
          </a:xfrm>
          <a:prstGeom prst="straightConnector1">
            <a:avLst/>
          </a:prstGeom>
          <a:ln w="444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4004291" y="2080735"/>
            <a:ext cx="2158425" cy="1158605"/>
            <a:chOff x="5076056" y="286169"/>
            <a:chExt cx="2158425" cy="1158605"/>
          </a:xfrm>
        </p:grpSpPr>
        <p:sp>
          <p:nvSpPr>
            <p:cNvPr id="34" name="流程图: 联系 33"/>
            <p:cNvSpPr/>
            <p:nvPr/>
          </p:nvSpPr>
          <p:spPr>
            <a:xfrm>
              <a:off x="5076056" y="987574"/>
              <a:ext cx="457200" cy="457200"/>
            </a:xfrm>
            <a:prstGeom prst="flowChartConnector">
              <a:avLst/>
            </a:prstGeom>
            <a:solidFill>
              <a:srgbClr val="04AEDA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/>
                <a:t>2</a:t>
              </a:r>
              <a:endParaRPr lang="zh-CN" altLang="en-US" sz="1600" b="1" dirty="0"/>
            </a:p>
          </p:txBody>
        </p:sp>
        <p:sp>
          <p:nvSpPr>
            <p:cNvPr id="35" name="TextBox 34"/>
            <p:cNvSpPr txBox="1"/>
            <p:nvPr/>
          </p:nvSpPr>
          <p:spPr>
            <a:xfrm rot="19300716">
              <a:off x="5209162" y="286169"/>
              <a:ext cx="20253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技术门槛高、风险大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116690" y="2337259"/>
            <a:ext cx="1446702" cy="911304"/>
            <a:chOff x="5076056" y="533470"/>
            <a:chExt cx="1446702" cy="911304"/>
          </a:xfrm>
        </p:grpSpPr>
        <p:sp>
          <p:nvSpPr>
            <p:cNvPr id="37" name="流程图: 联系 36"/>
            <p:cNvSpPr/>
            <p:nvPr/>
          </p:nvSpPr>
          <p:spPr>
            <a:xfrm>
              <a:off x="5076056" y="987574"/>
              <a:ext cx="457200" cy="457200"/>
            </a:xfrm>
            <a:prstGeom prst="flowChartConnector">
              <a:avLst/>
            </a:prstGeom>
            <a:solidFill>
              <a:srgbClr val="04AEDA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/>
                <a:t>3</a:t>
              </a:r>
              <a:endParaRPr lang="zh-CN" altLang="en-US" sz="1600" b="1" dirty="0"/>
            </a:p>
          </p:txBody>
        </p:sp>
        <p:sp>
          <p:nvSpPr>
            <p:cNvPr id="38" name="TextBox 37"/>
            <p:cNvSpPr txBox="1"/>
            <p:nvPr/>
          </p:nvSpPr>
          <p:spPr>
            <a:xfrm rot="19300716">
              <a:off x="5295092" y="533470"/>
              <a:ext cx="12276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开发效率低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229089" y="2335148"/>
            <a:ext cx="1452776" cy="913415"/>
            <a:chOff x="5076056" y="531359"/>
            <a:chExt cx="1452776" cy="913415"/>
          </a:xfrm>
        </p:grpSpPr>
        <p:sp>
          <p:nvSpPr>
            <p:cNvPr id="40" name="流程图: 联系 39"/>
            <p:cNvSpPr/>
            <p:nvPr/>
          </p:nvSpPr>
          <p:spPr>
            <a:xfrm>
              <a:off x="5076056" y="987574"/>
              <a:ext cx="457200" cy="457200"/>
            </a:xfrm>
            <a:prstGeom prst="flowChartConnector">
              <a:avLst/>
            </a:prstGeom>
            <a:solidFill>
              <a:srgbClr val="04AEDA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/>
                <a:t>4</a:t>
              </a:r>
              <a:endParaRPr lang="zh-CN" altLang="en-US" sz="1600" b="1" dirty="0"/>
            </a:p>
          </p:txBody>
        </p:sp>
        <p:sp>
          <p:nvSpPr>
            <p:cNvPr id="41" name="TextBox 40"/>
            <p:cNvSpPr txBox="1"/>
            <p:nvPr/>
          </p:nvSpPr>
          <p:spPr>
            <a:xfrm rot="19300716">
              <a:off x="5294358" y="531359"/>
              <a:ext cx="12344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产品质量差</a:t>
              </a:r>
            </a:p>
          </p:txBody>
        </p:sp>
      </p:grpSp>
      <p:sp>
        <p:nvSpPr>
          <p:cNvPr id="23" name="13 CuadroTexto"/>
          <p:cNvSpPr txBox="1"/>
          <p:nvPr/>
        </p:nvSpPr>
        <p:spPr>
          <a:xfrm>
            <a:off x="7706464" y="4823048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4AEDA"/>
                </a:solidFill>
              </a:rPr>
              <a:t>8</a:t>
            </a:r>
            <a:endParaRPr lang="es-ES" sz="1200" b="1" dirty="0">
              <a:solidFill>
                <a:srgbClr val="04AEDA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213965" y="561975"/>
            <a:ext cx="3097958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0" y="523875"/>
            <a:ext cx="215900" cy="71438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TextBox 5"/>
          <p:cNvSpPr txBox="1">
            <a:spLocks noChangeArrowheads="1"/>
          </p:cNvSpPr>
          <p:nvPr/>
        </p:nvSpPr>
        <p:spPr bwMode="auto">
          <a:xfrm>
            <a:off x="560313" y="193675"/>
            <a:ext cx="2555875" cy="403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2563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现存的问题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3827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1450081" y="2230967"/>
            <a:ext cx="1008063" cy="1008373"/>
          </a:xfrm>
          <a:prstGeom prst="rect">
            <a:avLst/>
          </a:prstGeom>
          <a:solidFill>
            <a:srgbClr val="04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企业</a:t>
            </a:r>
            <a:endParaRPr lang="zh-CN" altLang="en-US" sz="1100" dirty="0"/>
          </a:p>
        </p:txBody>
      </p:sp>
      <p:sp>
        <p:nvSpPr>
          <p:cNvPr id="13" name="矩形 12"/>
          <p:cNvSpPr/>
          <p:nvPr/>
        </p:nvSpPr>
        <p:spPr bwMode="auto">
          <a:xfrm>
            <a:off x="1352450" y="2159508"/>
            <a:ext cx="46038" cy="115288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 bwMode="auto">
          <a:xfrm>
            <a:off x="2509739" y="2159508"/>
            <a:ext cx="46037" cy="115288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 bwMode="auto">
          <a:xfrm rot="5400000" flipH="1">
            <a:off x="1931087" y="2709931"/>
            <a:ext cx="46052" cy="1203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 bwMode="auto">
          <a:xfrm rot="5400000" flipH="1">
            <a:off x="1931087" y="1557050"/>
            <a:ext cx="46052" cy="1203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450081" y="2230968"/>
            <a:ext cx="1008063" cy="1008372"/>
          </a:xfrm>
          <a:prstGeom prst="rect">
            <a:avLst/>
          </a:prstGeom>
          <a:solidFill>
            <a:srgbClr val="04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培训机构</a:t>
            </a:r>
            <a:endParaRPr lang="zh-CN" altLang="en-US" sz="11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2891892" y="2396945"/>
            <a:ext cx="1248382" cy="842395"/>
            <a:chOff x="5076056" y="602379"/>
            <a:chExt cx="1248382" cy="842395"/>
          </a:xfrm>
        </p:grpSpPr>
        <p:sp>
          <p:nvSpPr>
            <p:cNvPr id="11" name="流程图: 联系 10"/>
            <p:cNvSpPr/>
            <p:nvPr/>
          </p:nvSpPr>
          <p:spPr>
            <a:xfrm>
              <a:off x="5076056" y="987574"/>
              <a:ext cx="457200" cy="457200"/>
            </a:xfrm>
            <a:prstGeom prst="flowChartConnector">
              <a:avLst/>
            </a:prstGeom>
            <a:solidFill>
              <a:srgbClr val="04AEDA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/>
                <a:t>1</a:t>
              </a:r>
              <a:endParaRPr lang="zh-CN" altLang="en-US" sz="1600" b="1" dirty="0"/>
            </a:p>
          </p:txBody>
        </p:sp>
        <p:sp>
          <p:nvSpPr>
            <p:cNvPr id="15" name="TextBox 14"/>
            <p:cNvSpPr txBox="1"/>
            <p:nvPr/>
          </p:nvSpPr>
          <p:spPr>
            <a:xfrm rot="19300716">
              <a:off x="5319035" y="602379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就业率低</a:t>
              </a:r>
            </a:p>
          </p:txBody>
        </p:sp>
      </p:grpSp>
      <p:cxnSp>
        <p:nvCxnSpPr>
          <p:cNvPr id="19" name="直接箭头连接符 18"/>
          <p:cNvCxnSpPr/>
          <p:nvPr/>
        </p:nvCxnSpPr>
        <p:spPr>
          <a:xfrm>
            <a:off x="2509739" y="3307346"/>
            <a:ext cx="5230613" cy="0"/>
          </a:xfrm>
          <a:prstGeom prst="straightConnector1">
            <a:avLst/>
          </a:prstGeom>
          <a:ln w="444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3926545" y="1473913"/>
            <a:ext cx="3982580" cy="1765427"/>
            <a:chOff x="4998310" y="-320653"/>
            <a:chExt cx="3982580" cy="1765427"/>
          </a:xfrm>
        </p:grpSpPr>
        <p:sp>
          <p:nvSpPr>
            <p:cNvPr id="21" name="流程图: 联系 20"/>
            <p:cNvSpPr/>
            <p:nvPr/>
          </p:nvSpPr>
          <p:spPr>
            <a:xfrm>
              <a:off x="5076056" y="987574"/>
              <a:ext cx="457200" cy="457200"/>
            </a:xfrm>
            <a:prstGeom prst="flowChartConnector">
              <a:avLst/>
            </a:prstGeom>
            <a:solidFill>
              <a:srgbClr val="04AEDA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/>
                <a:t>2</a:t>
              </a:r>
              <a:endParaRPr lang="zh-CN" altLang="en-US" sz="1600" b="1" dirty="0"/>
            </a:p>
          </p:txBody>
        </p:sp>
        <p:sp>
          <p:nvSpPr>
            <p:cNvPr id="22" name="TextBox 21"/>
            <p:cNvSpPr txBox="1"/>
            <p:nvPr/>
          </p:nvSpPr>
          <p:spPr>
            <a:xfrm rot="19300716">
              <a:off x="4998310" y="-320653"/>
              <a:ext cx="39825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培训内容和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企业实际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使用的内容不匹配</a:t>
              </a:r>
            </a:p>
          </p:txBody>
        </p:sp>
      </p:grpSp>
      <p:sp>
        <p:nvSpPr>
          <p:cNvPr id="23" name="13 CuadroTexto"/>
          <p:cNvSpPr txBox="1"/>
          <p:nvPr/>
        </p:nvSpPr>
        <p:spPr>
          <a:xfrm>
            <a:off x="7706464" y="4823048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4AEDA"/>
                </a:solidFill>
              </a:rPr>
              <a:t>9</a:t>
            </a:r>
            <a:endParaRPr lang="es-ES" sz="1200" b="1" dirty="0">
              <a:solidFill>
                <a:srgbClr val="04AEDA"/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213965" y="561975"/>
            <a:ext cx="3097958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0" y="523875"/>
            <a:ext cx="215900" cy="71438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TextBox 5"/>
          <p:cNvSpPr txBox="1">
            <a:spLocks noChangeArrowheads="1"/>
          </p:cNvSpPr>
          <p:nvPr/>
        </p:nvSpPr>
        <p:spPr bwMode="auto">
          <a:xfrm>
            <a:off x="560313" y="193675"/>
            <a:ext cx="2555875" cy="403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2563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现存的问题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288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1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1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891518" y="1696585"/>
            <a:ext cx="3264367" cy="1542755"/>
            <a:chOff x="5075682" y="-97981"/>
            <a:chExt cx="3264367" cy="1542755"/>
          </a:xfrm>
        </p:grpSpPr>
        <p:sp>
          <p:nvSpPr>
            <p:cNvPr id="10" name="流程图: 联系 9"/>
            <p:cNvSpPr/>
            <p:nvPr/>
          </p:nvSpPr>
          <p:spPr>
            <a:xfrm>
              <a:off x="5076056" y="987574"/>
              <a:ext cx="457200" cy="457200"/>
            </a:xfrm>
            <a:prstGeom prst="flowChartConnector">
              <a:avLst/>
            </a:prstGeom>
            <a:solidFill>
              <a:srgbClr val="04AEDA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/>
                <a:t>1</a:t>
              </a:r>
              <a:endParaRPr lang="zh-CN" altLang="en-US" sz="1600" b="1" dirty="0"/>
            </a:p>
          </p:txBody>
        </p:sp>
        <p:sp>
          <p:nvSpPr>
            <p:cNvPr id="11" name="TextBox 10"/>
            <p:cNvSpPr txBox="1"/>
            <p:nvPr/>
          </p:nvSpPr>
          <p:spPr>
            <a:xfrm rot="19300716">
              <a:off x="5075682" y="-97981"/>
              <a:ext cx="32643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所学知识和企业实际使用的不匹配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004291" y="2396216"/>
            <a:ext cx="1250479" cy="843124"/>
            <a:chOff x="5076056" y="601650"/>
            <a:chExt cx="1250479" cy="843124"/>
          </a:xfrm>
        </p:grpSpPr>
        <p:sp>
          <p:nvSpPr>
            <p:cNvPr id="20" name="流程图: 联系 19"/>
            <p:cNvSpPr/>
            <p:nvPr/>
          </p:nvSpPr>
          <p:spPr>
            <a:xfrm>
              <a:off x="5076056" y="987574"/>
              <a:ext cx="457200" cy="457200"/>
            </a:xfrm>
            <a:prstGeom prst="flowChartConnector">
              <a:avLst/>
            </a:prstGeom>
            <a:solidFill>
              <a:srgbClr val="04AEDA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/>
                <a:t>2</a:t>
              </a:r>
              <a:endParaRPr lang="zh-CN" altLang="en-US" sz="1600" b="1" dirty="0"/>
            </a:p>
          </p:txBody>
        </p:sp>
        <p:sp>
          <p:nvSpPr>
            <p:cNvPr id="21" name="TextBox 20"/>
            <p:cNvSpPr txBox="1"/>
            <p:nvPr/>
          </p:nvSpPr>
          <p:spPr>
            <a:xfrm rot="19300716">
              <a:off x="5318781" y="601650"/>
              <a:ext cx="10077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知识面窄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116690" y="2337259"/>
            <a:ext cx="1446702" cy="911304"/>
            <a:chOff x="5076056" y="533470"/>
            <a:chExt cx="1446702" cy="911304"/>
          </a:xfrm>
        </p:grpSpPr>
        <p:sp>
          <p:nvSpPr>
            <p:cNvPr id="23" name="流程图: 联系 22"/>
            <p:cNvSpPr/>
            <p:nvPr/>
          </p:nvSpPr>
          <p:spPr>
            <a:xfrm>
              <a:off x="5076056" y="987574"/>
              <a:ext cx="457200" cy="457200"/>
            </a:xfrm>
            <a:prstGeom prst="flowChartConnector">
              <a:avLst/>
            </a:prstGeom>
            <a:solidFill>
              <a:srgbClr val="04AEDA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/>
                <a:t>3</a:t>
              </a:r>
              <a:endParaRPr lang="zh-CN" altLang="en-US" sz="1600" b="1" dirty="0"/>
            </a:p>
          </p:txBody>
        </p:sp>
        <p:sp>
          <p:nvSpPr>
            <p:cNvPr id="24" name="TextBox 23"/>
            <p:cNvSpPr txBox="1"/>
            <p:nvPr/>
          </p:nvSpPr>
          <p:spPr>
            <a:xfrm rot="19300716">
              <a:off x="5295092" y="533470"/>
              <a:ext cx="12276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动手能力弱</a:t>
              </a:r>
            </a:p>
          </p:txBody>
        </p:sp>
      </p:grpSp>
      <p:sp>
        <p:nvSpPr>
          <p:cNvPr id="25" name="13 CuadroTexto"/>
          <p:cNvSpPr txBox="1"/>
          <p:nvPr/>
        </p:nvSpPr>
        <p:spPr>
          <a:xfrm>
            <a:off x="7667191" y="4823048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4AEDA"/>
                </a:solidFill>
              </a:rPr>
              <a:t>10</a:t>
            </a:r>
            <a:endParaRPr lang="es-ES" sz="1200" b="1" dirty="0">
              <a:solidFill>
                <a:srgbClr val="04AEDA"/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213965" y="561975"/>
            <a:ext cx="3097958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0" y="523875"/>
            <a:ext cx="215900" cy="71438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TextBox 5"/>
          <p:cNvSpPr txBox="1">
            <a:spLocks noChangeArrowheads="1"/>
          </p:cNvSpPr>
          <p:nvPr/>
        </p:nvSpPr>
        <p:spPr bwMode="auto">
          <a:xfrm>
            <a:off x="560313" y="193675"/>
            <a:ext cx="2555875" cy="403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2563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现存的问题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1450081" y="2230967"/>
            <a:ext cx="1008063" cy="1008373"/>
          </a:xfrm>
          <a:prstGeom prst="rect">
            <a:avLst/>
          </a:prstGeom>
          <a:solidFill>
            <a:srgbClr val="04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培训机构</a:t>
            </a:r>
            <a:endParaRPr lang="zh-CN" altLang="en-US" sz="1100" dirty="0"/>
          </a:p>
        </p:txBody>
      </p:sp>
      <p:sp>
        <p:nvSpPr>
          <p:cNvPr id="30" name="矩形 29"/>
          <p:cNvSpPr/>
          <p:nvPr/>
        </p:nvSpPr>
        <p:spPr bwMode="auto">
          <a:xfrm>
            <a:off x="1352450" y="2159508"/>
            <a:ext cx="46038" cy="115288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矩形 30"/>
          <p:cNvSpPr/>
          <p:nvPr/>
        </p:nvSpPr>
        <p:spPr bwMode="auto">
          <a:xfrm>
            <a:off x="2509739" y="2159508"/>
            <a:ext cx="46037" cy="115288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矩形 31"/>
          <p:cNvSpPr/>
          <p:nvPr/>
        </p:nvSpPr>
        <p:spPr bwMode="auto">
          <a:xfrm rot="5400000" flipH="1">
            <a:off x="1931087" y="2709931"/>
            <a:ext cx="46052" cy="1203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 bwMode="auto">
          <a:xfrm rot="5400000" flipH="1">
            <a:off x="1931087" y="1557050"/>
            <a:ext cx="46052" cy="1203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 bwMode="auto">
          <a:xfrm>
            <a:off x="1450081" y="2238603"/>
            <a:ext cx="1008063" cy="1000737"/>
          </a:xfrm>
          <a:prstGeom prst="rect">
            <a:avLst/>
          </a:prstGeom>
          <a:solidFill>
            <a:srgbClr val="04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应届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毕业生</a:t>
            </a:r>
            <a:endParaRPr lang="zh-CN" altLang="en-US" sz="1100" dirty="0"/>
          </a:p>
        </p:txBody>
      </p:sp>
      <p:cxnSp>
        <p:nvCxnSpPr>
          <p:cNvPr id="35" name="直接箭头连接符 34"/>
          <p:cNvCxnSpPr/>
          <p:nvPr/>
        </p:nvCxnSpPr>
        <p:spPr>
          <a:xfrm>
            <a:off x="2509739" y="3307346"/>
            <a:ext cx="5230613" cy="0"/>
          </a:xfrm>
          <a:prstGeom prst="straightConnector1">
            <a:avLst/>
          </a:prstGeom>
          <a:ln w="444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88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1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1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7" descr="C:\Users\iamisis\Desktop\MetroStation_2.0_XiaZaiBa\metrostation_by_yankoa-d312tty\PNG\Suites\Blue\MB_0029_program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158" y="1399406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4665654" y="771551"/>
            <a:ext cx="502920" cy="502602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02232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开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35440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发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68648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01856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目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35064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标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68272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47644" y="771550"/>
            <a:ext cx="259352" cy="502603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665654" y="1419623"/>
            <a:ext cx="502920" cy="502602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602232" y="1419623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现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835440" y="1419623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存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068648" y="1419623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301856" y="1419623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问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535064" y="1419623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题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768272" y="1419623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347644" y="1419622"/>
            <a:ext cx="259352" cy="502603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65654" y="2067695"/>
            <a:ext cx="502920" cy="502602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602232" y="2067695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框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35440" y="2067695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架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068648" y="2067695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301856" y="2067695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特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535064" y="2067695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点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68272" y="2067695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347644" y="2067694"/>
            <a:ext cx="259352" cy="502603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347644" y="2692534"/>
            <a:ext cx="259352" cy="2450966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584770" y="2692534"/>
            <a:ext cx="250825" cy="2450966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816545" y="2692534"/>
            <a:ext cx="252412" cy="2450966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049907" y="2692534"/>
            <a:ext cx="252413" cy="2450966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302320" y="2692534"/>
            <a:ext cx="250825" cy="2450966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516632" y="2692534"/>
            <a:ext cx="252413" cy="2450966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766064" y="2692534"/>
            <a:ext cx="252412" cy="2450966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1949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xit" presetSubtype="1" fill="hold" grpId="1" nodeType="withEffect">
                                  <p:stCondLst>
                                    <p:cond delay="44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9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1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xit" presetSubtype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xit" presetSubtype="1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xit" presetSubtype="1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xit" presetSubtype="1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xit" presetSubtype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2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4" grpId="0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24"/>
          <p:cNvCxnSpPr/>
          <p:nvPr/>
        </p:nvCxnSpPr>
        <p:spPr>
          <a:xfrm>
            <a:off x="3510930" y="1990725"/>
            <a:ext cx="0" cy="723900"/>
          </a:xfrm>
          <a:prstGeom prst="line">
            <a:avLst/>
          </a:prstGeom>
          <a:ln w="9525">
            <a:solidFill>
              <a:srgbClr val="04AEDA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2411760" y="1990725"/>
            <a:ext cx="1097584" cy="0"/>
          </a:xfrm>
          <a:prstGeom prst="line">
            <a:avLst/>
          </a:prstGeom>
          <a:ln w="9525">
            <a:solidFill>
              <a:srgbClr val="04AEDA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510930" y="2714625"/>
            <a:ext cx="0" cy="736600"/>
          </a:xfrm>
          <a:prstGeom prst="line">
            <a:avLst/>
          </a:prstGeom>
          <a:ln w="9525">
            <a:solidFill>
              <a:srgbClr val="04AEDA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1187625" y="3451225"/>
            <a:ext cx="1224135" cy="0"/>
          </a:xfrm>
          <a:prstGeom prst="line">
            <a:avLst/>
          </a:prstGeom>
          <a:ln w="9525">
            <a:solidFill>
              <a:srgbClr val="04AEDA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1187625" y="1990725"/>
            <a:ext cx="1224135" cy="0"/>
          </a:xfrm>
          <a:prstGeom prst="line">
            <a:avLst/>
          </a:prstGeom>
          <a:ln w="9525">
            <a:solidFill>
              <a:srgbClr val="04AEDA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187624" y="1990725"/>
            <a:ext cx="0" cy="723900"/>
          </a:xfrm>
          <a:prstGeom prst="line">
            <a:avLst/>
          </a:prstGeom>
          <a:ln w="9525">
            <a:solidFill>
              <a:srgbClr val="04AEDA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1187624" y="2714625"/>
            <a:ext cx="0" cy="736600"/>
          </a:xfrm>
          <a:prstGeom prst="line">
            <a:avLst/>
          </a:prstGeom>
          <a:ln w="9525">
            <a:solidFill>
              <a:srgbClr val="04AEDA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2411760" y="3451225"/>
            <a:ext cx="1099171" cy="0"/>
          </a:xfrm>
          <a:prstGeom prst="line">
            <a:avLst/>
          </a:prstGeom>
          <a:ln w="9525">
            <a:solidFill>
              <a:srgbClr val="04AEDA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3520703" y="2355850"/>
            <a:ext cx="422275" cy="0"/>
          </a:xfrm>
          <a:prstGeom prst="line">
            <a:avLst/>
          </a:prstGeom>
          <a:ln>
            <a:solidFill>
              <a:srgbClr val="04AEDA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3942978" y="1737376"/>
            <a:ext cx="0" cy="1973547"/>
          </a:xfrm>
          <a:prstGeom prst="line">
            <a:avLst/>
          </a:prstGeom>
          <a:ln>
            <a:solidFill>
              <a:srgbClr val="04AEDA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pic>
        <p:nvPicPr>
          <p:cNvPr id="2050" name="Picture 2" descr="C:\Users\iamisis\Desktop\图片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590" y="2091537"/>
            <a:ext cx="2088232" cy="1285558"/>
          </a:xfrm>
          <a:prstGeom prst="rect">
            <a:avLst/>
          </a:prstGeom>
          <a:ln w="9525">
            <a:solidFill>
              <a:srgbClr val="04AED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矩形 57"/>
          <p:cNvSpPr/>
          <p:nvPr/>
        </p:nvSpPr>
        <p:spPr>
          <a:xfrm>
            <a:off x="4211960" y="1737376"/>
            <a:ext cx="1548172" cy="355079"/>
          </a:xfrm>
          <a:prstGeom prst="rect">
            <a:avLst/>
          </a:prstGeom>
          <a:noFill/>
          <a:ln>
            <a:solidFill>
              <a:srgbClr val="04AEDA"/>
            </a:solidFill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a. 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易于</a:t>
            </a:r>
            <a:r>
              <a:rPr lang="zh-CN" altLang="en-US" sz="1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学习</a:t>
            </a:r>
          </a:p>
        </p:txBody>
      </p:sp>
      <p:sp>
        <p:nvSpPr>
          <p:cNvPr id="59" name="矩形 58"/>
          <p:cNvSpPr/>
          <p:nvPr/>
        </p:nvSpPr>
        <p:spPr>
          <a:xfrm>
            <a:off x="4211960" y="2276865"/>
            <a:ext cx="1548172" cy="355079"/>
          </a:xfrm>
          <a:prstGeom prst="rect">
            <a:avLst/>
          </a:prstGeom>
          <a:noFill/>
          <a:ln>
            <a:solidFill>
              <a:srgbClr val="04AEDA"/>
            </a:solidFill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b. 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易于使用</a:t>
            </a:r>
            <a:endParaRPr lang="zh-CN" altLang="en-US" sz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211960" y="2816354"/>
            <a:ext cx="1548172" cy="355079"/>
          </a:xfrm>
          <a:prstGeom prst="rect">
            <a:avLst/>
          </a:prstGeom>
          <a:noFill/>
          <a:ln>
            <a:solidFill>
              <a:srgbClr val="04AEDA"/>
            </a:solidFill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c. 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开发</a:t>
            </a:r>
            <a:r>
              <a:rPr lang="zh-CN" altLang="en-US" sz="1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效率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高</a:t>
            </a:r>
            <a:endParaRPr lang="zh-CN" altLang="en-US" sz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211960" y="3355844"/>
            <a:ext cx="1548172" cy="355079"/>
          </a:xfrm>
          <a:prstGeom prst="rect">
            <a:avLst/>
          </a:prstGeom>
          <a:noFill/>
          <a:ln>
            <a:solidFill>
              <a:srgbClr val="04AEDA"/>
            </a:solidFill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1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r>
              <a:rPr lang="en-US" altLang="zh-CN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提高</a:t>
            </a:r>
            <a:r>
              <a:rPr lang="zh-CN" altLang="en-US" sz="1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代码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复用</a:t>
            </a:r>
            <a:endParaRPr lang="zh-CN" altLang="en-US" sz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4211960" y="1737376"/>
            <a:ext cx="1548172" cy="355079"/>
          </a:xfrm>
          <a:prstGeom prst="rect">
            <a:avLst/>
          </a:prstGeom>
          <a:solidFill>
            <a:srgbClr val="04AEDA"/>
          </a:solidFill>
          <a:ln>
            <a:solidFill>
              <a:srgbClr val="04AEDA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a. </a:t>
            </a: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易于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学习</a:t>
            </a:r>
          </a:p>
        </p:txBody>
      </p:sp>
      <p:sp>
        <p:nvSpPr>
          <p:cNvPr id="63" name="矩形 62"/>
          <p:cNvSpPr/>
          <p:nvPr/>
        </p:nvSpPr>
        <p:spPr>
          <a:xfrm>
            <a:off x="6012160" y="1736458"/>
            <a:ext cx="1548172" cy="355079"/>
          </a:xfrm>
          <a:prstGeom prst="rect">
            <a:avLst/>
          </a:prstGeom>
          <a:noFill/>
          <a:ln>
            <a:solidFill>
              <a:srgbClr val="04AEDA"/>
            </a:solidFill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e. 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规范</a:t>
            </a:r>
            <a:r>
              <a:rPr lang="zh-CN" altLang="en-US" sz="1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开发</a:t>
            </a:r>
          </a:p>
        </p:txBody>
      </p:sp>
      <p:sp>
        <p:nvSpPr>
          <p:cNvPr id="64" name="矩形 63"/>
          <p:cNvSpPr/>
          <p:nvPr/>
        </p:nvSpPr>
        <p:spPr>
          <a:xfrm>
            <a:off x="6012160" y="2275947"/>
            <a:ext cx="2448272" cy="355079"/>
          </a:xfrm>
          <a:prstGeom prst="rect">
            <a:avLst/>
          </a:prstGeom>
          <a:noFill/>
          <a:ln>
            <a:solidFill>
              <a:srgbClr val="04AEDA"/>
            </a:solidFill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f. 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封装</a:t>
            </a:r>
            <a:r>
              <a:rPr lang="zh-CN" altLang="en-US" sz="1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技术细节，降低技术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难度</a:t>
            </a:r>
            <a:endParaRPr lang="zh-CN" altLang="en-US" sz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012160" y="2815436"/>
            <a:ext cx="1872208" cy="355079"/>
          </a:xfrm>
          <a:prstGeom prst="rect">
            <a:avLst/>
          </a:prstGeom>
          <a:noFill/>
          <a:ln>
            <a:solidFill>
              <a:srgbClr val="04AEDA"/>
            </a:solidFill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g. 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保障</a:t>
            </a:r>
            <a:r>
              <a:rPr lang="zh-CN" altLang="en-US" sz="1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软件性能和质量</a:t>
            </a:r>
          </a:p>
        </p:txBody>
      </p:sp>
      <p:sp>
        <p:nvSpPr>
          <p:cNvPr id="66" name="矩形 65"/>
          <p:cNvSpPr/>
          <p:nvPr/>
        </p:nvSpPr>
        <p:spPr>
          <a:xfrm>
            <a:off x="6012160" y="3354926"/>
            <a:ext cx="1872208" cy="355079"/>
          </a:xfrm>
          <a:prstGeom prst="rect">
            <a:avLst/>
          </a:prstGeom>
          <a:noFill/>
          <a:ln>
            <a:solidFill>
              <a:srgbClr val="04AEDA"/>
            </a:solidFill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h. 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支持</a:t>
            </a:r>
            <a:r>
              <a:rPr lang="zh-CN" altLang="en-US" sz="1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常用开发平台</a:t>
            </a:r>
          </a:p>
        </p:txBody>
      </p:sp>
      <p:sp>
        <p:nvSpPr>
          <p:cNvPr id="67" name="矩形 66"/>
          <p:cNvSpPr/>
          <p:nvPr/>
        </p:nvSpPr>
        <p:spPr>
          <a:xfrm>
            <a:off x="4211960" y="2276865"/>
            <a:ext cx="1548172" cy="355079"/>
          </a:xfrm>
          <a:prstGeom prst="rect">
            <a:avLst/>
          </a:prstGeom>
          <a:solidFill>
            <a:srgbClr val="04AEDA"/>
          </a:solidFill>
          <a:ln>
            <a:solidFill>
              <a:srgbClr val="04AEDA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b. </a:t>
            </a: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易于使用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4211960" y="2815435"/>
            <a:ext cx="1548172" cy="355079"/>
          </a:xfrm>
          <a:prstGeom prst="rect">
            <a:avLst/>
          </a:prstGeom>
          <a:solidFill>
            <a:srgbClr val="04AEDA"/>
          </a:solidFill>
          <a:ln>
            <a:solidFill>
              <a:srgbClr val="04AEDA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c. </a:t>
            </a: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开发效率高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4211960" y="3354925"/>
            <a:ext cx="1548172" cy="355079"/>
          </a:xfrm>
          <a:prstGeom prst="rect">
            <a:avLst/>
          </a:prstGeom>
          <a:solidFill>
            <a:srgbClr val="04AEDA"/>
          </a:solidFill>
          <a:ln>
            <a:solidFill>
              <a:srgbClr val="04AEDA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d. </a:t>
            </a: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提高代码复用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012160" y="1736457"/>
            <a:ext cx="1548172" cy="355079"/>
          </a:xfrm>
          <a:prstGeom prst="rect">
            <a:avLst/>
          </a:prstGeom>
          <a:solidFill>
            <a:srgbClr val="04AEDA"/>
          </a:solidFill>
          <a:ln>
            <a:solidFill>
              <a:srgbClr val="04AEDA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e. </a:t>
            </a: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规范开发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012160" y="2276865"/>
            <a:ext cx="2448272" cy="355079"/>
          </a:xfrm>
          <a:prstGeom prst="rect">
            <a:avLst/>
          </a:prstGeom>
          <a:solidFill>
            <a:srgbClr val="04AEDA"/>
          </a:solidFill>
          <a:ln>
            <a:solidFill>
              <a:srgbClr val="04AEDA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f. </a:t>
            </a: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封装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技术细节，降低技术难度</a:t>
            </a:r>
          </a:p>
        </p:txBody>
      </p:sp>
      <p:sp>
        <p:nvSpPr>
          <p:cNvPr id="72" name="矩形 71"/>
          <p:cNvSpPr/>
          <p:nvPr/>
        </p:nvSpPr>
        <p:spPr>
          <a:xfrm>
            <a:off x="6012160" y="2816354"/>
            <a:ext cx="1872208" cy="355079"/>
          </a:xfrm>
          <a:prstGeom prst="rect">
            <a:avLst/>
          </a:prstGeom>
          <a:solidFill>
            <a:srgbClr val="04AEDA"/>
          </a:solidFill>
          <a:ln>
            <a:solidFill>
              <a:srgbClr val="04AEDA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g</a:t>
            </a:r>
            <a:r>
              <a:rPr lang="en-US" altLang="zh-CN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保障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软件性能和</a:t>
            </a: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质量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012160" y="3354924"/>
            <a:ext cx="1872208" cy="355079"/>
          </a:xfrm>
          <a:prstGeom prst="rect">
            <a:avLst/>
          </a:prstGeom>
          <a:solidFill>
            <a:srgbClr val="04AEDA"/>
          </a:solidFill>
          <a:ln>
            <a:solidFill>
              <a:srgbClr val="04AEDA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h. </a:t>
            </a: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支持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常用开发平台</a:t>
            </a:r>
          </a:p>
        </p:txBody>
      </p:sp>
      <p:sp>
        <p:nvSpPr>
          <p:cNvPr id="35" name="13 CuadroTexto"/>
          <p:cNvSpPr txBox="1"/>
          <p:nvPr/>
        </p:nvSpPr>
        <p:spPr>
          <a:xfrm>
            <a:off x="7667191" y="4823048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4AEDA"/>
                </a:solidFill>
              </a:rPr>
              <a:t>11</a:t>
            </a:r>
            <a:endParaRPr lang="es-ES" sz="1200" b="1" dirty="0">
              <a:solidFill>
                <a:srgbClr val="04AEDA"/>
              </a:solidFill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H="1">
            <a:off x="213965" y="561975"/>
            <a:ext cx="3097958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7"/>
          <p:cNvSpPr>
            <a:spLocks noChangeArrowheads="1"/>
          </p:cNvSpPr>
          <p:nvPr/>
        </p:nvSpPr>
        <p:spPr bwMode="auto">
          <a:xfrm>
            <a:off x="0" y="523875"/>
            <a:ext cx="215900" cy="71438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" name="TextBox 5"/>
          <p:cNvSpPr txBox="1">
            <a:spLocks noChangeArrowheads="1"/>
          </p:cNvSpPr>
          <p:nvPr/>
        </p:nvSpPr>
        <p:spPr bwMode="auto">
          <a:xfrm>
            <a:off x="560313" y="193675"/>
            <a:ext cx="2555875" cy="403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2563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框架的特点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67843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xit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9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xit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5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xit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xit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3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xit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42" fill="hold" nodeType="withEffect">
                                  <p:stCondLst>
                                    <p:cond delay="96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5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6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6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6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56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6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56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6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6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4" descr="C:\Users\iamisis\Desktop\MetroStation_2.0_XiaZaiBa\metrostation_by_yankoa-d312tty\PNG\Media\Blue\MB_0018_view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158" y="1399406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4665654" y="771551"/>
            <a:ext cx="502920" cy="502602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02232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开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35440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发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68648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01856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目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35064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标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68272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47644" y="771550"/>
            <a:ext cx="259352" cy="502603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665654" y="1419623"/>
            <a:ext cx="502920" cy="502602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602232" y="1419623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现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835440" y="1419623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存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068648" y="1419623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301856" y="1419623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问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535064" y="1419623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题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768272" y="1419623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347644" y="1419622"/>
            <a:ext cx="259352" cy="502603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65654" y="2067695"/>
            <a:ext cx="502920" cy="502602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602232" y="2067695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框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35440" y="2067695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架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068648" y="2067695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301856" y="2067695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特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535064" y="2067695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点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68272" y="2067695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347644" y="2067694"/>
            <a:ext cx="259352" cy="502603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665654" y="2715767"/>
            <a:ext cx="502920" cy="502602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602232" y="2715767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835440" y="2715767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们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068648" y="2715767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301856" y="2715767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想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535064" y="2715767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法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768272" y="2715767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347644" y="2715766"/>
            <a:ext cx="259352" cy="502603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347644" y="3340606"/>
            <a:ext cx="259352" cy="1802894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584770" y="3340606"/>
            <a:ext cx="250825" cy="1802894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816545" y="3340606"/>
            <a:ext cx="252412" cy="1802894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049907" y="3340606"/>
            <a:ext cx="252413" cy="1802894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302320" y="3340606"/>
            <a:ext cx="250825" cy="1802894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516632" y="3340606"/>
            <a:ext cx="252413" cy="1802894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766064" y="3340606"/>
            <a:ext cx="252412" cy="1802894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78625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xit" presetSubtype="1" fill="hold" grpId="1" nodeType="withEffect">
                                  <p:stCondLst>
                                    <p:cond delay="44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9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1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xit" presetSubtype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xit" presetSubtype="1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2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xit" presetSubtype="1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xit" presetSubtype="1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xit" presetSubtype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2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57" grpId="0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543537" y="1751856"/>
            <a:ext cx="324036" cy="324036"/>
          </a:xfrm>
          <a:prstGeom prst="rect">
            <a:avLst/>
          </a:prstGeom>
          <a:noFill/>
          <a:ln w="38100">
            <a:solidFill>
              <a:srgbClr val="04AE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43537" y="2247342"/>
            <a:ext cx="324036" cy="324036"/>
          </a:xfrm>
          <a:prstGeom prst="rect">
            <a:avLst/>
          </a:prstGeom>
          <a:noFill/>
          <a:ln w="38100">
            <a:solidFill>
              <a:srgbClr val="04AE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43537" y="2742828"/>
            <a:ext cx="324036" cy="324036"/>
          </a:xfrm>
          <a:prstGeom prst="rect">
            <a:avLst/>
          </a:prstGeom>
          <a:noFill/>
          <a:ln w="38100">
            <a:solidFill>
              <a:srgbClr val="04AE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43537" y="3238314"/>
            <a:ext cx="324036" cy="324036"/>
          </a:xfrm>
          <a:prstGeom prst="rect">
            <a:avLst/>
          </a:prstGeom>
          <a:noFill/>
          <a:ln w="38100">
            <a:solidFill>
              <a:srgbClr val="04AE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43537" y="3733800"/>
            <a:ext cx="324036" cy="324036"/>
          </a:xfrm>
          <a:prstGeom prst="rect">
            <a:avLst/>
          </a:prstGeom>
          <a:noFill/>
          <a:ln w="38100">
            <a:solidFill>
              <a:srgbClr val="04AE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2" descr="C:\Users\Administrator\Desktop\对勾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8840" y="1704045"/>
            <a:ext cx="438012" cy="371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Administrator\Desktop\对勾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3537" y="2200356"/>
            <a:ext cx="438012" cy="371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Administrator\Desktop\对勾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193" y="2695842"/>
            <a:ext cx="438012" cy="371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Administrator\Desktop\对勾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193" y="3191328"/>
            <a:ext cx="438012" cy="371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Administrator\Desktop\对勾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193" y="3686814"/>
            <a:ext cx="438012" cy="371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直接连接符 20"/>
          <p:cNvCxnSpPr/>
          <p:nvPr/>
        </p:nvCxnSpPr>
        <p:spPr>
          <a:xfrm>
            <a:off x="2903577" y="2075067"/>
            <a:ext cx="3756131" cy="0"/>
          </a:xfrm>
          <a:prstGeom prst="line">
            <a:avLst/>
          </a:prstGeom>
          <a:ln w="38100">
            <a:solidFill>
              <a:srgbClr val="04AED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253018" y="1735667"/>
            <a:ext cx="3057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框架和开发标准免费提供给企业使用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2903577" y="2569995"/>
            <a:ext cx="3756131" cy="0"/>
          </a:xfrm>
          <a:prstGeom prst="line">
            <a:avLst/>
          </a:prstGeom>
          <a:ln w="38100">
            <a:solidFill>
              <a:srgbClr val="04AED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432553" y="2231978"/>
            <a:ext cx="26981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联合培训机构，对学生进行培训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2904101" y="3065109"/>
            <a:ext cx="3756131" cy="0"/>
          </a:xfrm>
          <a:prstGeom prst="line">
            <a:avLst/>
          </a:prstGeom>
          <a:ln w="38100">
            <a:solidFill>
              <a:srgbClr val="04AED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522320" y="2727464"/>
            <a:ext cx="25186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培训机构按框架标准培训学生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2904101" y="3562350"/>
            <a:ext cx="3756131" cy="0"/>
          </a:xfrm>
          <a:prstGeom prst="line">
            <a:avLst/>
          </a:prstGeom>
          <a:ln w="38100">
            <a:solidFill>
              <a:srgbClr val="04AED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904101" y="4057836"/>
            <a:ext cx="3756131" cy="0"/>
          </a:xfrm>
          <a:prstGeom prst="line">
            <a:avLst/>
          </a:prstGeom>
          <a:ln w="38100">
            <a:solidFill>
              <a:srgbClr val="04AED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342784" y="3222950"/>
            <a:ext cx="28777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软件开发企业接收经过培训的学生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701856" y="3718436"/>
            <a:ext cx="2159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使用开发框架来开发软件</a:t>
            </a:r>
          </a:p>
        </p:txBody>
      </p:sp>
      <p:sp>
        <p:nvSpPr>
          <p:cNvPr id="23" name="13 CuadroTexto"/>
          <p:cNvSpPr txBox="1"/>
          <p:nvPr/>
        </p:nvSpPr>
        <p:spPr>
          <a:xfrm>
            <a:off x="7667191" y="4823048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4AEDA"/>
                </a:solidFill>
              </a:rPr>
              <a:t>12</a:t>
            </a:r>
            <a:endParaRPr lang="es-ES" sz="1200" b="1" dirty="0">
              <a:solidFill>
                <a:srgbClr val="04AEDA"/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 flipH="1">
            <a:off x="213965" y="561975"/>
            <a:ext cx="3097958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7"/>
          <p:cNvSpPr>
            <a:spLocks noChangeArrowheads="1"/>
          </p:cNvSpPr>
          <p:nvPr/>
        </p:nvSpPr>
        <p:spPr bwMode="auto">
          <a:xfrm>
            <a:off x="0" y="523875"/>
            <a:ext cx="215900" cy="71438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" name="TextBox 5"/>
          <p:cNvSpPr txBox="1">
            <a:spLocks noChangeArrowheads="1"/>
          </p:cNvSpPr>
          <p:nvPr/>
        </p:nvSpPr>
        <p:spPr bwMode="auto">
          <a:xfrm>
            <a:off x="560313" y="193675"/>
            <a:ext cx="2555875" cy="403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2563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我们的想法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3035726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22" grpId="0"/>
      <p:bldP spid="25" grpId="0"/>
      <p:bldP spid="27" grpId="0"/>
      <p:bldP spid="30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9" descr="C:\Users\iamisis\Desktop\MetroStation_2.0_XiaZaiBa\metrostation_by_yankoa-d312tty\PNG\Navigation\blue\MB_0014_world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158" y="1399406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4665654" y="771551"/>
            <a:ext cx="502920" cy="502602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02232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开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35440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发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68648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01856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目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35064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标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68272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47644" y="771550"/>
            <a:ext cx="259352" cy="502603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665654" y="1419623"/>
            <a:ext cx="502920" cy="502602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602232" y="1419623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现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835440" y="1419623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存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068648" y="1419623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301856" y="1419623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问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535064" y="1419623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题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768272" y="1419623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347644" y="1419622"/>
            <a:ext cx="259352" cy="502603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65654" y="2067695"/>
            <a:ext cx="502920" cy="502602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602232" y="2067695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框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35440" y="2067695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架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068648" y="2067695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301856" y="2067695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特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535064" y="2067695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点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68272" y="2067695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347644" y="2067694"/>
            <a:ext cx="259352" cy="502603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665654" y="2715767"/>
            <a:ext cx="502920" cy="502602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602232" y="2715767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835440" y="2715767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们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068648" y="2715767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301856" y="2715767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想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535064" y="2715767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法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768272" y="2715767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347644" y="2715766"/>
            <a:ext cx="259352" cy="502603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665654" y="3363839"/>
            <a:ext cx="502920" cy="502602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5602232" y="3363839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影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835440" y="3363839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响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068648" y="3363839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301856" y="3363839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机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535064" y="3363839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构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768272" y="3363839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347644" y="3363838"/>
            <a:ext cx="259352" cy="502603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5347644" y="3988678"/>
            <a:ext cx="259352" cy="1154822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584770" y="3988678"/>
            <a:ext cx="250825" cy="1154822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5816545" y="3988678"/>
            <a:ext cx="252412" cy="1154822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049907" y="3988678"/>
            <a:ext cx="252413" cy="1154822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302320" y="3988678"/>
            <a:ext cx="250825" cy="1154822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6516632" y="3988678"/>
            <a:ext cx="252413" cy="1154822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766064" y="3988678"/>
            <a:ext cx="252412" cy="1154822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1672253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xit" presetSubtype="1" fill="hold" grpId="1" nodeType="withEffect">
                                  <p:stCondLst>
                                    <p:cond delay="44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9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1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xit" presetSubtype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xit" presetSubtype="1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2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xit" presetSubtype="1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xit" presetSubtype="1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2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xit" presetSubtype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2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73" grpId="0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31"/>
          <p:cNvSpPr/>
          <p:nvPr/>
        </p:nvSpPr>
        <p:spPr>
          <a:xfrm>
            <a:off x="2627784" y="2931790"/>
            <a:ext cx="1440160" cy="1440160"/>
          </a:xfrm>
          <a:prstGeom prst="ellipse">
            <a:avLst/>
          </a:prstGeom>
          <a:solidFill>
            <a:srgbClr val="04AEDA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软件企业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148064" y="2931790"/>
            <a:ext cx="1440160" cy="1440160"/>
          </a:xfrm>
          <a:prstGeom prst="ellipse">
            <a:avLst/>
          </a:prstGeom>
          <a:solidFill>
            <a:srgbClr val="04AEDA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培训机构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3884442" y="1131590"/>
            <a:ext cx="1440160" cy="1440160"/>
          </a:xfrm>
          <a:prstGeom prst="ellipse">
            <a:avLst/>
          </a:prstGeom>
          <a:solidFill>
            <a:srgbClr val="04AEDA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科技园区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左箭头 2"/>
          <p:cNvSpPr/>
          <p:nvPr/>
        </p:nvSpPr>
        <p:spPr>
          <a:xfrm>
            <a:off x="3851920" y="3206676"/>
            <a:ext cx="1505204" cy="890388"/>
          </a:xfrm>
          <a:prstGeom prst="leftArrow">
            <a:avLst/>
          </a:prstGeom>
          <a:solidFill>
            <a:srgbClr val="04AEDA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培训人才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13 CuadroTexto"/>
          <p:cNvSpPr txBox="1"/>
          <p:nvPr/>
        </p:nvSpPr>
        <p:spPr>
          <a:xfrm>
            <a:off x="7667191" y="4823048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4AEDA"/>
                </a:solidFill>
              </a:rPr>
              <a:t>13</a:t>
            </a:r>
            <a:endParaRPr lang="es-ES" sz="1200" b="1" dirty="0">
              <a:solidFill>
                <a:srgbClr val="04AEDA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213965" y="561975"/>
            <a:ext cx="3097958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0" y="523875"/>
            <a:ext cx="215900" cy="71438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560313" y="193675"/>
            <a:ext cx="2555875" cy="403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2563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影响的机构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771656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6" descr="C:\Users\iamisis\Desktop\MetroStation_2.0_XiaZaiBa\metrostation_by_yankoa-d312tty\PNG\Others\Blue\MB_0001_pi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158" y="1396390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4665654" y="771551"/>
            <a:ext cx="502920" cy="502602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02232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开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35440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发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68648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01856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目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35064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标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68272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47644" y="771550"/>
            <a:ext cx="259352" cy="502603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47644" y="1396390"/>
            <a:ext cx="259352" cy="374711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84770" y="1396390"/>
            <a:ext cx="250825" cy="374711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16545" y="1396390"/>
            <a:ext cx="252412" cy="374711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49907" y="1396390"/>
            <a:ext cx="252413" cy="374711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02320" y="1396390"/>
            <a:ext cx="250825" cy="374711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516632" y="1396390"/>
            <a:ext cx="252413" cy="374711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766064" y="1396390"/>
            <a:ext cx="252412" cy="374711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1038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xit" presetSubtype="1" fill="hold" grpId="1" nodeType="withEffect">
                                  <p:stCondLst>
                                    <p:cond delay="44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9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xit" presetSubtype="1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xit" presetSubtype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xit" presetSubtype="1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xit" presetSubtype="1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xit" presetSubtype="1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xit" presetSubtype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D:\TDDOWNLOAD\win8风格图标\PNG\Communications\Blue\MB_0018_not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158" y="1399407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4665654" y="771551"/>
            <a:ext cx="502920" cy="502602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02232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开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35440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发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68648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01856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目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35064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标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68272" y="77155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47644" y="771550"/>
            <a:ext cx="259352" cy="502603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665654" y="1419623"/>
            <a:ext cx="502920" cy="502602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602232" y="1419623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现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835440" y="1419623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存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068648" y="1419623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301856" y="1419623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问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535064" y="1419623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题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768272" y="1419623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347644" y="1419622"/>
            <a:ext cx="259352" cy="502603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65654" y="2067695"/>
            <a:ext cx="502920" cy="502602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602232" y="2067695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框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35440" y="2067695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架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068648" y="2067695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301856" y="2067695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特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535064" y="2067695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点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68272" y="2067695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347644" y="2067694"/>
            <a:ext cx="259352" cy="502603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665654" y="2715767"/>
            <a:ext cx="502920" cy="502602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602232" y="2715767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835440" y="2715767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们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068648" y="2715767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301856" y="2715767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想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535064" y="2715767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法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768272" y="2715767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347644" y="2715766"/>
            <a:ext cx="259352" cy="502603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665654" y="3363839"/>
            <a:ext cx="502920" cy="502602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5602232" y="3363839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影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835440" y="3363839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响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068648" y="3363839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301856" y="3363839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机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535064" y="3363839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构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768272" y="3363839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347644" y="3363838"/>
            <a:ext cx="259352" cy="502603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665654" y="4011911"/>
            <a:ext cx="502920" cy="502602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602232" y="401191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推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835440" y="401191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广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068648" y="401191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301856" y="401191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步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535064" y="401191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骤</a:t>
            </a: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768272" y="4011911"/>
            <a:ext cx="252000" cy="50292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5347644" y="4011910"/>
            <a:ext cx="259352" cy="502603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5347644" y="4636750"/>
            <a:ext cx="259352" cy="50675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584770" y="4636750"/>
            <a:ext cx="250825" cy="50675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5816545" y="4636750"/>
            <a:ext cx="252412" cy="50675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6049907" y="4636750"/>
            <a:ext cx="252413" cy="50675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6302320" y="4636750"/>
            <a:ext cx="250825" cy="50675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6516632" y="4636750"/>
            <a:ext cx="252413" cy="50675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6766064" y="4636750"/>
            <a:ext cx="252412" cy="506750"/>
          </a:xfrm>
          <a:prstGeom prst="rect">
            <a:avLst/>
          </a:prstGeom>
          <a:gradFill>
            <a:gsLst>
              <a:gs pos="0">
                <a:srgbClr val="04AED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520136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xit" presetSubtype="1" fill="hold" grpId="1" nodeType="withEffect">
                                  <p:stCondLst>
                                    <p:cond delay="44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9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1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xit" presetSubtype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xit" presetSubtype="1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2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xit" presetSubtype="1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xit" presetSubtype="1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2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xit" presetSubtype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2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5" grpId="0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3638580" y="2885182"/>
            <a:ext cx="1472638" cy="1427460"/>
            <a:chOff x="435067" y="3029198"/>
            <a:chExt cx="1472638" cy="1427460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435068" y="3029198"/>
              <a:ext cx="0" cy="1427460"/>
            </a:xfrm>
            <a:prstGeom prst="line">
              <a:avLst/>
            </a:prstGeom>
            <a:ln w="22225">
              <a:solidFill>
                <a:srgbClr val="04AE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435068" y="3723878"/>
              <a:ext cx="1472637" cy="0"/>
            </a:xfrm>
            <a:prstGeom prst="line">
              <a:avLst/>
            </a:prstGeom>
            <a:ln w="22225">
              <a:solidFill>
                <a:srgbClr val="04AE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435068" y="4083918"/>
              <a:ext cx="1472637" cy="0"/>
            </a:xfrm>
            <a:prstGeom prst="line">
              <a:avLst/>
            </a:prstGeom>
            <a:ln w="22225">
              <a:solidFill>
                <a:srgbClr val="04AE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435068" y="4443958"/>
              <a:ext cx="1472637" cy="0"/>
            </a:xfrm>
            <a:prstGeom prst="line">
              <a:avLst/>
            </a:prstGeom>
            <a:ln w="22225">
              <a:solidFill>
                <a:srgbClr val="04AE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Box 65"/>
            <p:cNvSpPr txBox="1"/>
            <p:nvPr/>
          </p:nvSpPr>
          <p:spPr>
            <a:xfrm>
              <a:off x="435068" y="3406427"/>
              <a:ext cx="11144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    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培训机构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435068" y="3784723"/>
              <a:ext cx="7553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    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企业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435067" y="4136181"/>
              <a:ext cx="7553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    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学生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35067" y="2885182"/>
            <a:ext cx="1472638" cy="1427460"/>
            <a:chOff x="435067" y="3029198"/>
            <a:chExt cx="1472638" cy="142746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435068" y="3029198"/>
              <a:ext cx="0" cy="1427460"/>
            </a:xfrm>
            <a:prstGeom prst="line">
              <a:avLst/>
            </a:prstGeom>
            <a:ln w="22225">
              <a:solidFill>
                <a:srgbClr val="04AE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435068" y="3723878"/>
              <a:ext cx="1472637" cy="0"/>
            </a:xfrm>
            <a:prstGeom prst="line">
              <a:avLst/>
            </a:prstGeom>
            <a:ln w="22225">
              <a:solidFill>
                <a:srgbClr val="04AE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435068" y="4083918"/>
              <a:ext cx="1472637" cy="0"/>
            </a:xfrm>
            <a:prstGeom prst="line">
              <a:avLst/>
            </a:prstGeom>
            <a:ln w="22225">
              <a:solidFill>
                <a:srgbClr val="04AE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435068" y="4443958"/>
              <a:ext cx="1472637" cy="0"/>
            </a:xfrm>
            <a:prstGeom prst="line">
              <a:avLst/>
            </a:prstGeom>
            <a:ln w="22225">
              <a:solidFill>
                <a:srgbClr val="04AE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435068" y="3406427"/>
              <a:ext cx="7553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    科委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35068" y="3784723"/>
              <a:ext cx="93487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    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发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改委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35067" y="4136181"/>
              <a:ext cx="7553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    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园区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037245" y="2885182"/>
            <a:ext cx="1473481" cy="1427460"/>
            <a:chOff x="435067" y="3029198"/>
            <a:chExt cx="1473481" cy="1427460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435068" y="3029198"/>
              <a:ext cx="0" cy="1427460"/>
            </a:xfrm>
            <a:prstGeom prst="line">
              <a:avLst/>
            </a:prstGeom>
            <a:ln w="22225">
              <a:solidFill>
                <a:srgbClr val="04AE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435068" y="3723878"/>
              <a:ext cx="1472637" cy="0"/>
            </a:xfrm>
            <a:prstGeom prst="line">
              <a:avLst/>
            </a:prstGeom>
            <a:ln w="22225">
              <a:solidFill>
                <a:srgbClr val="04AE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435068" y="4083918"/>
              <a:ext cx="1472637" cy="0"/>
            </a:xfrm>
            <a:prstGeom prst="line">
              <a:avLst/>
            </a:prstGeom>
            <a:ln w="22225">
              <a:solidFill>
                <a:srgbClr val="04AE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435068" y="4443958"/>
              <a:ext cx="1472637" cy="0"/>
            </a:xfrm>
            <a:prstGeom prst="line">
              <a:avLst/>
            </a:prstGeom>
            <a:ln w="22225">
              <a:solidFill>
                <a:srgbClr val="04AE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435068" y="3406427"/>
              <a:ext cx="11144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    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企业意向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35068" y="3784723"/>
              <a:ext cx="14734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    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培训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机构意向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35067" y="4136181"/>
              <a:ext cx="11144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    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学生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意向</a:t>
              </a:r>
            </a:p>
          </p:txBody>
        </p:sp>
      </p:grpSp>
      <p:sp>
        <p:nvSpPr>
          <p:cNvPr id="35" name="右箭头 34"/>
          <p:cNvSpPr/>
          <p:nvPr/>
        </p:nvSpPr>
        <p:spPr>
          <a:xfrm>
            <a:off x="0" y="2139703"/>
            <a:ext cx="9144000" cy="1001489"/>
          </a:xfrm>
          <a:prstGeom prst="rightArrow">
            <a:avLst/>
          </a:prstGeom>
          <a:solidFill>
            <a:srgbClr val="04AEDA"/>
          </a:solidFill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matte">
            <a:bevelT w="144450" h="6350" prst="relaxedInset"/>
            <a:contourClr>
              <a:schemeClr val="bg1"/>
            </a:contourClr>
          </a:sp3d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3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32" name="组合 31"/>
          <p:cNvGrpSpPr/>
          <p:nvPr/>
        </p:nvGrpSpPr>
        <p:grpSpPr>
          <a:xfrm>
            <a:off x="435068" y="2139702"/>
            <a:ext cx="1472637" cy="1001490"/>
            <a:chOff x="2784" y="1018222"/>
            <a:chExt cx="1809261" cy="1357630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33" name="圆角矩形 32"/>
            <p:cNvSpPr/>
            <p:nvPr/>
          </p:nvSpPr>
          <p:spPr>
            <a:xfrm>
              <a:off x="2784" y="1018222"/>
              <a:ext cx="1809261" cy="1357630"/>
            </a:xfrm>
            <a:prstGeom prst="roundRect">
              <a:avLst/>
            </a:prstGeom>
            <a:solidFill>
              <a:srgbClr val="04AEDA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</p:sp>
        <p:sp>
          <p:nvSpPr>
            <p:cNvPr id="34" name="圆角矩形 4"/>
            <p:cNvSpPr/>
            <p:nvPr/>
          </p:nvSpPr>
          <p:spPr>
            <a:xfrm>
              <a:off x="69058" y="1084496"/>
              <a:ext cx="1676713" cy="122508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管理部门合作</a:t>
              </a:r>
              <a:endParaRPr lang="zh-CN" altLang="en-US" sz="1400" b="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037246" y="2139702"/>
            <a:ext cx="1472637" cy="1001490"/>
            <a:chOff x="2784" y="1018222"/>
            <a:chExt cx="1809261" cy="1357630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37" name="圆角矩形 36"/>
            <p:cNvSpPr/>
            <p:nvPr/>
          </p:nvSpPr>
          <p:spPr>
            <a:xfrm>
              <a:off x="2784" y="1018222"/>
              <a:ext cx="1809261" cy="1357630"/>
            </a:xfrm>
            <a:prstGeom prst="roundRect">
              <a:avLst/>
            </a:prstGeom>
            <a:solidFill>
              <a:srgbClr val="04AEDA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</p:sp>
        <p:sp>
          <p:nvSpPr>
            <p:cNvPr id="38" name="圆角矩形 4"/>
            <p:cNvSpPr/>
            <p:nvPr/>
          </p:nvSpPr>
          <p:spPr>
            <a:xfrm>
              <a:off x="69058" y="1084496"/>
              <a:ext cx="1676713" cy="122508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参与机构调查</a:t>
              </a:r>
              <a:endParaRPr lang="zh-CN" altLang="en-US" sz="1400" b="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639424" y="2139702"/>
            <a:ext cx="1472637" cy="1001490"/>
            <a:chOff x="2784" y="1018222"/>
            <a:chExt cx="1809261" cy="1357630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40" name="圆角矩形 39"/>
            <p:cNvSpPr/>
            <p:nvPr/>
          </p:nvSpPr>
          <p:spPr>
            <a:xfrm>
              <a:off x="2784" y="1018222"/>
              <a:ext cx="1809261" cy="1357630"/>
            </a:xfrm>
            <a:prstGeom prst="roundRect">
              <a:avLst/>
            </a:prstGeom>
            <a:solidFill>
              <a:srgbClr val="04AEDA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</p:sp>
        <p:sp>
          <p:nvSpPr>
            <p:cNvPr id="41" name="圆角矩形 4"/>
            <p:cNvSpPr/>
            <p:nvPr/>
          </p:nvSpPr>
          <p:spPr>
            <a:xfrm>
              <a:off x="69058" y="1084496"/>
              <a:ext cx="1676713" cy="122508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签署合作协议</a:t>
              </a:r>
              <a:endParaRPr lang="zh-CN" altLang="en-US" sz="1400" b="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241602" y="2139702"/>
            <a:ext cx="1472637" cy="1001490"/>
            <a:chOff x="2784" y="1018222"/>
            <a:chExt cx="1809261" cy="1357630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43" name="圆角矩形 42"/>
            <p:cNvSpPr/>
            <p:nvPr/>
          </p:nvSpPr>
          <p:spPr>
            <a:xfrm>
              <a:off x="2784" y="1018222"/>
              <a:ext cx="1809261" cy="1357630"/>
            </a:xfrm>
            <a:prstGeom prst="roundRect">
              <a:avLst/>
            </a:prstGeom>
            <a:solidFill>
              <a:srgbClr val="04AEDA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</p:sp>
        <p:sp>
          <p:nvSpPr>
            <p:cNvPr id="44" name="圆角矩形 4"/>
            <p:cNvSpPr/>
            <p:nvPr/>
          </p:nvSpPr>
          <p:spPr>
            <a:xfrm>
              <a:off x="69058" y="1084496"/>
              <a:ext cx="1676713" cy="122508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培训</a:t>
              </a:r>
              <a:endParaRPr lang="zh-CN" altLang="en-US" sz="1400" b="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843779" y="2139703"/>
            <a:ext cx="1472637" cy="1001490"/>
            <a:chOff x="2784" y="1018222"/>
            <a:chExt cx="1809261" cy="1357630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46" name="圆角矩形 45"/>
            <p:cNvSpPr/>
            <p:nvPr/>
          </p:nvSpPr>
          <p:spPr>
            <a:xfrm>
              <a:off x="2784" y="1018222"/>
              <a:ext cx="1809261" cy="1357630"/>
            </a:xfrm>
            <a:prstGeom prst="roundRect">
              <a:avLst/>
            </a:prstGeom>
            <a:solidFill>
              <a:srgbClr val="04AEDA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</p:sp>
        <p:sp>
          <p:nvSpPr>
            <p:cNvPr id="47" name="圆角矩形 4"/>
            <p:cNvSpPr/>
            <p:nvPr/>
          </p:nvSpPr>
          <p:spPr>
            <a:xfrm>
              <a:off x="69058" y="1084496"/>
              <a:ext cx="1676713" cy="122508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毕业生</a:t>
              </a:r>
              <a:endParaRPr lang="en-US" altLang="zh-CN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入驻</a:t>
              </a:r>
              <a:r>
                <a:rPr lang="zh-CN" altLang="en-US" sz="1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企业</a:t>
              </a:r>
              <a:endParaRPr lang="zh-CN" altLang="en-US" sz="1400" b="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9" name="13 CuadroTexto"/>
          <p:cNvSpPr txBox="1"/>
          <p:nvPr/>
        </p:nvSpPr>
        <p:spPr>
          <a:xfrm>
            <a:off x="7667191" y="4823048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4AEDA"/>
                </a:solidFill>
              </a:rPr>
              <a:t>14</a:t>
            </a:r>
            <a:endParaRPr lang="es-ES" sz="1200" b="1" dirty="0">
              <a:solidFill>
                <a:srgbClr val="04AEDA"/>
              </a:solidFill>
            </a:endParaRPr>
          </a:p>
        </p:txBody>
      </p:sp>
      <p:sp>
        <p:nvSpPr>
          <p:cNvPr id="71" name="13 CuadroTexto"/>
          <p:cNvSpPr txBox="1"/>
          <p:nvPr/>
        </p:nvSpPr>
        <p:spPr>
          <a:xfrm>
            <a:off x="8249988" y="4816698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4AEDA"/>
                </a:solidFill>
              </a:rPr>
              <a:t>14</a:t>
            </a:r>
            <a:endParaRPr lang="es-ES" sz="1200" b="1" dirty="0">
              <a:solidFill>
                <a:srgbClr val="04AEDA"/>
              </a:solidFill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>
            <a:off x="213965" y="561975"/>
            <a:ext cx="3097958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 7"/>
          <p:cNvSpPr>
            <a:spLocks noChangeArrowheads="1"/>
          </p:cNvSpPr>
          <p:nvPr/>
        </p:nvSpPr>
        <p:spPr bwMode="auto">
          <a:xfrm>
            <a:off x="0" y="523875"/>
            <a:ext cx="215900" cy="71438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" name="TextBox 5"/>
          <p:cNvSpPr txBox="1">
            <a:spLocks noChangeArrowheads="1"/>
          </p:cNvSpPr>
          <p:nvPr/>
        </p:nvSpPr>
        <p:spPr bwMode="auto">
          <a:xfrm>
            <a:off x="560313" y="193675"/>
            <a:ext cx="2555875" cy="403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2563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推广的步骤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476177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770600" y="1773386"/>
            <a:ext cx="156966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5400" b="1" dirty="0" smtClean="0">
                <a:solidFill>
                  <a:srgbClr val="04AEDA"/>
                </a:solidFill>
                <a:latin typeface="微软雅黑" pitchFamily="34" charset="-122"/>
                <a:ea typeface="微软雅黑" pitchFamily="34" charset="-122"/>
              </a:rPr>
              <a:t>谢谢</a:t>
            </a:r>
            <a:endParaRPr lang="zh-CN" altLang="en-US" sz="5400" b="1" dirty="0">
              <a:solidFill>
                <a:srgbClr val="04AED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" name="Picture 2" descr="C:\Users\iamisis\Desktop\未标题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3133" y="2590800"/>
            <a:ext cx="4237114" cy="1412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0043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1494"/>
            <a:ext cx="8229600" cy="442144"/>
          </a:xfrm>
        </p:spPr>
        <p:txBody>
          <a:bodyPr/>
          <a:lstStyle/>
          <a:p>
            <a:r>
              <a:rPr lang="zh-CN" altLang="en-US" dirty="0" smtClean="0"/>
              <a:t>加强校企对接</a:t>
            </a:r>
            <a:endParaRPr lang="zh-CN" alt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972" y="1995686"/>
            <a:ext cx="3168352" cy="2173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 descr="C:\Users\iamisis\Desktop\964b2e4e98c270f3d0c86a3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6468" y="1995686"/>
            <a:ext cx="2808312" cy="217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13 CuadroTexto"/>
          <p:cNvSpPr txBox="1"/>
          <p:nvPr/>
        </p:nvSpPr>
        <p:spPr>
          <a:xfrm>
            <a:off x="7706464" y="4823048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4AEDA"/>
                </a:solidFill>
              </a:rPr>
              <a:t>1</a:t>
            </a:r>
            <a:endParaRPr lang="es-ES" sz="1200" b="1" dirty="0">
              <a:solidFill>
                <a:srgbClr val="04AEDA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213965" y="561975"/>
            <a:ext cx="3097958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523875"/>
            <a:ext cx="215900" cy="71438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TextBox 5"/>
          <p:cNvSpPr txBox="1">
            <a:spLocks noChangeArrowheads="1"/>
          </p:cNvSpPr>
          <p:nvPr/>
        </p:nvSpPr>
        <p:spPr bwMode="auto">
          <a:xfrm>
            <a:off x="560313" y="193675"/>
            <a:ext cx="2555875" cy="403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2563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开发的目标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101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07407E-6 L 0.07552 -0.0009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67" y="-6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07407E-6 L -0.06684 -4.07407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1494"/>
            <a:ext cx="8229600" cy="442144"/>
          </a:xfrm>
        </p:spPr>
        <p:txBody>
          <a:bodyPr/>
          <a:lstStyle/>
          <a:p>
            <a:r>
              <a:rPr lang="zh-CN" altLang="en-US" dirty="0"/>
              <a:t>解决软件开发企业核心难题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746417"/>
            <a:ext cx="3810000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椭圆 6"/>
          <p:cNvSpPr/>
          <p:nvPr/>
        </p:nvSpPr>
        <p:spPr>
          <a:xfrm>
            <a:off x="1874078" y="2355726"/>
            <a:ext cx="1162632" cy="1162632"/>
          </a:xfrm>
          <a:prstGeom prst="ellipse">
            <a:avLst/>
          </a:prstGeom>
          <a:solidFill>
            <a:srgbClr val="04AEDA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缺乏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高端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技术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人才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261206" y="2355726"/>
            <a:ext cx="1162632" cy="1162632"/>
          </a:xfrm>
          <a:prstGeom prst="ellipse">
            <a:avLst/>
          </a:prstGeom>
          <a:solidFill>
            <a:srgbClr val="04AEDA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缺乏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开发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标准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648334" y="2355726"/>
            <a:ext cx="1162632" cy="1162632"/>
          </a:xfrm>
          <a:prstGeom prst="ellipse">
            <a:avLst/>
          </a:prstGeom>
          <a:solidFill>
            <a:srgbClr val="04AEDA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代码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复用性低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35462" y="2355726"/>
            <a:ext cx="1162632" cy="1162632"/>
          </a:xfrm>
          <a:prstGeom prst="ellipse">
            <a:avLst/>
          </a:prstGeom>
          <a:solidFill>
            <a:srgbClr val="04AEDA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技术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风险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难于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把控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13 CuadroTexto"/>
          <p:cNvSpPr txBox="1"/>
          <p:nvPr/>
        </p:nvSpPr>
        <p:spPr>
          <a:xfrm>
            <a:off x="7706464" y="4823048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4AEDA"/>
                </a:solidFill>
              </a:rPr>
              <a:t>2</a:t>
            </a:r>
            <a:endParaRPr lang="es-ES" sz="1200" b="1" dirty="0">
              <a:solidFill>
                <a:srgbClr val="04AEDA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213965" y="561975"/>
            <a:ext cx="3097958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0" y="523875"/>
            <a:ext cx="215900" cy="71438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Box 5"/>
          <p:cNvSpPr txBox="1">
            <a:spLocks noChangeArrowheads="1"/>
          </p:cNvSpPr>
          <p:nvPr/>
        </p:nvSpPr>
        <p:spPr bwMode="auto">
          <a:xfrm>
            <a:off x="560313" y="193675"/>
            <a:ext cx="2555875" cy="403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2563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开发的目标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8751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2" descr="www.tuweimei.comComp_10783851_QD0pL2fbu4Czmg2COkwX13qtD9JN38YK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421582"/>
            <a:ext cx="3810000" cy="87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" descr="www.tuweimei.comComp_10783851_QD0pL2fbu4Czmg2COkwX13qtD9JN38YK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635645"/>
            <a:ext cx="3810000" cy="2657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1494"/>
            <a:ext cx="8229600" cy="442144"/>
          </a:xfrm>
        </p:spPr>
        <p:txBody>
          <a:bodyPr/>
          <a:lstStyle/>
          <a:p>
            <a:r>
              <a:rPr lang="zh-CN" altLang="en-US" dirty="0"/>
              <a:t>降低企业成本</a:t>
            </a:r>
          </a:p>
        </p:txBody>
      </p:sp>
      <p:sp>
        <p:nvSpPr>
          <p:cNvPr id="4" name="矩形 3"/>
          <p:cNvSpPr/>
          <p:nvPr/>
        </p:nvSpPr>
        <p:spPr>
          <a:xfrm>
            <a:off x="971600" y="2507182"/>
            <a:ext cx="1512168" cy="914400"/>
          </a:xfrm>
          <a:prstGeom prst="rect">
            <a:avLst/>
          </a:prstGeom>
          <a:solidFill>
            <a:srgbClr val="04AEDA"/>
          </a:solidFill>
          <a:ln w="19050">
            <a:solidFill>
              <a:srgbClr val="04AED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招聘成本</a:t>
            </a:r>
          </a:p>
        </p:txBody>
      </p:sp>
      <p:sp>
        <p:nvSpPr>
          <p:cNvPr id="9" name="13 CuadroTexto"/>
          <p:cNvSpPr txBox="1"/>
          <p:nvPr/>
        </p:nvSpPr>
        <p:spPr>
          <a:xfrm>
            <a:off x="7706464" y="4823048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4AEDA"/>
                </a:solidFill>
              </a:rPr>
              <a:t>3</a:t>
            </a:r>
            <a:endParaRPr lang="es-ES" sz="1200" b="1" dirty="0">
              <a:solidFill>
                <a:srgbClr val="04AEDA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213965" y="561975"/>
            <a:ext cx="3097958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523875"/>
            <a:ext cx="215900" cy="71438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560313" y="193675"/>
            <a:ext cx="2555875" cy="403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2563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开发的目标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9171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iamisis\Desktop\崔老师的PPT\培训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5" y="3421582"/>
            <a:ext cx="3809999" cy="871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iamisis\Desktop\崔老师的PPT\培训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635645"/>
            <a:ext cx="3809999" cy="265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1494"/>
            <a:ext cx="8229600" cy="442144"/>
          </a:xfrm>
        </p:spPr>
        <p:txBody>
          <a:bodyPr/>
          <a:lstStyle/>
          <a:p>
            <a:r>
              <a:rPr lang="zh-CN" altLang="en-US" dirty="0"/>
              <a:t>降低企业成本</a:t>
            </a:r>
          </a:p>
        </p:txBody>
      </p:sp>
      <p:sp>
        <p:nvSpPr>
          <p:cNvPr id="4" name="矩形 3"/>
          <p:cNvSpPr/>
          <p:nvPr/>
        </p:nvSpPr>
        <p:spPr>
          <a:xfrm>
            <a:off x="971600" y="2507182"/>
            <a:ext cx="1512168" cy="914400"/>
          </a:xfrm>
          <a:prstGeom prst="rect">
            <a:avLst/>
          </a:prstGeom>
          <a:solidFill>
            <a:srgbClr val="04AEDA"/>
          </a:solidFill>
          <a:ln w="19050">
            <a:solidFill>
              <a:srgbClr val="04AED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培训成本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13 CuadroTexto"/>
          <p:cNvSpPr txBox="1"/>
          <p:nvPr/>
        </p:nvSpPr>
        <p:spPr>
          <a:xfrm>
            <a:off x="7706464" y="4823048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4AEDA"/>
                </a:solidFill>
              </a:rPr>
              <a:t>4</a:t>
            </a:r>
            <a:endParaRPr lang="es-ES" sz="1200" b="1" dirty="0">
              <a:solidFill>
                <a:srgbClr val="04AEDA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213965" y="561975"/>
            <a:ext cx="3097958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0" y="523875"/>
            <a:ext cx="215900" cy="71438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560313" y="193675"/>
            <a:ext cx="2555875" cy="403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2563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开发的目标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9517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 descr="C:\Users\iamisis\Desktop\图片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5" y="3421582"/>
            <a:ext cx="3810000" cy="871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iamisis\Desktop\图片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4" y="1635645"/>
            <a:ext cx="3810000" cy="265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1494"/>
            <a:ext cx="8229600" cy="442144"/>
          </a:xfrm>
        </p:spPr>
        <p:txBody>
          <a:bodyPr/>
          <a:lstStyle/>
          <a:p>
            <a:r>
              <a:rPr lang="zh-CN" altLang="en-US" dirty="0"/>
              <a:t>降低企业成本</a:t>
            </a:r>
          </a:p>
        </p:txBody>
      </p:sp>
      <p:sp>
        <p:nvSpPr>
          <p:cNvPr id="4" name="矩形 3"/>
          <p:cNvSpPr/>
          <p:nvPr/>
        </p:nvSpPr>
        <p:spPr>
          <a:xfrm>
            <a:off x="971600" y="2507182"/>
            <a:ext cx="1512168" cy="914400"/>
          </a:xfrm>
          <a:prstGeom prst="rect">
            <a:avLst/>
          </a:prstGeom>
          <a:solidFill>
            <a:srgbClr val="04AEDA"/>
          </a:solidFill>
          <a:ln w="19050">
            <a:solidFill>
              <a:srgbClr val="04AED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研发成本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13 CuadroTexto"/>
          <p:cNvSpPr txBox="1"/>
          <p:nvPr/>
        </p:nvSpPr>
        <p:spPr>
          <a:xfrm>
            <a:off x="7706464" y="4823048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4AEDA"/>
                </a:solidFill>
              </a:rPr>
              <a:t>5</a:t>
            </a:r>
            <a:endParaRPr lang="es-ES" sz="1200" b="1" dirty="0">
              <a:solidFill>
                <a:srgbClr val="04AEDA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213965" y="561975"/>
            <a:ext cx="3097958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0" y="523875"/>
            <a:ext cx="215900" cy="71438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560313" y="193675"/>
            <a:ext cx="2555875" cy="403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2563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开发的目标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4421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3" descr="www.tuweimei.comComp_10410381_VJW8cYTeX0nAHfLOmrS2Ufq23wyNA9RW.jpg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2221" y="1935454"/>
            <a:ext cx="3024336" cy="2268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1494"/>
            <a:ext cx="8229600" cy="442144"/>
          </a:xfrm>
        </p:spPr>
        <p:txBody>
          <a:bodyPr/>
          <a:lstStyle/>
          <a:p>
            <a:r>
              <a:rPr lang="zh-CN" altLang="en-US" dirty="0"/>
              <a:t>增强企业竞争力</a:t>
            </a: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 rot="5400000">
            <a:off x="4261222" y="2853556"/>
            <a:ext cx="2268252" cy="432048"/>
          </a:xfrm>
          <a:prstGeom prst="rect">
            <a:avLst/>
          </a:prstGeom>
          <a:solidFill>
            <a:srgbClr val="04AEDA"/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 rot="5400000">
            <a:off x="3262800" y="3480468"/>
            <a:ext cx="1014427" cy="432048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 rot="5400000">
            <a:off x="4146875" y="3543870"/>
            <a:ext cx="887624" cy="432048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491880" y="4218221"/>
            <a:ext cx="2263508" cy="261610"/>
            <a:chOff x="4217792" y="4226311"/>
            <a:chExt cx="2263508" cy="261610"/>
          </a:xfrm>
        </p:grpSpPr>
        <p:sp>
          <p:nvSpPr>
            <p:cNvPr id="19" name="TextBox 18"/>
            <p:cNvSpPr txBox="1"/>
            <p:nvPr/>
          </p:nvSpPr>
          <p:spPr>
            <a:xfrm>
              <a:off x="5761220" y="4226311"/>
              <a:ext cx="72008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50" dirty="0" smtClean="0">
                  <a:latin typeface="微软雅黑" pitchFamily="34" charset="-122"/>
                  <a:ea typeface="微软雅黑" pitchFamily="34" charset="-122"/>
                </a:rPr>
                <a:t>应用企业</a:t>
              </a:r>
              <a:endParaRPr lang="zh-CN" altLang="en-US" sz="10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217792" y="4226311"/>
              <a:ext cx="55626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50" dirty="0" smtClean="0">
                  <a:latin typeface="微软雅黑" pitchFamily="34" charset="-122"/>
                  <a:ea typeface="微软雅黑" pitchFamily="34" charset="-122"/>
                </a:rPr>
                <a:t>企业</a:t>
              </a:r>
              <a:r>
                <a:rPr lang="en-US" altLang="zh-CN" sz="1050" dirty="0" smtClean="0">
                  <a:latin typeface="微软雅黑" pitchFamily="34" charset="-122"/>
                  <a:ea typeface="微软雅黑" pitchFamily="34" charset="-122"/>
                </a:rPr>
                <a:t>A</a:t>
              </a:r>
              <a:endParaRPr lang="zh-CN" altLang="en-US" sz="10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038465" y="4226311"/>
              <a:ext cx="55626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50" dirty="0" smtClean="0">
                  <a:latin typeface="微软雅黑" pitchFamily="34" charset="-122"/>
                  <a:ea typeface="微软雅黑" pitchFamily="34" charset="-122"/>
                </a:rPr>
                <a:t>企业</a:t>
              </a:r>
              <a:r>
                <a:rPr lang="en-US" altLang="zh-CN" sz="1050" dirty="0" smtClean="0">
                  <a:latin typeface="微软雅黑" pitchFamily="34" charset="-122"/>
                  <a:ea typeface="微软雅黑" pitchFamily="34" charset="-122"/>
                </a:rPr>
                <a:t>B</a:t>
              </a:r>
              <a:endParaRPr lang="zh-CN" altLang="en-US" sz="105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11560" y="2426364"/>
            <a:ext cx="2481835" cy="1286431"/>
            <a:chOff x="467544" y="2931789"/>
            <a:chExt cx="2481835" cy="1286431"/>
          </a:xfrm>
        </p:grpSpPr>
        <p:sp>
          <p:nvSpPr>
            <p:cNvPr id="25" name="上箭头 24"/>
            <p:cNvSpPr/>
            <p:nvPr/>
          </p:nvSpPr>
          <p:spPr>
            <a:xfrm>
              <a:off x="467544" y="2931789"/>
              <a:ext cx="2481835" cy="1286431"/>
            </a:xfrm>
            <a:prstGeom prst="upArrow">
              <a:avLst/>
            </a:prstGeom>
            <a:solidFill>
              <a:srgbClr val="04AEDA"/>
            </a:solidFill>
            <a:ln>
              <a:solidFill>
                <a:srgbClr val="04AE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205759" y="3581231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很高的</a:t>
              </a:r>
              <a:endParaRPr lang="en-US" altLang="zh-CN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开发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效率</a:t>
              </a:r>
            </a:p>
          </p:txBody>
        </p:sp>
      </p:grpSp>
      <p:sp>
        <p:nvSpPr>
          <p:cNvPr id="15" name="13 CuadroTexto"/>
          <p:cNvSpPr txBox="1"/>
          <p:nvPr/>
        </p:nvSpPr>
        <p:spPr>
          <a:xfrm>
            <a:off x="7706464" y="4823048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4AEDA"/>
                </a:solidFill>
              </a:rPr>
              <a:t>6</a:t>
            </a:r>
            <a:endParaRPr lang="es-ES" sz="1200" b="1" dirty="0">
              <a:solidFill>
                <a:srgbClr val="04AEDA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213965" y="561975"/>
            <a:ext cx="3097958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0" y="523875"/>
            <a:ext cx="215900" cy="71438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TextBox 5"/>
          <p:cNvSpPr txBox="1">
            <a:spLocks noChangeArrowheads="1"/>
          </p:cNvSpPr>
          <p:nvPr/>
        </p:nvSpPr>
        <p:spPr bwMode="auto">
          <a:xfrm>
            <a:off x="560313" y="193675"/>
            <a:ext cx="2555875" cy="403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2563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开发的目标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6148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 animBg="1"/>
      <p:bldP spid="10" grpId="1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1494"/>
            <a:ext cx="8229600" cy="442144"/>
          </a:xfrm>
        </p:spPr>
        <p:txBody>
          <a:bodyPr/>
          <a:lstStyle/>
          <a:p>
            <a:r>
              <a:rPr lang="zh-CN" altLang="en-US" dirty="0"/>
              <a:t>增强企业竞争力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611560" y="2426364"/>
            <a:ext cx="2481835" cy="1286431"/>
            <a:chOff x="467544" y="2931789"/>
            <a:chExt cx="2481835" cy="1286431"/>
          </a:xfrm>
        </p:grpSpPr>
        <p:sp>
          <p:nvSpPr>
            <p:cNvPr id="25" name="上箭头 24"/>
            <p:cNvSpPr/>
            <p:nvPr/>
          </p:nvSpPr>
          <p:spPr>
            <a:xfrm>
              <a:off x="467544" y="2931789"/>
              <a:ext cx="2481835" cy="1286431"/>
            </a:xfrm>
            <a:prstGeom prst="upArrow">
              <a:avLst/>
            </a:prstGeom>
            <a:solidFill>
              <a:srgbClr val="04AEDA"/>
            </a:solidFill>
            <a:ln>
              <a:solidFill>
                <a:srgbClr val="04AE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205758" y="3581231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有保障的</a:t>
              </a:r>
              <a:endParaRPr lang="en-US" altLang="zh-CN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软件质量</a:t>
              </a:r>
              <a:endPara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5" name="图片 2" descr="optaros-homepage-raisethebar-thumb.gif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509631"/>
            <a:ext cx="3600400" cy="270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13 CuadroTexto"/>
          <p:cNvSpPr txBox="1"/>
          <p:nvPr/>
        </p:nvSpPr>
        <p:spPr>
          <a:xfrm>
            <a:off x="7706464" y="4823048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4AEDA"/>
                </a:solidFill>
              </a:rPr>
              <a:t>7</a:t>
            </a:r>
            <a:endParaRPr lang="es-ES" sz="1200" b="1" dirty="0">
              <a:solidFill>
                <a:srgbClr val="04AEDA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213965" y="561975"/>
            <a:ext cx="3097958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523875"/>
            <a:ext cx="215900" cy="71438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560313" y="193675"/>
            <a:ext cx="2555875" cy="403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2563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开发的目标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419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737</TotalTime>
  <Words>763</Words>
  <Application>Microsoft Office PowerPoint</Application>
  <PresentationFormat>全屏显示(16:9)</PresentationFormat>
  <Paragraphs>255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iamisis</dc:creator>
  <cp:lastModifiedBy>Administrator</cp:lastModifiedBy>
  <cp:revision>54</cp:revision>
  <dcterms:created xsi:type="dcterms:W3CDTF">2012-04-11T02:39:08Z</dcterms:created>
  <dcterms:modified xsi:type="dcterms:W3CDTF">2015-11-24T15:38:45Z</dcterms:modified>
</cp:coreProperties>
</file>