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65" r:id="rId4"/>
    <p:sldId id="257" r:id="rId5"/>
    <p:sldId id="258" r:id="rId6"/>
    <p:sldId id="262" r:id="rId7"/>
    <p:sldId id="263" r:id="rId8"/>
    <p:sldId id="268" r:id="rId9"/>
    <p:sldId id="274" r:id="rId10"/>
    <p:sldId id="264" r:id="rId11"/>
    <p:sldId id="260" r:id="rId12"/>
    <p:sldId id="273" r:id="rId13"/>
    <p:sldId id="272" r:id="rId14"/>
    <p:sldId id="270" r:id="rId15"/>
    <p:sldId id="261" r:id="rId16"/>
    <p:sldId id="266" r:id="rId17"/>
    <p:sldId id="267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滨" initials="刘滨" lastIdx="1" clrIdx="0">
    <p:extLst>
      <p:ext uri="{19B8F6BF-5375-455C-9EA6-DF929625EA0E}">
        <p15:presenceInfo xmlns:p15="http://schemas.microsoft.com/office/powerpoint/2012/main" userId="2b30fa50e92d957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C6"/>
    <a:srgbClr val="4E3837"/>
    <a:srgbClr val="EDEDED"/>
    <a:srgbClr val="D46053"/>
    <a:srgbClr val="E9C97E"/>
    <a:srgbClr val="72B6B5"/>
    <a:srgbClr val="808080"/>
    <a:srgbClr val="EDC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4000" b="0">
              <a:latin typeface="Hiragino Sans GB W3" panose="020B0300000000000000" pitchFamily="34" charset="-122"/>
              <a:ea typeface="Hiragino Sans GB W3" panose="020B0300000000000000" pitchFamily="34" charset="-122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目录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第四部分</c:v>
                </c:pt>
                <c:pt idx="1">
                  <c:v>第三部分</c:v>
                </c:pt>
                <c:pt idx="2">
                  <c:v>第二部分</c:v>
                </c:pt>
                <c:pt idx="3">
                  <c:v>第一部分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17</c:v>
                </c:pt>
                <c:pt idx="2">
                  <c:v>11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311445472"/>
        <c:axId val="311445864"/>
      </c:barChart>
      <c:catAx>
        <c:axId val="31144547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prstDash val="dash"/>
          </a:ln>
        </c:spPr>
        <c:txPr>
          <a:bodyPr/>
          <a:lstStyle/>
          <a:p>
            <a:pPr>
              <a:defRPr sz="2400" b="0">
                <a:solidFill>
                  <a:schemeClr val="accent5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defRPr>
            </a:pPr>
            <a:endParaRPr lang="zh-CN"/>
          </a:p>
        </c:txPr>
        <c:crossAx val="311445864"/>
        <c:crosses val="autoZero"/>
        <c:auto val="1"/>
        <c:lblAlgn val="ctr"/>
        <c:lblOffset val="100"/>
        <c:noMultiLvlLbl val="0"/>
      </c:catAx>
      <c:valAx>
        <c:axId val="311445864"/>
        <c:scaling>
          <c:orientation val="minMax"/>
        </c:scaling>
        <c:delete val="0"/>
        <c:axPos val="b"/>
        <c:majorGridlines>
          <c:spPr>
            <a:ln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  <a:prstDash val="dash"/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pPr>
            <a:endParaRPr lang="zh-CN"/>
          </a:p>
        </c:txPr>
        <c:crossAx val="3114454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0.04473</cdr:x>
      <cdr:y>0.92471</cdr:y>
    </cdr:from>
    <cdr:to>
      <cdr:x>0.15419</cdr:x>
      <cdr:y>0.99188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410832" y="4660815"/>
          <a:ext cx="100540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zh-CN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tx1"/>
              </a:solidFill>
              <a:latin typeface="Bauhaus" pitchFamily="2" charset="0"/>
              <a:ea typeface="微软雅黑" pitchFamily="34" charset="-122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tx1"/>
              </a:solidFill>
              <a:latin typeface="Bauhaus" pitchFamily="2" charset="0"/>
              <a:ea typeface="微软雅黑" pitchFamily="34" charset="-122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tx1"/>
              </a:solidFill>
              <a:latin typeface="Bauhaus" pitchFamily="2" charset="0"/>
              <a:ea typeface="微软雅黑" pitchFamily="34" charset="-122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tx1"/>
              </a:solidFill>
              <a:latin typeface="Bauhaus" pitchFamily="2" charset="0"/>
              <a:ea typeface="微软雅黑" pitchFamily="34" charset="-122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tx1"/>
              </a:solidFill>
              <a:latin typeface="Bauhaus" pitchFamily="2" charset="0"/>
              <a:ea typeface="微软雅黑" pitchFamily="34" charset="-122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tx1"/>
              </a:solidFill>
              <a:latin typeface="Bauhaus" pitchFamily="2" charset="0"/>
              <a:ea typeface="微软雅黑" pitchFamily="34" charset="-122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tx1"/>
              </a:solidFill>
              <a:latin typeface="Bauhaus" pitchFamily="2" charset="0"/>
              <a:ea typeface="微软雅黑" pitchFamily="34" charset="-122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tx1"/>
              </a:solidFill>
              <a:latin typeface="Bauhaus" pitchFamily="2" charset="0"/>
              <a:ea typeface="微软雅黑" pitchFamily="34" charset="-122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tx1"/>
              </a:solidFill>
              <a:latin typeface="Bauhaus" pitchFamily="2" charset="0"/>
              <a:ea typeface="微软雅黑" pitchFamily="34" charset="-122"/>
              <a:cs typeface="+mn-cs"/>
            </a:defRPr>
          </a:lvl9pPr>
        </a:lstStyle>
        <a:p xmlns:a="http://schemas.openxmlformats.org/drawingml/2006/main">
          <a:r>
            <a: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【</a:t>
          </a:r>
          <a:r>
            <a: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页数</a:t>
          </a:r>
          <a:r>
            <a: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】</a:t>
          </a:r>
          <a:endParaRPr lang="zh-CN" altLang="en-US" dirty="0" smtClean="0">
            <a:solidFill>
              <a:schemeClr val="tx1">
                <a:lumMod val="75000"/>
                <a:lumOff val="25000"/>
              </a:schemeClr>
            </a:solidFill>
            <a:latin typeface="+mn-lt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433070-31E3-4D5A-8392-849C2DABA292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8823B1-F02D-4612-88CC-5F9F6308F0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3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45D843-C123-4F0B-88F4-8181FAEC48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801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61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21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96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15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82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FD356-81CA-4754-86C9-4F7A1D5105C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2015/5/5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D02E4-0416-4768-9986-9D99C8F47F55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45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FD356-81CA-4754-86C9-4F7A1D5105C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2015/5/5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D02E4-0416-4768-9986-9D99C8F47F55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45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FD356-81CA-4754-86C9-4F7A1D5105C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2015/5/5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D02E4-0416-4768-9986-9D99C8F47F55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FD356-81CA-4754-86C9-4F7A1D5105C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2015/5/5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D02E4-0416-4768-9986-9D99C8F47F55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5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FD356-81CA-4754-86C9-4F7A1D5105C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2015/5/5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D02E4-0416-4768-9986-9D99C8F47F55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76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FD356-81CA-4754-86C9-4F7A1D5105C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2015/5/5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D02E4-0416-4768-9986-9D99C8F47F55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41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5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FD356-81CA-4754-86C9-4F7A1D5105C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2015/5/5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D02E4-0416-4768-9986-9D99C8F47F55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81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FD356-81CA-4754-86C9-4F7A1D5105C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2015/5/5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D02E4-0416-4768-9986-9D99C8F47F55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38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FD356-81CA-4754-86C9-4F7A1D5105C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2015/5/5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D02E4-0416-4768-9986-9D99C8F47F55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21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59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9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82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46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09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01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8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E5316-D869-4CB0-9144-465605BE916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D3D00-F299-4F8E-99F9-303306F8E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174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FD356-81CA-4754-86C9-4F7A1D5105C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2015/5/5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D02E4-0416-4768-9986-9D99C8F47F55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>
            <a:lum bright="-10000"/>
          </a:blip>
          <a:srcRect t="283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32657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4831307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36978" y="3480184"/>
            <a:ext cx="114550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Semilight" panose="020B0402040204020203" pitchFamily="34" charset="0"/>
                <a:ea typeface="Hiragino Sans GB W3" panose="020B0300000000000000" pitchFamily="34" charset="-122"/>
                <a:cs typeface="Segoe UI Semilight" panose="020B0402040204020203" pitchFamily="34" charset="0"/>
              </a:rPr>
              <a:t>PowerPoint</a:t>
            </a:r>
            <a:r>
              <a:rPr lang="zh-CN" altLang="en-US" sz="3600" dirty="0" smtClean="0">
                <a:solidFill>
                  <a:schemeClr val="bg1"/>
                </a:solidFill>
                <a:latin typeface="Segoe UI Semilight" panose="020B0402040204020203" pitchFamily="34" charset="0"/>
                <a:ea typeface="Hiragino Sans GB W3" panose="020B0300000000000000" pitchFamily="34" charset="-122"/>
                <a:cs typeface="Segoe UI Semilight" panose="020B0402040204020203" pitchFamily="34" charset="0"/>
              </a:rPr>
              <a:t>经典目录汇总</a:t>
            </a:r>
            <a:endParaRPr lang="en-US" altLang="zh-CN" sz="2400" dirty="0" smtClean="0">
              <a:solidFill>
                <a:schemeClr val="bg1"/>
              </a:solidFill>
              <a:latin typeface="Segoe UI Semilight" panose="020B0402040204020203" pitchFamily="34" charset="0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  <a:p>
            <a:r>
              <a:rPr lang="en-US" altLang="zh-CN" sz="2000" spc="-50" dirty="0" smtClean="0">
                <a:solidFill>
                  <a:schemeClr val="bg1"/>
                </a:solidFill>
                <a:latin typeface="Segoe UI Semilight" panose="020B0402040204020203" pitchFamily="34" charset="0"/>
                <a:ea typeface="Hiragino Sans GB W3" panose="020B0300000000000000" pitchFamily="34" charset="-122"/>
                <a:cs typeface="Segoe UI Semilight" panose="020B0402040204020203" pitchFamily="34" charset="0"/>
              </a:rPr>
              <a:t>PowerPoint Excellent Content Designs Version 1</a:t>
            </a:r>
            <a:endParaRPr lang="zh-CN" altLang="en-US" sz="1200" spc="-50" dirty="0">
              <a:solidFill>
                <a:schemeClr val="bg1"/>
              </a:solidFill>
              <a:latin typeface="Segoe UI Semilight" panose="020B0402040204020203" pitchFamily="34" charset="0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0626" y="5459105"/>
            <a:ext cx="9376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accent4">
                    <a:lumMod val="7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Recent Thoughts About PowerPoint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98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963" y="2798408"/>
            <a:ext cx="2708427" cy="2708427"/>
          </a:xfrm>
          <a:prstGeom prst="rect">
            <a:avLst/>
          </a:prstGeom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47820" y="1143871"/>
            <a:ext cx="3830937" cy="777876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3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Agenda</a:t>
            </a:r>
            <a:endParaRPr lang="zh-CN" altLang="en-US" sz="2400" dirty="0" smtClean="0">
              <a:solidFill>
                <a:schemeClr val="bg1">
                  <a:lumMod val="6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12208" y="297216"/>
            <a:ext cx="1671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2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spc="200" dirty="0" smtClean="0">
                <a:latin typeface="微软雅黑" pitchFamily="34" charset="-122"/>
                <a:ea typeface="微软雅黑" pitchFamily="34" charset="-122"/>
              </a:rPr>
              <a:t>北京大学</a:t>
            </a:r>
            <a:endParaRPr lang="en-US" altLang="zh-CN" sz="1400" spc="200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spc="-50" dirty="0" smtClean="0">
                <a:latin typeface="微软雅黑" pitchFamily="34" charset="-122"/>
                <a:ea typeface="微软雅黑" pitchFamily="34" charset="-122"/>
              </a:rPr>
              <a:t>  Peking University</a:t>
            </a:r>
            <a:endParaRPr lang="zh-CN" altLang="en-US" sz="1000" spc="-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42"/>
          <p:cNvSpPr/>
          <p:nvPr/>
        </p:nvSpPr>
        <p:spPr>
          <a:xfrm>
            <a:off x="9558979" y="0"/>
            <a:ext cx="1851025" cy="117476"/>
          </a:xfrm>
          <a:prstGeom prst="rect">
            <a:avLst/>
          </a:prstGeom>
          <a:solidFill>
            <a:srgbClr val="BA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2"/>
          <p:cNvSpPr/>
          <p:nvPr/>
        </p:nvSpPr>
        <p:spPr>
          <a:xfrm>
            <a:off x="596380" y="2376749"/>
            <a:ext cx="3627083" cy="4000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Introduction &amp; Hypothesis</a:t>
            </a:r>
            <a:endParaRPr lang="zh-CN" altLang="en-US" dirty="0"/>
          </a:p>
        </p:txBody>
      </p:sp>
      <p:pic>
        <p:nvPicPr>
          <p:cNvPr id="9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977" y="176150"/>
            <a:ext cx="655861" cy="667408"/>
          </a:xfrm>
          <a:prstGeom prst="rect">
            <a:avLst/>
          </a:prstGeom>
        </p:spPr>
      </p:pic>
      <p:pic>
        <p:nvPicPr>
          <p:cNvPr id="10" name="图片 3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05" b="13390"/>
          <a:stretch/>
        </p:blipFill>
        <p:spPr>
          <a:xfrm>
            <a:off x="8883550" y="3354930"/>
            <a:ext cx="1835092" cy="1760403"/>
          </a:xfrm>
          <a:prstGeom prst="rect">
            <a:avLst/>
          </a:prstGeom>
        </p:spPr>
      </p:pic>
      <p:grpSp>
        <p:nvGrpSpPr>
          <p:cNvPr id="11" name="组合 40"/>
          <p:cNvGrpSpPr/>
          <p:nvPr/>
        </p:nvGrpSpPr>
        <p:grpSpPr>
          <a:xfrm>
            <a:off x="1156637" y="3294625"/>
            <a:ext cx="2504167" cy="1886811"/>
            <a:chOff x="37921" y="2583074"/>
            <a:chExt cx="2527187" cy="1904156"/>
          </a:xfrm>
        </p:grpSpPr>
        <p:pic>
          <p:nvPicPr>
            <p:cNvPr id="12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124" y="2785492"/>
              <a:ext cx="2268984" cy="1701738"/>
            </a:xfrm>
            <a:prstGeom prst="rect">
              <a:avLst/>
            </a:prstGeom>
          </p:spPr>
        </p:pic>
        <p:sp>
          <p:nvSpPr>
            <p:cNvPr id="13" name="矩形 39"/>
            <p:cNvSpPr/>
            <p:nvPr/>
          </p:nvSpPr>
          <p:spPr>
            <a:xfrm rot="20695108">
              <a:off x="37921" y="2583074"/>
              <a:ext cx="1737984" cy="734730"/>
            </a:xfrm>
            <a:prstGeom prst="rect">
              <a:avLst/>
            </a:prstGeom>
            <a:gradFill>
              <a:gsLst>
                <a:gs pos="100000">
                  <a:srgbClr val="FFFFFF">
                    <a:alpha val="31000"/>
                  </a:srgbClr>
                </a:gs>
                <a:gs pos="44200">
                  <a:srgbClr val="FFFFFF">
                    <a:alpha val="67000"/>
                  </a:srgbClr>
                </a:gs>
                <a:gs pos="0">
                  <a:schemeClr val="bg1">
                    <a:alpha val="77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2"/>
          <p:cNvSpPr/>
          <p:nvPr/>
        </p:nvSpPr>
        <p:spPr>
          <a:xfrm>
            <a:off x="4300866" y="2376749"/>
            <a:ext cx="3627083" cy="400044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Data &amp; Model</a:t>
            </a:r>
            <a:endParaRPr lang="zh-CN" altLang="en-US" dirty="0"/>
          </a:p>
        </p:txBody>
      </p:sp>
      <p:sp>
        <p:nvSpPr>
          <p:cNvPr id="17" name="矩形 2"/>
          <p:cNvSpPr/>
          <p:nvPr/>
        </p:nvSpPr>
        <p:spPr>
          <a:xfrm>
            <a:off x="8005353" y="2376749"/>
            <a:ext cx="3627083" cy="40004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Results &amp; Conclusion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6045963"/>
            <a:ext cx="1219200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半年前作品，依然是色块的使用，在颜色和内容上都呼应对应的图片，看起来效果不凡，是所有里我最喜欢的目录</a:t>
            </a:r>
            <a:endParaRPr lang="zh-CN" altLang="en-US" sz="1600" dirty="0">
              <a:latin typeface="Hiragino Sans GB W3" panose="020B0300000000000000" pitchFamily="34" charset="-122"/>
              <a:ea typeface="Hiragino Sans GB W3" panose="020B03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6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532263" y="1228296"/>
            <a:ext cx="956708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078173" y="504969"/>
            <a:ext cx="0" cy="566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32761" y="504965"/>
            <a:ext cx="917239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24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目录</a:t>
            </a:r>
            <a:endParaRPr lang="en-US" altLang="zh-CN" sz="2400" spc="100" dirty="0" smtClean="0">
              <a:solidFill>
                <a:schemeClr val="tx1">
                  <a:lumMod val="75000"/>
                  <a:lumOff val="2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  <a:p>
            <a:pPr>
              <a:lnSpc>
                <a:spcPts val="2000"/>
              </a:lnSpc>
            </a:pP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CONTENTS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2969527"/>
            <a:ext cx="1219200" cy="1219200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2238231" y="3024119"/>
            <a:ext cx="2197290" cy="712657"/>
            <a:chOff x="2306468" y="2901287"/>
            <a:chExt cx="2197290" cy="712657"/>
          </a:xfrm>
        </p:grpSpPr>
        <p:sp>
          <p:nvSpPr>
            <p:cNvPr id="16" name="TextBox 15"/>
            <p:cNvSpPr txBox="1"/>
            <p:nvPr/>
          </p:nvSpPr>
          <p:spPr>
            <a:xfrm>
              <a:off x="2306468" y="2901287"/>
              <a:ext cx="1583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5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公司历史</a:t>
              </a:r>
              <a:endParaRPr lang="zh-CN" altLang="en-US" sz="2400" spc="5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2415652" y="3308360"/>
              <a:ext cx="158314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306468" y="3306167"/>
              <a:ext cx="21972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Lao UI" panose="020B0502040204020203" pitchFamily="34" charset="0"/>
                  <a:ea typeface="华文楷体" panose="02010600040101010101" pitchFamily="2" charset="-122"/>
                  <a:cs typeface="Lao UI" panose="020B0502040204020203" pitchFamily="34" charset="0"/>
                </a:rPr>
                <a:t>COMPANY HISTORY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Lao UI" panose="020B0502040204020203" pitchFamily="34" charset="0"/>
                <a:ea typeface="华文楷体" panose="02010600040101010101" pitchFamily="2" charset="-122"/>
                <a:cs typeface="Lao UI" panose="020B0502040204020203" pitchFamily="34" charset="0"/>
              </a:endParaRP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449" y="2766433"/>
            <a:ext cx="1438701" cy="1438701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6032304" y="3024119"/>
            <a:ext cx="2197290" cy="712657"/>
            <a:chOff x="2306468" y="2901287"/>
            <a:chExt cx="2197290" cy="712657"/>
          </a:xfrm>
        </p:grpSpPr>
        <p:sp>
          <p:nvSpPr>
            <p:cNvPr id="25" name="TextBox 24"/>
            <p:cNvSpPr txBox="1"/>
            <p:nvPr/>
          </p:nvSpPr>
          <p:spPr>
            <a:xfrm>
              <a:off x="2306468" y="2901287"/>
              <a:ext cx="1583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5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公司文化</a:t>
              </a:r>
              <a:endParaRPr lang="zh-CN" altLang="en-US" sz="2400" spc="5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2415652" y="3308360"/>
              <a:ext cx="158314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2306468" y="3306167"/>
              <a:ext cx="21972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Lao UI" panose="020B0502040204020203" pitchFamily="34" charset="0"/>
                  <a:ea typeface="华文楷体" panose="02010600040101010101" pitchFamily="2" charset="-122"/>
                  <a:cs typeface="Lao UI" panose="020B0502040204020203" pitchFamily="34" charset="0"/>
                </a:rPr>
                <a:t>COMPANY CULTURE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Lao UI" panose="020B0502040204020203" pitchFamily="34" charset="0"/>
                <a:ea typeface="华文楷体" panose="02010600040101010101" pitchFamily="2" charset="-122"/>
                <a:cs typeface="Lao UI" panose="020B0502040204020203" pitchFamily="34" charset="0"/>
              </a:endParaRP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3"/>
          <a:stretch/>
        </p:blipFill>
        <p:spPr>
          <a:xfrm>
            <a:off x="8329679" y="2914935"/>
            <a:ext cx="1095832" cy="1035521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9422100" y="3024119"/>
            <a:ext cx="2197290" cy="712657"/>
            <a:chOff x="2306468" y="2901287"/>
            <a:chExt cx="2197290" cy="712657"/>
          </a:xfrm>
        </p:grpSpPr>
        <p:sp>
          <p:nvSpPr>
            <p:cNvPr id="32" name="TextBox 31"/>
            <p:cNvSpPr txBox="1"/>
            <p:nvPr/>
          </p:nvSpPr>
          <p:spPr>
            <a:xfrm>
              <a:off x="2306468" y="2901287"/>
              <a:ext cx="1583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5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公司</a:t>
              </a:r>
              <a:r>
                <a:rPr lang="zh-CN" altLang="en-US" sz="2400" spc="5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产品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2415652" y="3308360"/>
              <a:ext cx="158314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2306468" y="3306167"/>
              <a:ext cx="21972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Lao UI" panose="020B0502040204020203" pitchFamily="34" charset="0"/>
                  <a:ea typeface="华文楷体" panose="02010600040101010101" pitchFamily="2" charset="-122"/>
                  <a:cs typeface="Lao UI" panose="020B0502040204020203" pitchFamily="34" charset="0"/>
                </a:rPr>
                <a:t>COMPANY PRODUCTS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Lao UI" panose="020B0502040204020203" pitchFamily="34" charset="0"/>
                <a:ea typeface="华文楷体" panose="02010600040101010101" pitchFamily="2" charset="-122"/>
                <a:cs typeface="Lao UI" panose="020B0502040204020203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0" y="4831307"/>
            <a:ext cx="12192000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有时候借用设计精美的</a:t>
            </a:r>
            <a:r>
              <a:rPr lang="en-US" altLang="zh-CN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ICON</a:t>
            </a:r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，做成最简单的目录，会让人耳目一新，个人很喜欢这种做法。简单，又不失美感</a:t>
            </a:r>
            <a:endParaRPr lang="zh-CN" altLang="en-US" sz="1600" dirty="0">
              <a:latin typeface="Hiragino Sans GB W3" panose="020B0300000000000000" pitchFamily="34" charset="-122"/>
              <a:ea typeface="Hiragino Sans GB W3" panose="020B03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48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-1"/>
            <a:ext cx="12192000" cy="4831307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902054" y="4449174"/>
            <a:ext cx="3875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下面是一些新的尝试，却未必经典</a:t>
            </a:r>
            <a:r>
              <a:rPr lang="en-US" altLang="zh-CN" dirty="0" smtClean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...</a:t>
            </a:r>
            <a:endParaRPr lang="zh-CN" altLang="en-US" dirty="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312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039701"/>
              </p:ext>
            </p:extLst>
          </p:nvPr>
        </p:nvGraphicFramePr>
        <p:xfrm>
          <a:off x="1378257" y="741064"/>
          <a:ext cx="9185110" cy="50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045963"/>
            <a:ext cx="1219200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参考老</a:t>
            </a:r>
            <a:r>
              <a:rPr lang="en-US" altLang="zh-CN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的目录，目录用</a:t>
            </a:r>
            <a:r>
              <a:rPr lang="en-US" altLang="zh-CN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Excel</a:t>
            </a:r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条形图完成，简单高效，但似乎会让人过于重视页数而忽略各部分的内容</a:t>
            </a:r>
            <a:endParaRPr lang="zh-CN" altLang="en-US" sz="1600" dirty="0">
              <a:latin typeface="Hiragino Sans GB W3" panose="020B0300000000000000" pitchFamily="34" charset="-122"/>
              <a:ea typeface="Hiragino Sans GB W3" panose="020B03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69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>
            <a:spLocks/>
          </p:cNvSpPr>
          <p:nvPr/>
        </p:nvSpPr>
        <p:spPr bwMode="auto">
          <a:xfrm>
            <a:off x="2163021" y="3420187"/>
            <a:ext cx="2120200" cy="1478227"/>
          </a:xfrm>
          <a:custGeom>
            <a:avLst/>
            <a:gdLst>
              <a:gd name="T0" fmla="*/ 458 w 502"/>
              <a:gd name="T1" fmla="*/ 48 h 350"/>
              <a:gd name="T2" fmla="*/ 458 w 502"/>
              <a:gd name="T3" fmla="*/ 48 h 350"/>
              <a:gd name="T4" fmla="*/ 438 w 502"/>
              <a:gd name="T5" fmla="*/ 32 h 350"/>
              <a:gd name="T6" fmla="*/ 416 w 502"/>
              <a:gd name="T7" fmla="*/ 20 h 350"/>
              <a:gd name="T8" fmla="*/ 396 w 502"/>
              <a:gd name="T9" fmla="*/ 10 h 350"/>
              <a:gd name="T10" fmla="*/ 376 w 502"/>
              <a:gd name="T11" fmla="*/ 6 h 350"/>
              <a:gd name="T12" fmla="*/ 358 w 502"/>
              <a:gd name="T13" fmla="*/ 2 h 350"/>
              <a:gd name="T14" fmla="*/ 344 w 502"/>
              <a:gd name="T15" fmla="*/ 0 h 350"/>
              <a:gd name="T16" fmla="*/ 330 w 502"/>
              <a:gd name="T17" fmla="*/ 0 h 350"/>
              <a:gd name="T18" fmla="*/ 0 w 502"/>
              <a:gd name="T19" fmla="*/ 0 h 350"/>
              <a:gd name="T20" fmla="*/ 0 w 502"/>
              <a:gd name="T21" fmla="*/ 6 h 350"/>
              <a:gd name="T22" fmla="*/ 330 w 502"/>
              <a:gd name="T23" fmla="*/ 6 h 350"/>
              <a:gd name="T24" fmla="*/ 330 w 502"/>
              <a:gd name="T25" fmla="*/ 6 h 350"/>
              <a:gd name="T26" fmla="*/ 344 w 502"/>
              <a:gd name="T27" fmla="*/ 6 h 350"/>
              <a:gd name="T28" fmla="*/ 356 w 502"/>
              <a:gd name="T29" fmla="*/ 8 h 350"/>
              <a:gd name="T30" fmla="*/ 374 w 502"/>
              <a:gd name="T31" fmla="*/ 12 h 350"/>
              <a:gd name="T32" fmla="*/ 392 w 502"/>
              <a:gd name="T33" fmla="*/ 16 h 350"/>
              <a:gd name="T34" fmla="*/ 414 w 502"/>
              <a:gd name="T35" fmla="*/ 26 h 350"/>
              <a:gd name="T36" fmla="*/ 434 w 502"/>
              <a:gd name="T37" fmla="*/ 38 h 350"/>
              <a:gd name="T38" fmla="*/ 452 w 502"/>
              <a:gd name="T39" fmla="*/ 52 h 350"/>
              <a:gd name="T40" fmla="*/ 452 w 502"/>
              <a:gd name="T41" fmla="*/ 52 h 350"/>
              <a:gd name="T42" fmla="*/ 462 w 502"/>
              <a:gd name="T43" fmla="*/ 64 h 350"/>
              <a:gd name="T44" fmla="*/ 472 w 502"/>
              <a:gd name="T45" fmla="*/ 78 h 350"/>
              <a:gd name="T46" fmla="*/ 480 w 502"/>
              <a:gd name="T47" fmla="*/ 90 h 350"/>
              <a:gd name="T48" fmla="*/ 486 w 502"/>
              <a:gd name="T49" fmla="*/ 106 h 350"/>
              <a:gd name="T50" fmla="*/ 490 w 502"/>
              <a:gd name="T51" fmla="*/ 122 h 350"/>
              <a:gd name="T52" fmla="*/ 494 w 502"/>
              <a:gd name="T53" fmla="*/ 138 h 350"/>
              <a:gd name="T54" fmla="*/ 496 w 502"/>
              <a:gd name="T55" fmla="*/ 156 h 350"/>
              <a:gd name="T56" fmla="*/ 496 w 502"/>
              <a:gd name="T57" fmla="*/ 176 h 350"/>
              <a:gd name="T58" fmla="*/ 496 w 502"/>
              <a:gd name="T59" fmla="*/ 350 h 350"/>
              <a:gd name="T60" fmla="*/ 502 w 502"/>
              <a:gd name="T61" fmla="*/ 350 h 350"/>
              <a:gd name="T62" fmla="*/ 502 w 502"/>
              <a:gd name="T63" fmla="*/ 176 h 350"/>
              <a:gd name="T64" fmla="*/ 502 w 502"/>
              <a:gd name="T65" fmla="*/ 176 h 350"/>
              <a:gd name="T66" fmla="*/ 502 w 502"/>
              <a:gd name="T67" fmla="*/ 156 h 350"/>
              <a:gd name="T68" fmla="*/ 500 w 502"/>
              <a:gd name="T69" fmla="*/ 138 h 350"/>
              <a:gd name="T70" fmla="*/ 496 w 502"/>
              <a:gd name="T71" fmla="*/ 120 h 350"/>
              <a:gd name="T72" fmla="*/ 492 w 502"/>
              <a:gd name="T73" fmla="*/ 104 h 350"/>
              <a:gd name="T74" fmla="*/ 484 w 502"/>
              <a:gd name="T75" fmla="*/ 88 h 350"/>
              <a:gd name="T76" fmla="*/ 478 w 502"/>
              <a:gd name="T77" fmla="*/ 74 h 350"/>
              <a:gd name="T78" fmla="*/ 468 w 502"/>
              <a:gd name="T79" fmla="*/ 60 h 350"/>
              <a:gd name="T80" fmla="*/ 458 w 502"/>
              <a:gd name="T81" fmla="*/ 48 h 350"/>
              <a:gd name="T82" fmla="*/ 458 w 502"/>
              <a:gd name="T83" fmla="*/ 48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02" h="350">
                <a:moveTo>
                  <a:pt x="458" y="48"/>
                </a:moveTo>
                <a:lnTo>
                  <a:pt x="458" y="48"/>
                </a:lnTo>
                <a:lnTo>
                  <a:pt x="438" y="32"/>
                </a:lnTo>
                <a:lnTo>
                  <a:pt x="416" y="20"/>
                </a:lnTo>
                <a:lnTo>
                  <a:pt x="396" y="10"/>
                </a:lnTo>
                <a:lnTo>
                  <a:pt x="376" y="6"/>
                </a:lnTo>
                <a:lnTo>
                  <a:pt x="358" y="2"/>
                </a:lnTo>
                <a:lnTo>
                  <a:pt x="344" y="0"/>
                </a:lnTo>
                <a:lnTo>
                  <a:pt x="330" y="0"/>
                </a:lnTo>
                <a:lnTo>
                  <a:pt x="0" y="0"/>
                </a:lnTo>
                <a:lnTo>
                  <a:pt x="0" y="6"/>
                </a:lnTo>
                <a:lnTo>
                  <a:pt x="330" y="6"/>
                </a:lnTo>
                <a:lnTo>
                  <a:pt x="330" y="6"/>
                </a:lnTo>
                <a:lnTo>
                  <a:pt x="344" y="6"/>
                </a:lnTo>
                <a:lnTo>
                  <a:pt x="356" y="8"/>
                </a:lnTo>
                <a:lnTo>
                  <a:pt x="374" y="12"/>
                </a:lnTo>
                <a:lnTo>
                  <a:pt x="392" y="16"/>
                </a:lnTo>
                <a:lnTo>
                  <a:pt x="414" y="26"/>
                </a:lnTo>
                <a:lnTo>
                  <a:pt x="434" y="38"/>
                </a:lnTo>
                <a:lnTo>
                  <a:pt x="452" y="52"/>
                </a:lnTo>
                <a:lnTo>
                  <a:pt x="452" y="52"/>
                </a:lnTo>
                <a:lnTo>
                  <a:pt x="462" y="64"/>
                </a:lnTo>
                <a:lnTo>
                  <a:pt x="472" y="78"/>
                </a:lnTo>
                <a:lnTo>
                  <a:pt x="480" y="90"/>
                </a:lnTo>
                <a:lnTo>
                  <a:pt x="486" y="106"/>
                </a:lnTo>
                <a:lnTo>
                  <a:pt x="490" y="122"/>
                </a:lnTo>
                <a:lnTo>
                  <a:pt x="494" y="138"/>
                </a:lnTo>
                <a:lnTo>
                  <a:pt x="496" y="156"/>
                </a:lnTo>
                <a:lnTo>
                  <a:pt x="496" y="176"/>
                </a:lnTo>
                <a:lnTo>
                  <a:pt x="496" y="350"/>
                </a:lnTo>
                <a:lnTo>
                  <a:pt x="502" y="350"/>
                </a:lnTo>
                <a:lnTo>
                  <a:pt x="502" y="176"/>
                </a:lnTo>
                <a:lnTo>
                  <a:pt x="502" y="176"/>
                </a:lnTo>
                <a:lnTo>
                  <a:pt x="502" y="156"/>
                </a:lnTo>
                <a:lnTo>
                  <a:pt x="500" y="138"/>
                </a:lnTo>
                <a:lnTo>
                  <a:pt x="496" y="120"/>
                </a:lnTo>
                <a:lnTo>
                  <a:pt x="492" y="104"/>
                </a:lnTo>
                <a:lnTo>
                  <a:pt x="484" y="88"/>
                </a:lnTo>
                <a:lnTo>
                  <a:pt x="478" y="74"/>
                </a:lnTo>
                <a:lnTo>
                  <a:pt x="468" y="60"/>
                </a:lnTo>
                <a:lnTo>
                  <a:pt x="458" y="48"/>
                </a:lnTo>
                <a:lnTo>
                  <a:pt x="458" y="4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4874513" y="3420187"/>
            <a:ext cx="2153988" cy="1478227"/>
          </a:xfrm>
          <a:custGeom>
            <a:avLst/>
            <a:gdLst>
              <a:gd name="T0" fmla="*/ 172 w 510"/>
              <a:gd name="T1" fmla="*/ 0 h 350"/>
              <a:gd name="T2" fmla="*/ 172 w 510"/>
              <a:gd name="T3" fmla="*/ 0 h 350"/>
              <a:gd name="T4" fmla="*/ 164 w 510"/>
              <a:gd name="T5" fmla="*/ 0 h 350"/>
              <a:gd name="T6" fmla="*/ 144 w 510"/>
              <a:gd name="T7" fmla="*/ 2 h 350"/>
              <a:gd name="T8" fmla="*/ 116 w 510"/>
              <a:gd name="T9" fmla="*/ 10 h 350"/>
              <a:gd name="T10" fmla="*/ 100 w 510"/>
              <a:gd name="T11" fmla="*/ 14 h 350"/>
              <a:gd name="T12" fmla="*/ 84 w 510"/>
              <a:gd name="T13" fmla="*/ 22 h 350"/>
              <a:gd name="T14" fmla="*/ 70 w 510"/>
              <a:gd name="T15" fmla="*/ 32 h 350"/>
              <a:gd name="T16" fmla="*/ 54 w 510"/>
              <a:gd name="T17" fmla="*/ 44 h 350"/>
              <a:gd name="T18" fmla="*/ 40 w 510"/>
              <a:gd name="T19" fmla="*/ 58 h 350"/>
              <a:gd name="T20" fmla="*/ 26 w 510"/>
              <a:gd name="T21" fmla="*/ 74 h 350"/>
              <a:gd name="T22" fmla="*/ 16 w 510"/>
              <a:gd name="T23" fmla="*/ 94 h 350"/>
              <a:gd name="T24" fmla="*/ 8 w 510"/>
              <a:gd name="T25" fmla="*/ 118 h 350"/>
              <a:gd name="T26" fmla="*/ 2 w 510"/>
              <a:gd name="T27" fmla="*/ 144 h 350"/>
              <a:gd name="T28" fmla="*/ 0 w 510"/>
              <a:gd name="T29" fmla="*/ 176 h 350"/>
              <a:gd name="T30" fmla="*/ 0 w 510"/>
              <a:gd name="T31" fmla="*/ 350 h 350"/>
              <a:gd name="T32" fmla="*/ 6 w 510"/>
              <a:gd name="T33" fmla="*/ 350 h 350"/>
              <a:gd name="T34" fmla="*/ 6 w 510"/>
              <a:gd name="T35" fmla="*/ 176 h 350"/>
              <a:gd name="T36" fmla="*/ 6 w 510"/>
              <a:gd name="T37" fmla="*/ 176 h 350"/>
              <a:gd name="T38" fmla="*/ 8 w 510"/>
              <a:gd name="T39" fmla="*/ 146 h 350"/>
              <a:gd name="T40" fmla="*/ 14 w 510"/>
              <a:gd name="T41" fmla="*/ 120 h 350"/>
              <a:gd name="T42" fmla="*/ 22 w 510"/>
              <a:gd name="T43" fmla="*/ 98 h 350"/>
              <a:gd name="T44" fmla="*/ 32 w 510"/>
              <a:gd name="T45" fmla="*/ 78 h 350"/>
              <a:gd name="T46" fmla="*/ 44 w 510"/>
              <a:gd name="T47" fmla="*/ 62 h 350"/>
              <a:gd name="T48" fmla="*/ 56 w 510"/>
              <a:gd name="T49" fmla="*/ 48 h 350"/>
              <a:gd name="T50" fmla="*/ 72 w 510"/>
              <a:gd name="T51" fmla="*/ 36 h 350"/>
              <a:gd name="T52" fmla="*/ 86 w 510"/>
              <a:gd name="T53" fmla="*/ 28 h 350"/>
              <a:gd name="T54" fmla="*/ 102 w 510"/>
              <a:gd name="T55" fmla="*/ 20 h 350"/>
              <a:gd name="T56" fmla="*/ 116 w 510"/>
              <a:gd name="T57" fmla="*/ 16 h 350"/>
              <a:gd name="T58" fmla="*/ 142 w 510"/>
              <a:gd name="T59" fmla="*/ 8 h 350"/>
              <a:gd name="T60" fmla="*/ 162 w 510"/>
              <a:gd name="T61" fmla="*/ 6 h 350"/>
              <a:gd name="T62" fmla="*/ 172 w 510"/>
              <a:gd name="T63" fmla="*/ 6 h 350"/>
              <a:gd name="T64" fmla="*/ 510 w 510"/>
              <a:gd name="T65" fmla="*/ 6 h 350"/>
              <a:gd name="T66" fmla="*/ 510 w 510"/>
              <a:gd name="T67" fmla="*/ 0 h 350"/>
              <a:gd name="T68" fmla="*/ 172 w 510"/>
              <a:gd name="T69" fmla="*/ 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0" h="350">
                <a:moveTo>
                  <a:pt x="172" y="0"/>
                </a:moveTo>
                <a:lnTo>
                  <a:pt x="172" y="0"/>
                </a:lnTo>
                <a:lnTo>
                  <a:pt x="164" y="0"/>
                </a:lnTo>
                <a:lnTo>
                  <a:pt x="144" y="2"/>
                </a:lnTo>
                <a:lnTo>
                  <a:pt x="116" y="10"/>
                </a:lnTo>
                <a:lnTo>
                  <a:pt x="100" y="14"/>
                </a:lnTo>
                <a:lnTo>
                  <a:pt x="84" y="22"/>
                </a:lnTo>
                <a:lnTo>
                  <a:pt x="70" y="32"/>
                </a:lnTo>
                <a:lnTo>
                  <a:pt x="54" y="44"/>
                </a:lnTo>
                <a:lnTo>
                  <a:pt x="40" y="58"/>
                </a:lnTo>
                <a:lnTo>
                  <a:pt x="26" y="74"/>
                </a:lnTo>
                <a:lnTo>
                  <a:pt x="16" y="94"/>
                </a:lnTo>
                <a:lnTo>
                  <a:pt x="8" y="118"/>
                </a:lnTo>
                <a:lnTo>
                  <a:pt x="2" y="144"/>
                </a:lnTo>
                <a:lnTo>
                  <a:pt x="0" y="176"/>
                </a:lnTo>
                <a:lnTo>
                  <a:pt x="0" y="350"/>
                </a:lnTo>
                <a:lnTo>
                  <a:pt x="6" y="350"/>
                </a:lnTo>
                <a:lnTo>
                  <a:pt x="6" y="176"/>
                </a:lnTo>
                <a:lnTo>
                  <a:pt x="6" y="176"/>
                </a:lnTo>
                <a:lnTo>
                  <a:pt x="8" y="146"/>
                </a:lnTo>
                <a:lnTo>
                  <a:pt x="14" y="120"/>
                </a:lnTo>
                <a:lnTo>
                  <a:pt x="22" y="98"/>
                </a:lnTo>
                <a:lnTo>
                  <a:pt x="32" y="78"/>
                </a:lnTo>
                <a:lnTo>
                  <a:pt x="44" y="62"/>
                </a:lnTo>
                <a:lnTo>
                  <a:pt x="56" y="48"/>
                </a:lnTo>
                <a:lnTo>
                  <a:pt x="72" y="36"/>
                </a:lnTo>
                <a:lnTo>
                  <a:pt x="86" y="28"/>
                </a:lnTo>
                <a:lnTo>
                  <a:pt x="102" y="20"/>
                </a:lnTo>
                <a:lnTo>
                  <a:pt x="116" y="16"/>
                </a:lnTo>
                <a:lnTo>
                  <a:pt x="142" y="8"/>
                </a:lnTo>
                <a:lnTo>
                  <a:pt x="162" y="6"/>
                </a:lnTo>
                <a:lnTo>
                  <a:pt x="172" y="6"/>
                </a:lnTo>
                <a:lnTo>
                  <a:pt x="510" y="6"/>
                </a:lnTo>
                <a:lnTo>
                  <a:pt x="510" y="0"/>
                </a:lnTo>
                <a:lnTo>
                  <a:pt x="17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2163021" y="1359118"/>
            <a:ext cx="2120200" cy="1469780"/>
          </a:xfrm>
          <a:custGeom>
            <a:avLst/>
            <a:gdLst>
              <a:gd name="T0" fmla="*/ 496 w 502"/>
              <a:gd name="T1" fmla="*/ 0 h 348"/>
              <a:gd name="T2" fmla="*/ 496 w 502"/>
              <a:gd name="T3" fmla="*/ 172 h 348"/>
              <a:gd name="T4" fmla="*/ 496 w 502"/>
              <a:gd name="T5" fmla="*/ 172 h 348"/>
              <a:gd name="T6" fmla="*/ 494 w 502"/>
              <a:gd name="T7" fmla="*/ 202 h 348"/>
              <a:gd name="T8" fmla="*/ 488 w 502"/>
              <a:gd name="T9" fmla="*/ 228 h 348"/>
              <a:gd name="T10" fmla="*/ 480 w 502"/>
              <a:gd name="T11" fmla="*/ 250 h 348"/>
              <a:gd name="T12" fmla="*/ 470 w 502"/>
              <a:gd name="T13" fmla="*/ 270 h 348"/>
              <a:gd name="T14" fmla="*/ 458 w 502"/>
              <a:gd name="T15" fmla="*/ 286 h 348"/>
              <a:gd name="T16" fmla="*/ 446 w 502"/>
              <a:gd name="T17" fmla="*/ 300 h 348"/>
              <a:gd name="T18" fmla="*/ 430 w 502"/>
              <a:gd name="T19" fmla="*/ 312 h 348"/>
              <a:gd name="T20" fmla="*/ 416 w 502"/>
              <a:gd name="T21" fmla="*/ 320 h 348"/>
              <a:gd name="T22" fmla="*/ 400 w 502"/>
              <a:gd name="T23" fmla="*/ 328 h 348"/>
              <a:gd name="T24" fmla="*/ 386 w 502"/>
              <a:gd name="T25" fmla="*/ 332 h 348"/>
              <a:gd name="T26" fmla="*/ 360 w 502"/>
              <a:gd name="T27" fmla="*/ 340 h 348"/>
              <a:gd name="T28" fmla="*/ 340 w 502"/>
              <a:gd name="T29" fmla="*/ 342 h 348"/>
              <a:gd name="T30" fmla="*/ 330 w 502"/>
              <a:gd name="T31" fmla="*/ 342 h 348"/>
              <a:gd name="T32" fmla="*/ 0 w 502"/>
              <a:gd name="T33" fmla="*/ 342 h 348"/>
              <a:gd name="T34" fmla="*/ 0 w 502"/>
              <a:gd name="T35" fmla="*/ 348 h 348"/>
              <a:gd name="T36" fmla="*/ 330 w 502"/>
              <a:gd name="T37" fmla="*/ 348 h 348"/>
              <a:gd name="T38" fmla="*/ 330 w 502"/>
              <a:gd name="T39" fmla="*/ 348 h 348"/>
              <a:gd name="T40" fmla="*/ 338 w 502"/>
              <a:gd name="T41" fmla="*/ 348 h 348"/>
              <a:gd name="T42" fmla="*/ 358 w 502"/>
              <a:gd name="T43" fmla="*/ 346 h 348"/>
              <a:gd name="T44" fmla="*/ 386 w 502"/>
              <a:gd name="T45" fmla="*/ 338 h 348"/>
              <a:gd name="T46" fmla="*/ 402 w 502"/>
              <a:gd name="T47" fmla="*/ 334 h 348"/>
              <a:gd name="T48" fmla="*/ 416 w 502"/>
              <a:gd name="T49" fmla="*/ 326 h 348"/>
              <a:gd name="T50" fmla="*/ 432 w 502"/>
              <a:gd name="T51" fmla="*/ 316 h 348"/>
              <a:gd name="T52" fmla="*/ 448 w 502"/>
              <a:gd name="T53" fmla="*/ 304 h 348"/>
              <a:gd name="T54" fmla="*/ 462 w 502"/>
              <a:gd name="T55" fmla="*/ 290 h 348"/>
              <a:gd name="T56" fmla="*/ 476 w 502"/>
              <a:gd name="T57" fmla="*/ 274 h 348"/>
              <a:gd name="T58" fmla="*/ 486 w 502"/>
              <a:gd name="T59" fmla="*/ 254 h 348"/>
              <a:gd name="T60" fmla="*/ 494 w 502"/>
              <a:gd name="T61" fmla="*/ 230 h 348"/>
              <a:gd name="T62" fmla="*/ 500 w 502"/>
              <a:gd name="T63" fmla="*/ 204 h 348"/>
              <a:gd name="T64" fmla="*/ 502 w 502"/>
              <a:gd name="T65" fmla="*/ 172 h 348"/>
              <a:gd name="T66" fmla="*/ 502 w 502"/>
              <a:gd name="T67" fmla="*/ 0 h 348"/>
              <a:gd name="T68" fmla="*/ 496 w 502"/>
              <a:gd name="T69" fmla="*/ 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2" h="348">
                <a:moveTo>
                  <a:pt x="496" y="0"/>
                </a:moveTo>
                <a:lnTo>
                  <a:pt x="496" y="172"/>
                </a:lnTo>
                <a:lnTo>
                  <a:pt x="496" y="172"/>
                </a:lnTo>
                <a:lnTo>
                  <a:pt x="494" y="202"/>
                </a:lnTo>
                <a:lnTo>
                  <a:pt x="488" y="228"/>
                </a:lnTo>
                <a:lnTo>
                  <a:pt x="480" y="250"/>
                </a:lnTo>
                <a:lnTo>
                  <a:pt x="470" y="270"/>
                </a:lnTo>
                <a:lnTo>
                  <a:pt x="458" y="286"/>
                </a:lnTo>
                <a:lnTo>
                  <a:pt x="446" y="300"/>
                </a:lnTo>
                <a:lnTo>
                  <a:pt x="430" y="312"/>
                </a:lnTo>
                <a:lnTo>
                  <a:pt x="416" y="320"/>
                </a:lnTo>
                <a:lnTo>
                  <a:pt x="400" y="328"/>
                </a:lnTo>
                <a:lnTo>
                  <a:pt x="386" y="332"/>
                </a:lnTo>
                <a:lnTo>
                  <a:pt x="360" y="340"/>
                </a:lnTo>
                <a:lnTo>
                  <a:pt x="340" y="342"/>
                </a:lnTo>
                <a:lnTo>
                  <a:pt x="330" y="342"/>
                </a:lnTo>
                <a:lnTo>
                  <a:pt x="0" y="342"/>
                </a:lnTo>
                <a:lnTo>
                  <a:pt x="0" y="348"/>
                </a:lnTo>
                <a:lnTo>
                  <a:pt x="330" y="348"/>
                </a:lnTo>
                <a:lnTo>
                  <a:pt x="330" y="348"/>
                </a:lnTo>
                <a:lnTo>
                  <a:pt x="338" y="348"/>
                </a:lnTo>
                <a:lnTo>
                  <a:pt x="358" y="346"/>
                </a:lnTo>
                <a:lnTo>
                  <a:pt x="386" y="338"/>
                </a:lnTo>
                <a:lnTo>
                  <a:pt x="402" y="334"/>
                </a:lnTo>
                <a:lnTo>
                  <a:pt x="416" y="326"/>
                </a:lnTo>
                <a:lnTo>
                  <a:pt x="432" y="316"/>
                </a:lnTo>
                <a:lnTo>
                  <a:pt x="448" y="304"/>
                </a:lnTo>
                <a:lnTo>
                  <a:pt x="462" y="290"/>
                </a:lnTo>
                <a:lnTo>
                  <a:pt x="476" y="274"/>
                </a:lnTo>
                <a:lnTo>
                  <a:pt x="486" y="254"/>
                </a:lnTo>
                <a:lnTo>
                  <a:pt x="494" y="230"/>
                </a:lnTo>
                <a:lnTo>
                  <a:pt x="500" y="204"/>
                </a:lnTo>
                <a:lnTo>
                  <a:pt x="502" y="172"/>
                </a:lnTo>
                <a:lnTo>
                  <a:pt x="502" y="0"/>
                </a:lnTo>
                <a:lnTo>
                  <a:pt x="49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874513" y="1359118"/>
            <a:ext cx="2153988" cy="1469780"/>
          </a:xfrm>
          <a:custGeom>
            <a:avLst/>
            <a:gdLst>
              <a:gd name="T0" fmla="*/ 172 w 510"/>
              <a:gd name="T1" fmla="*/ 342 h 348"/>
              <a:gd name="T2" fmla="*/ 172 w 510"/>
              <a:gd name="T3" fmla="*/ 342 h 348"/>
              <a:gd name="T4" fmla="*/ 162 w 510"/>
              <a:gd name="T5" fmla="*/ 342 h 348"/>
              <a:gd name="T6" fmla="*/ 142 w 510"/>
              <a:gd name="T7" fmla="*/ 340 h 348"/>
              <a:gd name="T8" fmla="*/ 116 w 510"/>
              <a:gd name="T9" fmla="*/ 332 h 348"/>
              <a:gd name="T10" fmla="*/ 102 w 510"/>
              <a:gd name="T11" fmla="*/ 328 h 348"/>
              <a:gd name="T12" fmla="*/ 86 w 510"/>
              <a:gd name="T13" fmla="*/ 320 h 348"/>
              <a:gd name="T14" fmla="*/ 72 w 510"/>
              <a:gd name="T15" fmla="*/ 312 h 348"/>
              <a:gd name="T16" fmla="*/ 56 w 510"/>
              <a:gd name="T17" fmla="*/ 300 h 348"/>
              <a:gd name="T18" fmla="*/ 44 w 510"/>
              <a:gd name="T19" fmla="*/ 286 h 348"/>
              <a:gd name="T20" fmla="*/ 32 w 510"/>
              <a:gd name="T21" fmla="*/ 270 h 348"/>
              <a:gd name="T22" fmla="*/ 22 w 510"/>
              <a:gd name="T23" fmla="*/ 250 h 348"/>
              <a:gd name="T24" fmla="*/ 14 w 510"/>
              <a:gd name="T25" fmla="*/ 228 h 348"/>
              <a:gd name="T26" fmla="*/ 8 w 510"/>
              <a:gd name="T27" fmla="*/ 202 h 348"/>
              <a:gd name="T28" fmla="*/ 6 w 510"/>
              <a:gd name="T29" fmla="*/ 172 h 348"/>
              <a:gd name="T30" fmla="*/ 6 w 510"/>
              <a:gd name="T31" fmla="*/ 0 h 348"/>
              <a:gd name="T32" fmla="*/ 0 w 510"/>
              <a:gd name="T33" fmla="*/ 0 h 348"/>
              <a:gd name="T34" fmla="*/ 0 w 510"/>
              <a:gd name="T35" fmla="*/ 172 h 348"/>
              <a:gd name="T36" fmla="*/ 0 w 510"/>
              <a:gd name="T37" fmla="*/ 172 h 348"/>
              <a:gd name="T38" fmla="*/ 2 w 510"/>
              <a:gd name="T39" fmla="*/ 204 h 348"/>
              <a:gd name="T40" fmla="*/ 8 w 510"/>
              <a:gd name="T41" fmla="*/ 230 h 348"/>
              <a:gd name="T42" fmla="*/ 16 w 510"/>
              <a:gd name="T43" fmla="*/ 254 h 348"/>
              <a:gd name="T44" fmla="*/ 26 w 510"/>
              <a:gd name="T45" fmla="*/ 274 h 348"/>
              <a:gd name="T46" fmla="*/ 40 w 510"/>
              <a:gd name="T47" fmla="*/ 290 h 348"/>
              <a:gd name="T48" fmla="*/ 54 w 510"/>
              <a:gd name="T49" fmla="*/ 304 h 348"/>
              <a:gd name="T50" fmla="*/ 70 w 510"/>
              <a:gd name="T51" fmla="*/ 316 h 348"/>
              <a:gd name="T52" fmla="*/ 84 w 510"/>
              <a:gd name="T53" fmla="*/ 326 h 348"/>
              <a:gd name="T54" fmla="*/ 100 w 510"/>
              <a:gd name="T55" fmla="*/ 334 h 348"/>
              <a:gd name="T56" fmla="*/ 116 w 510"/>
              <a:gd name="T57" fmla="*/ 338 h 348"/>
              <a:gd name="T58" fmla="*/ 144 w 510"/>
              <a:gd name="T59" fmla="*/ 346 h 348"/>
              <a:gd name="T60" fmla="*/ 164 w 510"/>
              <a:gd name="T61" fmla="*/ 348 h 348"/>
              <a:gd name="T62" fmla="*/ 172 w 510"/>
              <a:gd name="T63" fmla="*/ 348 h 348"/>
              <a:gd name="T64" fmla="*/ 510 w 510"/>
              <a:gd name="T65" fmla="*/ 348 h 348"/>
              <a:gd name="T66" fmla="*/ 510 w 510"/>
              <a:gd name="T67" fmla="*/ 342 h 348"/>
              <a:gd name="T68" fmla="*/ 172 w 510"/>
              <a:gd name="T69" fmla="*/ 342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0" h="348">
                <a:moveTo>
                  <a:pt x="172" y="342"/>
                </a:moveTo>
                <a:lnTo>
                  <a:pt x="172" y="342"/>
                </a:lnTo>
                <a:lnTo>
                  <a:pt x="162" y="342"/>
                </a:lnTo>
                <a:lnTo>
                  <a:pt x="142" y="340"/>
                </a:lnTo>
                <a:lnTo>
                  <a:pt x="116" y="332"/>
                </a:lnTo>
                <a:lnTo>
                  <a:pt x="102" y="328"/>
                </a:lnTo>
                <a:lnTo>
                  <a:pt x="86" y="320"/>
                </a:lnTo>
                <a:lnTo>
                  <a:pt x="72" y="312"/>
                </a:lnTo>
                <a:lnTo>
                  <a:pt x="56" y="300"/>
                </a:lnTo>
                <a:lnTo>
                  <a:pt x="44" y="286"/>
                </a:lnTo>
                <a:lnTo>
                  <a:pt x="32" y="270"/>
                </a:lnTo>
                <a:lnTo>
                  <a:pt x="22" y="250"/>
                </a:lnTo>
                <a:lnTo>
                  <a:pt x="14" y="228"/>
                </a:lnTo>
                <a:lnTo>
                  <a:pt x="8" y="202"/>
                </a:lnTo>
                <a:lnTo>
                  <a:pt x="6" y="172"/>
                </a:lnTo>
                <a:lnTo>
                  <a:pt x="6" y="0"/>
                </a:lnTo>
                <a:lnTo>
                  <a:pt x="0" y="0"/>
                </a:lnTo>
                <a:lnTo>
                  <a:pt x="0" y="172"/>
                </a:lnTo>
                <a:lnTo>
                  <a:pt x="0" y="172"/>
                </a:lnTo>
                <a:lnTo>
                  <a:pt x="2" y="204"/>
                </a:lnTo>
                <a:lnTo>
                  <a:pt x="8" y="230"/>
                </a:lnTo>
                <a:lnTo>
                  <a:pt x="16" y="254"/>
                </a:lnTo>
                <a:lnTo>
                  <a:pt x="26" y="274"/>
                </a:lnTo>
                <a:lnTo>
                  <a:pt x="40" y="290"/>
                </a:lnTo>
                <a:lnTo>
                  <a:pt x="54" y="304"/>
                </a:lnTo>
                <a:lnTo>
                  <a:pt x="70" y="316"/>
                </a:lnTo>
                <a:lnTo>
                  <a:pt x="84" y="326"/>
                </a:lnTo>
                <a:lnTo>
                  <a:pt x="100" y="334"/>
                </a:lnTo>
                <a:lnTo>
                  <a:pt x="116" y="338"/>
                </a:lnTo>
                <a:lnTo>
                  <a:pt x="144" y="346"/>
                </a:lnTo>
                <a:lnTo>
                  <a:pt x="164" y="348"/>
                </a:lnTo>
                <a:lnTo>
                  <a:pt x="172" y="348"/>
                </a:lnTo>
                <a:lnTo>
                  <a:pt x="510" y="348"/>
                </a:lnTo>
                <a:lnTo>
                  <a:pt x="510" y="342"/>
                </a:lnTo>
                <a:lnTo>
                  <a:pt x="172" y="34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4183903" y="2693744"/>
            <a:ext cx="861596" cy="861595"/>
          </a:xfrm>
          <a:custGeom>
            <a:avLst/>
            <a:gdLst>
              <a:gd name="T0" fmla="*/ 204 w 204"/>
              <a:gd name="T1" fmla="*/ 102 h 204"/>
              <a:gd name="T2" fmla="*/ 204 w 204"/>
              <a:gd name="T3" fmla="*/ 102 h 204"/>
              <a:gd name="T4" fmla="*/ 202 w 204"/>
              <a:gd name="T5" fmla="*/ 122 h 204"/>
              <a:gd name="T6" fmla="*/ 196 w 204"/>
              <a:gd name="T7" fmla="*/ 142 h 204"/>
              <a:gd name="T8" fmla="*/ 186 w 204"/>
              <a:gd name="T9" fmla="*/ 160 h 204"/>
              <a:gd name="T10" fmla="*/ 174 w 204"/>
              <a:gd name="T11" fmla="*/ 174 h 204"/>
              <a:gd name="T12" fmla="*/ 160 w 204"/>
              <a:gd name="T13" fmla="*/ 186 h 204"/>
              <a:gd name="T14" fmla="*/ 142 w 204"/>
              <a:gd name="T15" fmla="*/ 196 h 204"/>
              <a:gd name="T16" fmla="*/ 122 w 204"/>
              <a:gd name="T17" fmla="*/ 202 h 204"/>
              <a:gd name="T18" fmla="*/ 102 w 204"/>
              <a:gd name="T19" fmla="*/ 204 h 204"/>
              <a:gd name="T20" fmla="*/ 102 w 204"/>
              <a:gd name="T21" fmla="*/ 204 h 204"/>
              <a:gd name="T22" fmla="*/ 82 w 204"/>
              <a:gd name="T23" fmla="*/ 202 h 204"/>
              <a:gd name="T24" fmla="*/ 62 w 204"/>
              <a:gd name="T25" fmla="*/ 196 h 204"/>
              <a:gd name="T26" fmla="*/ 44 w 204"/>
              <a:gd name="T27" fmla="*/ 186 h 204"/>
              <a:gd name="T28" fmla="*/ 30 w 204"/>
              <a:gd name="T29" fmla="*/ 174 h 204"/>
              <a:gd name="T30" fmla="*/ 18 w 204"/>
              <a:gd name="T31" fmla="*/ 160 h 204"/>
              <a:gd name="T32" fmla="*/ 8 w 204"/>
              <a:gd name="T33" fmla="*/ 142 h 204"/>
              <a:gd name="T34" fmla="*/ 2 w 204"/>
              <a:gd name="T35" fmla="*/ 122 h 204"/>
              <a:gd name="T36" fmla="*/ 0 w 204"/>
              <a:gd name="T37" fmla="*/ 102 h 204"/>
              <a:gd name="T38" fmla="*/ 0 w 204"/>
              <a:gd name="T39" fmla="*/ 102 h 204"/>
              <a:gd name="T40" fmla="*/ 2 w 204"/>
              <a:gd name="T41" fmla="*/ 82 h 204"/>
              <a:gd name="T42" fmla="*/ 8 w 204"/>
              <a:gd name="T43" fmla="*/ 62 h 204"/>
              <a:gd name="T44" fmla="*/ 18 w 204"/>
              <a:gd name="T45" fmla="*/ 44 h 204"/>
              <a:gd name="T46" fmla="*/ 30 w 204"/>
              <a:gd name="T47" fmla="*/ 30 h 204"/>
              <a:gd name="T48" fmla="*/ 44 w 204"/>
              <a:gd name="T49" fmla="*/ 18 h 204"/>
              <a:gd name="T50" fmla="*/ 62 w 204"/>
              <a:gd name="T51" fmla="*/ 8 h 204"/>
              <a:gd name="T52" fmla="*/ 82 w 204"/>
              <a:gd name="T53" fmla="*/ 2 h 204"/>
              <a:gd name="T54" fmla="*/ 102 w 204"/>
              <a:gd name="T55" fmla="*/ 0 h 204"/>
              <a:gd name="T56" fmla="*/ 102 w 204"/>
              <a:gd name="T57" fmla="*/ 0 h 204"/>
              <a:gd name="T58" fmla="*/ 122 w 204"/>
              <a:gd name="T59" fmla="*/ 2 h 204"/>
              <a:gd name="T60" fmla="*/ 142 w 204"/>
              <a:gd name="T61" fmla="*/ 8 h 204"/>
              <a:gd name="T62" fmla="*/ 160 w 204"/>
              <a:gd name="T63" fmla="*/ 18 h 204"/>
              <a:gd name="T64" fmla="*/ 174 w 204"/>
              <a:gd name="T65" fmla="*/ 30 h 204"/>
              <a:gd name="T66" fmla="*/ 186 w 204"/>
              <a:gd name="T67" fmla="*/ 44 h 204"/>
              <a:gd name="T68" fmla="*/ 196 w 204"/>
              <a:gd name="T69" fmla="*/ 62 h 204"/>
              <a:gd name="T70" fmla="*/ 202 w 204"/>
              <a:gd name="T71" fmla="*/ 82 h 204"/>
              <a:gd name="T72" fmla="*/ 204 w 204"/>
              <a:gd name="T73" fmla="*/ 102 h 204"/>
              <a:gd name="T74" fmla="*/ 204 w 204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4" h="204">
                <a:moveTo>
                  <a:pt x="204" y="102"/>
                </a:moveTo>
                <a:lnTo>
                  <a:pt x="204" y="102"/>
                </a:lnTo>
                <a:lnTo>
                  <a:pt x="202" y="122"/>
                </a:lnTo>
                <a:lnTo>
                  <a:pt x="196" y="142"/>
                </a:lnTo>
                <a:lnTo>
                  <a:pt x="186" y="160"/>
                </a:lnTo>
                <a:lnTo>
                  <a:pt x="174" y="174"/>
                </a:lnTo>
                <a:lnTo>
                  <a:pt x="160" y="186"/>
                </a:lnTo>
                <a:lnTo>
                  <a:pt x="142" y="196"/>
                </a:lnTo>
                <a:lnTo>
                  <a:pt x="122" y="202"/>
                </a:lnTo>
                <a:lnTo>
                  <a:pt x="102" y="204"/>
                </a:lnTo>
                <a:lnTo>
                  <a:pt x="102" y="204"/>
                </a:lnTo>
                <a:lnTo>
                  <a:pt x="82" y="202"/>
                </a:lnTo>
                <a:lnTo>
                  <a:pt x="62" y="196"/>
                </a:lnTo>
                <a:lnTo>
                  <a:pt x="44" y="186"/>
                </a:lnTo>
                <a:lnTo>
                  <a:pt x="30" y="174"/>
                </a:lnTo>
                <a:lnTo>
                  <a:pt x="18" y="160"/>
                </a:lnTo>
                <a:lnTo>
                  <a:pt x="8" y="142"/>
                </a:lnTo>
                <a:lnTo>
                  <a:pt x="2" y="122"/>
                </a:lnTo>
                <a:lnTo>
                  <a:pt x="0" y="102"/>
                </a:lnTo>
                <a:lnTo>
                  <a:pt x="0" y="102"/>
                </a:lnTo>
                <a:lnTo>
                  <a:pt x="2" y="82"/>
                </a:lnTo>
                <a:lnTo>
                  <a:pt x="8" y="62"/>
                </a:lnTo>
                <a:lnTo>
                  <a:pt x="18" y="44"/>
                </a:lnTo>
                <a:lnTo>
                  <a:pt x="30" y="30"/>
                </a:lnTo>
                <a:lnTo>
                  <a:pt x="44" y="18"/>
                </a:lnTo>
                <a:lnTo>
                  <a:pt x="62" y="8"/>
                </a:lnTo>
                <a:lnTo>
                  <a:pt x="82" y="2"/>
                </a:lnTo>
                <a:lnTo>
                  <a:pt x="102" y="0"/>
                </a:lnTo>
                <a:lnTo>
                  <a:pt x="102" y="0"/>
                </a:lnTo>
                <a:lnTo>
                  <a:pt x="122" y="2"/>
                </a:lnTo>
                <a:lnTo>
                  <a:pt x="142" y="8"/>
                </a:lnTo>
                <a:lnTo>
                  <a:pt x="160" y="18"/>
                </a:lnTo>
                <a:lnTo>
                  <a:pt x="174" y="30"/>
                </a:lnTo>
                <a:lnTo>
                  <a:pt x="186" y="44"/>
                </a:lnTo>
                <a:lnTo>
                  <a:pt x="196" y="62"/>
                </a:lnTo>
                <a:lnTo>
                  <a:pt x="202" y="82"/>
                </a:lnTo>
                <a:lnTo>
                  <a:pt x="204" y="102"/>
                </a:lnTo>
                <a:lnTo>
                  <a:pt x="204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4148069" y="2676851"/>
            <a:ext cx="895384" cy="895383"/>
          </a:xfrm>
          <a:custGeom>
            <a:avLst/>
            <a:gdLst>
              <a:gd name="T0" fmla="*/ 0 w 212"/>
              <a:gd name="T1" fmla="*/ 106 h 212"/>
              <a:gd name="T2" fmla="*/ 10 w 212"/>
              <a:gd name="T3" fmla="*/ 146 h 212"/>
              <a:gd name="T4" fmla="*/ 32 w 212"/>
              <a:gd name="T5" fmla="*/ 180 h 212"/>
              <a:gd name="T6" fmla="*/ 66 w 212"/>
              <a:gd name="T7" fmla="*/ 204 h 212"/>
              <a:gd name="T8" fmla="*/ 106 w 212"/>
              <a:gd name="T9" fmla="*/ 212 h 212"/>
              <a:gd name="T10" fmla="*/ 128 w 212"/>
              <a:gd name="T11" fmla="*/ 210 h 212"/>
              <a:gd name="T12" fmla="*/ 164 w 212"/>
              <a:gd name="T13" fmla="*/ 194 h 212"/>
              <a:gd name="T14" fmla="*/ 194 w 212"/>
              <a:gd name="T15" fmla="*/ 164 h 212"/>
              <a:gd name="T16" fmla="*/ 210 w 212"/>
              <a:gd name="T17" fmla="*/ 128 h 212"/>
              <a:gd name="T18" fmla="*/ 212 w 212"/>
              <a:gd name="T19" fmla="*/ 106 h 212"/>
              <a:gd name="T20" fmla="*/ 204 w 212"/>
              <a:gd name="T21" fmla="*/ 66 h 212"/>
              <a:gd name="T22" fmla="*/ 180 w 212"/>
              <a:gd name="T23" fmla="*/ 32 h 212"/>
              <a:gd name="T24" fmla="*/ 148 w 212"/>
              <a:gd name="T25" fmla="*/ 8 h 212"/>
              <a:gd name="T26" fmla="*/ 106 w 212"/>
              <a:gd name="T27" fmla="*/ 0 h 212"/>
              <a:gd name="T28" fmla="*/ 84 w 212"/>
              <a:gd name="T29" fmla="*/ 2 h 212"/>
              <a:gd name="T30" fmla="*/ 48 w 212"/>
              <a:gd name="T31" fmla="*/ 18 h 212"/>
              <a:gd name="T32" fmla="*/ 18 w 212"/>
              <a:gd name="T33" fmla="*/ 48 h 212"/>
              <a:gd name="T34" fmla="*/ 2 w 212"/>
              <a:gd name="T35" fmla="*/ 84 h 212"/>
              <a:gd name="T36" fmla="*/ 0 w 212"/>
              <a:gd name="T37" fmla="*/ 106 h 212"/>
              <a:gd name="T38" fmla="*/ 8 w 212"/>
              <a:gd name="T39" fmla="*/ 106 h 212"/>
              <a:gd name="T40" fmla="*/ 16 w 212"/>
              <a:gd name="T41" fmla="*/ 68 h 212"/>
              <a:gd name="T42" fmla="*/ 36 w 212"/>
              <a:gd name="T43" fmla="*/ 36 h 212"/>
              <a:gd name="T44" fmla="*/ 68 w 212"/>
              <a:gd name="T45" fmla="*/ 14 h 212"/>
              <a:gd name="T46" fmla="*/ 106 w 212"/>
              <a:gd name="T47" fmla="*/ 8 h 212"/>
              <a:gd name="T48" fmla="*/ 126 w 212"/>
              <a:gd name="T49" fmla="*/ 10 h 212"/>
              <a:gd name="T50" fmla="*/ 162 w 212"/>
              <a:gd name="T51" fmla="*/ 24 h 212"/>
              <a:gd name="T52" fmla="*/ 188 w 212"/>
              <a:gd name="T53" fmla="*/ 50 h 212"/>
              <a:gd name="T54" fmla="*/ 202 w 212"/>
              <a:gd name="T55" fmla="*/ 86 h 212"/>
              <a:gd name="T56" fmla="*/ 204 w 212"/>
              <a:gd name="T57" fmla="*/ 106 h 212"/>
              <a:gd name="T58" fmla="*/ 198 w 212"/>
              <a:gd name="T59" fmla="*/ 144 h 212"/>
              <a:gd name="T60" fmla="*/ 176 w 212"/>
              <a:gd name="T61" fmla="*/ 176 h 212"/>
              <a:gd name="T62" fmla="*/ 144 w 212"/>
              <a:gd name="T63" fmla="*/ 198 h 212"/>
              <a:gd name="T64" fmla="*/ 106 w 212"/>
              <a:gd name="T65" fmla="*/ 204 h 212"/>
              <a:gd name="T66" fmla="*/ 86 w 212"/>
              <a:gd name="T67" fmla="*/ 202 h 212"/>
              <a:gd name="T68" fmla="*/ 50 w 212"/>
              <a:gd name="T69" fmla="*/ 188 h 212"/>
              <a:gd name="T70" fmla="*/ 24 w 212"/>
              <a:gd name="T71" fmla="*/ 162 h 212"/>
              <a:gd name="T72" fmla="*/ 10 w 212"/>
              <a:gd name="T73" fmla="*/ 126 h 212"/>
              <a:gd name="T74" fmla="*/ 8 w 212"/>
              <a:gd name="T75" fmla="*/ 10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2" h="212">
                <a:moveTo>
                  <a:pt x="0" y="106"/>
                </a:moveTo>
                <a:lnTo>
                  <a:pt x="0" y="106"/>
                </a:lnTo>
                <a:lnTo>
                  <a:pt x="2" y="128"/>
                </a:lnTo>
                <a:lnTo>
                  <a:pt x="10" y="146"/>
                </a:lnTo>
                <a:lnTo>
                  <a:pt x="18" y="164"/>
                </a:lnTo>
                <a:lnTo>
                  <a:pt x="32" y="180"/>
                </a:lnTo>
                <a:lnTo>
                  <a:pt x="48" y="194"/>
                </a:lnTo>
                <a:lnTo>
                  <a:pt x="66" y="204"/>
                </a:lnTo>
                <a:lnTo>
                  <a:pt x="84" y="210"/>
                </a:lnTo>
                <a:lnTo>
                  <a:pt x="106" y="212"/>
                </a:lnTo>
                <a:lnTo>
                  <a:pt x="106" y="212"/>
                </a:lnTo>
                <a:lnTo>
                  <a:pt x="128" y="210"/>
                </a:lnTo>
                <a:lnTo>
                  <a:pt x="148" y="204"/>
                </a:lnTo>
                <a:lnTo>
                  <a:pt x="164" y="194"/>
                </a:lnTo>
                <a:lnTo>
                  <a:pt x="180" y="180"/>
                </a:lnTo>
                <a:lnTo>
                  <a:pt x="194" y="164"/>
                </a:lnTo>
                <a:lnTo>
                  <a:pt x="204" y="146"/>
                </a:lnTo>
                <a:lnTo>
                  <a:pt x="210" y="128"/>
                </a:lnTo>
                <a:lnTo>
                  <a:pt x="212" y="106"/>
                </a:lnTo>
                <a:lnTo>
                  <a:pt x="212" y="106"/>
                </a:lnTo>
                <a:lnTo>
                  <a:pt x="210" y="84"/>
                </a:lnTo>
                <a:lnTo>
                  <a:pt x="204" y="66"/>
                </a:lnTo>
                <a:lnTo>
                  <a:pt x="194" y="48"/>
                </a:lnTo>
                <a:lnTo>
                  <a:pt x="180" y="32"/>
                </a:lnTo>
                <a:lnTo>
                  <a:pt x="164" y="18"/>
                </a:lnTo>
                <a:lnTo>
                  <a:pt x="148" y="8"/>
                </a:lnTo>
                <a:lnTo>
                  <a:pt x="128" y="2"/>
                </a:lnTo>
                <a:lnTo>
                  <a:pt x="106" y="0"/>
                </a:lnTo>
                <a:lnTo>
                  <a:pt x="106" y="0"/>
                </a:lnTo>
                <a:lnTo>
                  <a:pt x="84" y="2"/>
                </a:lnTo>
                <a:lnTo>
                  <a:pt x="66" y="8"/>
                </a:lnTo>
                <a:lnTo>
                  <a:pt x="48" y="18"/>
                </a:lnTo>
                <a:lnTo>
                  <a:pt x="32" y="32"/>
                </a:lnTo>
                <a:lnTo>
                  <a:pt x="18" y="48"/>
                </a:lnTo>
                <a:lnTo>
                  <a:pt x="10" y="66"/>
                </a:lnTo>
                <a:lnTo>
                  <a:pt x="2" y="84"/>
                </a:lnTo>
                <a:lnTo>
                  <a:pt x="0" y="106"/>
                </a:lnTo>
                <a:lnTo>
                  <a:pt x="0" y="106"/>
                </a:lnTo>
                <a:close/>
                <a:moveTo>
                  <a:pt x="8" y="106"/>
                </a:moveTo>
                <a:lnTo>
                  <a:pt x="8" y="106"/>
                </a:lnTo>
                <a:lnTo>
                  <a:pt x="10" y="86"/>
                </a:lnTo>
                <a:lnTo>
                  <a:pt x="16" y="68"/>
                </a:lnTo>
                <a:lnTo>
                  <a:pt x="24" y="50"/>
                </a:lnTo>
                <a:lnTo>
                  <a:pt x="36" y="36"/>
                </a:lnTo>
                <a:lnTo>
                  <a:pt x="50" y="24"/>
                </a:lnTo>
                <a:lnTo>
                  <a:pt x="68" y="14"/>
                </a:lnTo>
                <a:lnTo>
                  <a:pt x="86" y="10"/>
                </a:lnTo>
                <a:lnTo>
                  <a:pt x="106" y="8"/>
                </a:lnTo>
                <a:lnTo>
                  <a:pt x="106" y="8"/>
                </a:lnTo>
                <a:lnTo>
                  <a:pt x="126" y="10"/>
                </a:lnTo>
                <a:lnTo>
                  <a:pt x="144" y="14"/>
                </a:lnTo>
                <a:lnTo>
                  <a:pt x="162" y="24"/>
                </a:lnTo>
                <a:lnTo>
                  <a:pt x="176" y="36"/>
                </a:lnTo>
                <a:lnTo>
                  <a:pt x="188" y="50"/>
                </a:lnTo>
                <a:lnTo>
                  <a:pt x="198" y="68"/>
                </a:lnTo>
                <a:lnTo>
                  <a:pt x="202" y="86"/>
                </a:lnTo>
                <a:lnTo>
                  <a:pt x="204" y="106"/>
                </a:lnTo>
                <a:lnTo>
                  <a:pt x="204" y="106"/>
                </a:lnTo>
                <a:lnTo>
                  <a:pt x="202" y="126"/>
                </a:lnTo>
                <a:lnTo>
                  <a:pt x="198" y="144"/>
                </a:lnTo>
                <a:lnTo>
                  <a:pt x="188" y="162"/>
                </a:lnTo>
                <a:lnTo>
                  <a:pt x="176" y="176"/>
                </a:lnTo>
                <a:lnTo>
                  <a:pt x="162" y="188"/>
                </a:lnTo>
                <a:lnTo>
                  <a:pt x="144" y="198"/>
                </a:lnTo>
                <a:lnTo>
                  <a:pt x="126" y="202"/>
                </a:lnTo>
                <a:lnTo>
                  <a:pt x="106" y="204"/>
                </a:lnTo>
                <a:lnTo>
                  <a:pt x="106" y="204"/>
                </a:lnTo>
                <a:lnTo>
                  <a:pt x="86" y="202"/>
                </a:lnTo>
                <a:lnTo>
                  <a:pt x="68" y="198"/>
                </a:lnTo>
                <a:lnTo>
                  <a:pt x="50" y="188"/>
                </a:lnTo>
                <a:lnTo>
                  <a:pt x="36" y="176"/>
                </a:lnTo>
                <a:lnTo>
                  <a:pt x="24" y="162"/>
                </a:lnTo>
                <a:lnTo>
                  <a:pt x="16" y="144"/>
                </a:lnTo>
                <a:lnTo>
                  <a:pt x="10" y="126"/>
                </a:lnTo>
                <a:lnTo>
                  <a:pt x="8" y="106"/>
                </a:lnTo>
                <a:lnTo>
                  <a:pt x="8" y="10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3970681" y="2888026"/>
            <a:ext cx="67576" cy="464585"/>
          </a:xfrm>
          <a:custGeom>
            <a:avLst/>
            <a:gdLst>
              <a:gd name="T0" fmla="*/ 10 w 16"/>
              <a:gd name="T1" fmla="*/ 110 h 110"/>
              <a:gd name="T2" fmla="*/ 14 w 16"/>
              <a:gd name="T3" fmla="*/ 108 h 110"/>
              <a:gd name="T4" fmla="*/ 14 w 16"/>
              <a:gd name="T5" fmla="*/ 108 h 110"/>
              <a:gd name="T6" fmla="*/ 10 w 16"/>
              <a:gd name="T7" fmla="*/ 96 h 110"/>
              <a:gd name="T8" fmla="*/ 6 w 16"/>
              <a:gd name="T9" fmla="*/ 82 h 110"/>
              <a:gd name="T10" fmla="*/ 4 w 16"/>
              <a:gd name="T11" fmla="*/ 68 h 110"/>
              <a:gd name="T12" fmla="*/ 4 w 16"/>
              <a:gd name="T13" fmla="*/ 54 h 110"/>
              <a:gd name="T14" fmla="*/ 6 w 16"/>
              <a:gd name="T15" fmla="*/ 40 h 110"/>
              <a:gd name="T16" fmla="*/ 8 w 16"/>
              <a:gd name="T17" fmla="*/ 28 h 110"/>
              <a:gd name="T18" fmla="*/ 10 w 16"/>
              <a:gd name="T19" fmla="*/ 14 h 110"/>
              <a:gd name="T20" fmla="*/ 16 w 16"/>
              <a:gd name="T21" fmla="*/ 0 h 110"/>
              <a:gd name="T22" fmla="*/ 12 w 16"/>
              <a:gd name="T23" fmla="*/ 0 h 110"/>
              <a:gd name="T24" fmla="*/ 12 w 16"/>
              <a:gd name="T25" fmla="*/ 0 h 110"/>
              <a:gd name="T26" fmla="*/ 6 w 16"/>
              <a:gd name="T27" fmla="*/ 12 h 110"/>
              <a:gd name="T28" fmla="*/ 2 w 16"/>
              <a:gd name="T29" fmla="*/ 26 h 110"/>
              <a:gd name="T30" fmla="*/ 0 w 16"/>
              <a:gd name="T31" fmla="*/ 40 h 110"/>
              <a:gd name="T32" fmla="*/ 0 w 16"/>
              <a:gd name="T33" fmla="*/ 54 h 110"/>
              <a:gd name="T34" fmla="*/ 0 w 16"/>
              <a:gd name="T35" fmla="*/ 68 h 110"/>
              <a:gd name="T36" fmla="*/ 2 w 16"/>
              <a:gd name="T37" fmla="*/ 82 h 110"/>
              <a:gd name="T38" fmla="*/ 6 w 16"/>
              <a:gd name="T39" fmla="*/ 96 h 110"/>
              <a:gd name="T40" fmla="*/ 10 w 16"/>
              <a:gd name="T41" fmla="*/ 110 h 110"/>
              <a:gd name="T42" fmla="*/ 10 w 16"/>
              <a:gd name="T43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" h="110">
                <a:moveTo>
                  <a:pt x="10" y="110"/>
                </a:moveTo>
                <a:lnTo>
                  <a:pt x="14" y="108"/>
                </a:lnTo>
                <a:lnTo>
                  <a:pt x="14" y="108"/>
                </a:lnTo>
                <a:lnTo>
                  <a:pt x="10" y="96"/>
                </a:lnTo>
                <a:lnTo>
                  <a:pt x="6" y="82"/>
                </a:lnTo>
                <a:lnTo>
                  <a:pt x="4" y="68"/>
                </a:lnTo>
                <a:lnTo>
                  <a:pt x="4" y="54"/>
                </a:lnTo>
                <a:lnTo>
                  <a:pt x="6" y="40"/>
                </a:lnTo>
                <a:lnTo>
                  <a:pt x="8" y="28"/>
                </a:lnTo>
                <a:lnTo>
                  <a:pt x="10" y="14"/>
                </a:lnTo>
                <a:lnTo>
                  <a:pt x="16" y="0"/>
                </a:lnTo>
                <a:lnTo>
                  <a:pt x="12" y="0"/>
                </a:lnTo>
                <a:lnTo>
                  <a:pt x="12" y="0"/>
                </a:lnTo>
                <a:lnTo>
                  <a:pt x="6" y="12"/>
                </a:lnTo>
                <a:lnTo>
                  <a:pt x="2" y="26"/>
                </a:lnTo>
                <a:lnTo>
                  <a:pt x="0" y="40"/>
                </a:lnTo>
                <a:lnTo>
                  <a:pt x="0" y="54"/>
                </a:lnTo>
                <a:lnTo>
                  <a:pt x="0" y="68"/>
                </a:lnTo>
                <a:lnTo>
                  <a:pt x="2" y="82"/>
                </a:lnTo>
                <a:lnTo>
                  <a:pt x="6" y="96"/>
                </a:lnTo>
                <a:lnTo>
                  <a:pt x="10" y="110"/>
                </a:lnTo>
                <a:lnTo>
                  <a:pt x="10" y="110"/>
                </a:lnTo>
                <a:close/>
              </a:path>
            </a:pathLst>
          </a:cu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342352" y="3665151"/>
            <a:ext cx="464585" cy="67576"/>
          </a:xfrm>
          <a:custGeom>
            <a:avLst/>
            <a:gdLst>
              <a:gd name="T0" fmla="*/ 0 w 110"/>
              <a:gd name="T1" fmla="*/ 4 h 16"/>
              <a:gd name="T2" fmla="*/ 0 w 110"/>
              <a:gd name="T3" fmla="*/ 4 h 16"/>
              <a:gd name="T4" fmla="*/ 12 w 110"/>
              <a:gd name="T5" fmla="*/ 8 h 16"/>
              <a:gd name="T6" fmla="*/ 26 w 110"/>
              <a:gd name="T7" fmla="*/ 12 h 16"/>
              <a:gd name="T8" fmla="*/ 40 w 110"/>
              <a:gd name="T9" fmla="*/ 14 h 16"/>
              <a:gd name="T10" fmla="*/ 54 w 110"/>
              <a:gd name="T11" fmla="*/ 16 h 16"/>
              <a:gd name="T12" fmla="*/ 68 w 110"/>
              <a:gd name="T13" fmla="*/ 16 h 16"/>
              <a:gd name="T14" fmla="*/ 82 w 110"/>
              <a:gd name="T15" fmla="*/ 14 h 16"/>
              <a:gd name="T16" fmla="*/ 96 w 110"/>
              <a:gd name="T17" fmla="*/ 10 h 16"/>
              <a:gd name="T18" fmla="*/ 110 w 110"/>
              <a:gd name="T19" fmla="*/ 6 h 16"/>
              <a:gd name="T20" fmla="*/ 108 w 110"/>
              <a:gd name="T21" fmla="*/ 2 h 16"/>
              <a:gd name="T22" fmla="*/ 108 w 110"/>
              <a:gd name="T23" fmla="*/ 2 h 16"/>
              <a:gd name="T24" fmla="*/ 94 w 110"/>
              <a:gd name="T25" fmla="*/ 6 h 16"/>
              <a:gd name="T26" fmla="*/ 82 w 110"/>
              <a:gd name="T27" fmla="*/ 8 h 16"/>
              <a:gd name="T28" fmla="*/ 68 w 110"/>
              <a:gd name="T29" fmla="*/ 10 h 16"/>
              <a:gd name="T30" fmla="*/ 54 w 110"/>
              <a:gd name="T31" fmla="*/ 12 h 16"/>
              <a:gd name="T32" fmla="*/ 40 w 110"/>
              <a:gd name="T33" fmla="*/ 10 h 16"/>
              <a:gd name="T34" fmla="*/ 28 w 110"/>
              <a:gd name="T35" fmla="*/ 8 h 16"/>
              <a:gd name="T36" fmla="*/ 14 w 110"/>
              <a:gd name="T37" fmla="*/ 4 h 16"/>
              <a:gd name="T38" fmla="*/ 2 w 110"/>
              <a:gd name="T39" fmla="*/ 0 h 16"/>
              <a:gd name="T40" fmla="*/ 0 w 110"/>
              <a:gd name="T41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0" h="16">
                <a:moveTo>
                  <a:pt x="0" y="4"/>
                </a:moveTo>
                <a:lnTo>
                  <a:pt x="0" y="4"/>
                </a:lnTo>
                <a:lnTo>
                  <a:pt x="12" y="8"/>
                </a:lnTo>
                <a:lnTo>
                  <a:pt x="26" y="12"/>
                </a:lnTo>
                <a:lnTo>
                  <a:pt x="40" y="14"/>
                </a:lnTo>
                <a:lnTo>
                  <a:pt x="54" y="16"/>
                </a:lnTo>
                <a:lnTo>
                  <a:pt x="68" y="16"/>
                </a:lnTo>
                <a:lnTo>
                  <a:pt x="82" y="14"/>
                </a:lnTo>
                <a:lnTo>
                  <a:pt x="96" y="10"/>
                </a:lnTo>
                <a:lnTo>
                  <a:pt x="110" y="6"/>
                </a:lnTo>
                <a:lnTo>
                  <a:pt x="108" y="2"/>
                </a:lnTo>
                <a:lnTo>
                  <a:pt x="108" y="2"/>
                </a:lnTo>
                <a:lnTo>
                  <a:pt x="94" y="6"/>
                </a:lnTo>
                <a:lnTo>
                  <a:pt x="82" y="8"/>
                </a:lnTo>
                <a:lnTo>
                  <a:pt x="68" y="10"/>
                </a:lnTo>
                <a:lnTo>
                  <a:pt x="54" y="12"/>
                </a:lnTo>
                <a:lnTo>
                  <a:pt x="40" y="10"/>
                </a:lnTo>
                <a:lnTo>
                  <a:pt x="28" y="8"/>
                </a:lnTo>
                <a:lnTo>
                  <a:pt x="14" y="4"/>
                </a:lnTo>
                <a:lnTo>
                  <a:pt x="2" y="0"/>
                </a:lnTo>
                <a:lnTo>
                  <a:pt x="0" y="4"/>
                </a:lnTo>
                <a:close/>
              </a:path>
            </a:pathLst>
          </a:cu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5119476" y="2904920"/>
            <a:ext cx="67576" cy="456139"/>
          </a:xfrm>
          <a:custGeom>
            <a:avLst/>
            <a:gdLst>
              <a:gd name="T0" fmla="*/ 2 w 16"/>
              <a:gd name="T1" fmla="*/ 2 h 108"/>
              <a:gd name="T2" fmla="*/ 2 w 16"/>
              <a:gd name="T3" fmla="*/ 2 h 108"/>
              <a:gd name="T4" fmla="*/ 6 w 16"/>
              <a:gd name="T5" fmla="*/ 16 h 108"/>
              <a:gd name="T6" fmla="*/ 10 w 16"/>
              <a:gd name="T7" fmla="*/ 28 h 108"/>
              <a:gd name="T8" fmla="*/ 12 w 16"/>
              <a:gd name="T9" fmla="*/ 42 h 108"/>
              <a:gd name="T10" fmla="*/ 12 w 16"/>
              <a:gd name="T11" fmla="*/ 54 h 108"/>
              <a:gd name="T12" fmla="*/ 10 w 16"/>
              <a:gd name="T13" fmla="*/ 68 h 108"/>
              <a:gd name="T14" fmla="*/ 8 w 16"/>
              <a:gd name="T15" fmla="*/ 80 h 108"/>
              <a:gd name="T16" fmla="*/ 6 w 16"/>
              <a:gd name="T17" fmla="*/ 94 h 108"/>
              <a:gd name="T18" fmla="*/ 0 w 16"/>
              <a:gd name="T19" fmla="*/ 106 h 108"/>
              <a:gd name="T20" fmla="*/ 4 w 16"/>
              <a:gd name="T21" fmla="*/ 108 h 108"/>
              <a:gd name="T22" fmla="*/ 4 w 16"/>
              <a:gd name="T23" fmla="*/ 108 h 108"/>
              <a:gd name="T24" fmla="*/ 10 w 16"/>
              <a:gd name="T25" fmla="*/ 96 h 108"/>
              <a:gd name="T26" fmla="*/ 12 w 16"/>
              <a:gd name="T27" fmla="*/ 82 h 108"/>
              <a:gd name="T28" fmla="*/ 16 w 16"/>
              <a:gd name="T29" fmla="*/ 68 h 108"/>
              <a:gd name="T30" fmla="*/ 16 w 16"/>
              <a:gd name="T31" fmla="*/ 54 h 108"/>
              <a:gd name="T32" fmla="*/ 16 w 16"/>
              <a:gd name="T33" fmla="*/ 40 h 108"/>
              <a:gd name="T34" fmla="*/ 14 w 16"/>
              <a:gd name="T35" fmla="*/ 28 h 108"/>
              <a:gd name="T36" fmla="*/ 10 w 16"/>
              <a:gd name="T37" fmla="*/ 14 h 108"/>
              <a:gd name="T38" fmla="*/ 6 w 16"/>
              <a:gd name="T39" fmla="*/ 0 h 108"/>
              <a:gd name="T40" fmla="*/ 2 w 16"/>
              <a:gd name="T41" fmla="*/ 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" h="108">
                <a:moveTo>
                  <a:pt x="2" y="2"/>
                </a:moveTo>
                <a:lnTo>
                  <a:pt x="2" y="2"/>
                </a:lnTo>
                <a:lnTo>
                  <a:pt x="6" y="16"/>
                </a:lnTo>
                <a:lnTo>
                  <a:pt x="10" y="28"/>
                </a:lnTo>
                <a:lnTo>
                  <a:pt x="12" y="42"/>
                </a:lnTo>
                <a:lnTo>
                  <a:pt x="12" y="54"/>
                </a:lnTo>
                <a:lnTo>
                  <a:pt x="10" y="68"/>
                </a:lnTo>
                <a:lnTo>
                  <a:pt x="8" y="80"/>
                </a:lnTo>
                <a:lnTo>
                  <a:pt x="6" y="94"/>
                </a:lnTo>
                <a:lnTo>
                  <a:pt x="0" y="106"/>
                </a:lnTo>
                <a:lnTo>
                  <a:pt x="4" y="108"/>
                </a:lnTo>
                <a:lnTo>
                  <a:pt x="4" y="108"/>
                </a:lnTo>
                <a:lnTo>
                  <a:pt x="10" y="96"/>
                </a:lnTo>
                <a:lnTo>
                  <a:pt x="12" y="82"/>
                </a:lnTo>
                <a:lnTo>
                  <a:pt x="16" y="68"/>
                </a:lnTo>
                <a:lnTo>
                  <a:pt x="16" y="54"/>
                </a:lnTo>
                <a:lnTo>
                  <a:pt x="16" y="40"/>
                </a:lnTo>
                <a:lnTo>
                  <a:pt x="14" y="28"/>
                </a:lnTo>
                <a:lnTo>
                  <a:pt x="10" y="14"/>
                </a:lnTo>
                <a:lnTo>
                  <a:pt x="6" y="0"/>
                </a:lnTo>
                <a:lnTo>
                  <a:pt x="2" y="2"/>
                </a:lnTo>
                <a:close/>
              </a:path>
            </a:pathLst>
          </a:cu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4350798" y="2516357"/>
            <a:ext cx="464585" cy="67576"/>
          </a:xfrm>
          <a:custGeom>
            <a:avLst/>
            <a:gdLst>
              <a:gd name="T0" fmla="*/ 0 w 110"/>
              <a:gd name="T1" fmla="*/ 10 h 16"/>
              <a:gd name="T2" fmla="*/ 2 w 110"/>
              <a:gd name="T3" fmla="*/ 14 h 16"/>
              <a:gd name="T4" fmla="*/ 2 w 110"/>
              <a:gd name="T5" fmla="*/ 14 h 16"/>
              <a:gd name="T6" fmla="*/ 16 w 110"/>
              <a:gd name="T7" fmla="*/ 10 h 16"/>
              <a:gd name="T8" fmla="*/ 28 w 110"/>
              <a:gd name="T9" fmla="*/ 6 h 16"/>
              <a:gd name="T10" fmla="*/ 42 w 110"/>
              <a:gd name="T11" fmla="*/ 4 h 16"/>
              <a:gd name="T12" fmla="*/ 56 w 110"/>
              <a:gd name="T13" fmla="*/ 4 h 16"/>
              <a:gd name="T14" fmla="*/ 70 w 110"/>
              <a:gd name="T15" fmla="*/ 4 h 16"/>
              <a:gd name="T16" fmla="*/ 82 w 110"/>
              <a:gd name="T17" fmla="*/ 6 h 16"/>
              <a:gd name="T18" fmla="*/ 96 w 110"/>
              <a:gd name="T19" fmla="*/ 10 h 16"/>
              <a:gd name="T20" fmla="*/ 108 w 110"/>
              <a:gd name="T21" fmla="*/ 16 h 16"/>
              <a:gd name="T22" fmla="*/ 110 w 110"/>
              <a:gd name="T23" fmla="*/ 12 h 16"/>
              <a:gd name="T24" fmla="*/ 110 w 110"/>
              <a:gd name="T25" fmla="*/ 12 h 16"/>
              <a:gd name="T26" fmla="*/ 98 w 110"/>
              <a:gd name="T27" fmla="*/ 6 h 16"/>
              <a:gd name="T28" fmla="*/ 84 w 110"/>
              <a:gd name="T29" fmla="*/ 2 h 16"/>
              <a:gd name="T30" fmla="*/ 70 w 110"/>
              <a:gd name="T31" fmla="*/ 0 h 16"/>
              <a:gd name="T32" fmla="*/ 56 w 110"/>
              <a:gd name="T33" fmla="*/ 0 h 16"/>
              <a:gd name="T34" fmla="*/ 42 w 110"/>
              <a:gd name="T35" fmla="*/ 0 h 16"/>
              <a:gd name="T36" fmla="*/ 28 w 110"/>
              <a:gd name="T37" fmla="*/ 2 h 16"/>
              <a:gd name="T38" fmla="*/ 14 w 110"/>
              <a:gd name="T39" fmla="*/ 6 h 16"/>
              <a:gd name="T40" fmla="*/ 0 w 110"/>
              <a:gd name="T41" fmla="*/ 10 h 16"/>
              <a:gd name="T42" fmla="*/ 0 w 110"/>
              <a:gd name="T43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0" h="16">
                <a:moveTo>
                  <a:pt x="0" y="10"/>
                </a:moveTo>
                <a:lnTo>
                  <a:pt x="2" y="14"/>
                </a:lnTo>
                <a:lnTo>
                  <a:pt x="2" y="14"/>
                </a:lnTo>
                <a:lnTo>
                  <a:pt x="16" y="10"/>
                </a:lnTo>
                <a:lnTo>
                  <a:pt x="28" y="6"/>
                </a:lnTo>
                <a:lnTo>
                  <a:pt x="42" y="4"/>
                </a:lnTo>
                <a:lnTo>
                  <a:pt x="56" y="4"/>
                </a:lnTo>
                <a:lnTo>
                  <a:pt x="70" y="4"/>
                </a:lnTo>
                <a:lnTo>
                  <a:pt x="82" y="6"/>
                </a:lnTo>
                <a:lnTo>
                  <a:pt x="96" y="10"/>
                </a:lnTo>
                <a:lnTo>
                  <a:pt x="108" y="16"/>
                </a:lnTo>
                <a:lnTo>
                  <a:pt x="110" y="12"/>
                </a:lnTo>
                <a:lnTo>
                  <a:pt x="110" y="12"/>
                </a:lnTo>
                <a:lnTo>
                  <a:pt x="98" y="6"/>
                </a:lnTo>
                <a:lnTo>
                  <a:pt x="84" y="2"/>
                </a:lnTo>
                <a:lnTo>
                  <a:pt x="70" y="0"/>
                </a:lnTo>
                <a:lnTo>
                  <a:pt x="56" y="0"/>
                </a:lnTo>
                <a:lnTo>
                  <a:pt x="42" y="0"/>
                </a:lnTo>
                <a:lnTo>
                  <a:pt x="28" y="2"/>
                </a:lnTo>
                <a:lnTo>
                  <a:pt x="14" y="6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4317010" y="2845791"/>
            <a:ext cx="557503" cy="557503"/>
          </a:xfrm>
          <a:custGeom>
            <a:avLst/>
            <a:gdLst>
              <a:gd name="T0" fmla="*/ 0 w 132"/>
              <a:gd name="T1" fmla="*/ 66 h 132"/>
              <a:gd name="T2" fmla="*/ 4 w 132"/>
              <a:gd name="T3" fmla="*/ 92 h 132"/>
              <a:gd name="T4" fmla="*/ 18 w 132"/>
              <a:gd name="T5" fmla="*/ 114 h 132"/>
              <a:gd name="T6" fmla="*/ 40 w 132"/>
              <a:gd name="T7" fmla="*/ 128 h 132"/>
              <a:gd name="T8" fmla="*/ 66 w 132"/>
              <a:gd name="T9" fmla="*/ 132 h 132"/>
              <a:gd name="T10" fmla="*/ 80 w 132"/>
              <a:gd name="T11" fmla="*/ 132 h 132"/>
              <a:gd name="T12" fmla="*/ 104 w 132"/>
              <a:gd name="T13" fmla="*/ 122 h 132"/>
              <a:gd name="T14" fmla="*/ 122 w 132"/>
              <a:gd name="T15" fmla="*/ 104 h 132"/>
              <a:gd name="T16" fmla="*/ 132 w 132"/>
              <a:gd name="T17" fmla="*/ 80 h 132"/>
              <a:gd name="T18" fmla="*/ 132 w 132"/>
              <a:gd name="T19" fmla="*/ 66 h 132"/>
              <a:gd name="T20" fmla="*/ 128 w 132"/>
              <a:gd name="T21" fmla="*/ 40 h 132"/>
              <a:gd name="T22" fmla="*/ 114 w 132"/>
              <a:gd name="T23" fmla="*/ 18 h 132"/>
              <a:gd name="T24" fmla="*/ 92 w 132"/>
              <a:gd name="T25" fmla="*/ 4 h 132"/>
              <a:gd name="T26" fmla="*/ 66 w 132"/>
              <a:gd name="T27" fmla="*/ 0 h 132"/>
              <a:gd name="T28" fmla="*/ 52 w 132"/>
              <a:gd name="T29" fmla="*/ 0 h 132"/>
              <a:gd name="T30" fmla="*/ 28 w 132"/>
              <a:gd name="T31" fmla="*/ 10 h 132"/>
              <a:gd name="T32" fmla="*/ 10 w 132"/>
              <a:gd name="T33" fmla="*/ 28 h 132"/>
              <a:gd name="T34" fmla="*/ 0 w 132"/>
              <a:gd name="T35" fmla="*/ 52 h 132"/>
              <a:gd name="T36" fmla="*/ 0 w 132"/>
              <a:gd name="T37" fmla="*/ 66 h 132"/>
              <a:gd name="T38" fmla="*/ 4 w 132"/>
              <a:gd name="T39" fmla="*/ 66 h 132"/>
              <a:gd name="T40" fmla="*/ 8 w 132"/>
              <a:gd name="T41" fmla="*/ 42 h 132"/>
              <a:gd name="T42" fmla="*/ 22 w 132"/>
              <a:gd name="T43" fmla="*/ 22 h 132"/>
              <a:gd name="T44" fmla="*/ 42 w 132"/>
              <a:gd name="T45" fmla="*/ 8 h 132"/>
              <a:gd name="T46" fmla="*/ 66 w 132"/>
              <a:gd name="T47" fmla="*/ 4 h 132"/>
              <a:gd name="T48" fmla="*/ 78 w 132"/>
              <a:gd name="T49" fmla="*/ 4 h 132"/>
              <a:gd name="T50" fmla="*/ 102 w 132"/>
              <a:gd name="T51" fmla="*/ 14 h 132"/>
              <a:gd name="T52" fmla="*/ 118 w 132"/>
              <a:gd name="T53" fmla="*/ 32 h 132"/>
              <a:gd name="T54" fmla="*/ 128 w 132"/>
              <a:gd name="T55" fmla="*/ 54 h 132"/>
              <a:gd name="T56" fmla="*/ 128 w 132"/>
              <a:gd name="T57" fmla="*/ 66 h 132"/>
              <a:gd name="T58" fmla="*/ 124 w 132"/>
              <a:gd name="T59" fmla="*/ 90 h 132"/>
              <a:gd name="T60" fmla="*/ 110 w 132"/>
              <a:gd name="T61" fmla="*/ 110 h 132"/>
              <a:gd name="T62" fmla="*/ 90 w 132"/>
              <a:gd name="T63" fmla="*/ 124 h 132"/>
              <a:gd name="T64" fmla="*/ 66 w 132"/>
              <a:gd name="T65" fmla="*/ 128 h 132"/>
              <a:gd name="T66" fmla="*/ 54 w 132"/>
              <a:gd name="T67" fmla="*/ 128 h 132"/>
              <a:gd name="T68" fmla="*/ 32 w 132"/>
              <a:gd name="T69" fmla="*/ 118 h 132"/>
              <a:gd name="T70" fmla="*/ 14 w 132"/>
              <a:gd name="T71" fmla="*/ 100 h 132"/>
              <a:gd name="T72" fmla="*/ 4 w 132"/>
              <a:gd name="T73" fmla="*/ 78 h 132"/>
              <a:gd name="T74" fmla="*/ 4 w 132"/>
              <a:gd name="T75" fmla="*/ 6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32">
                <a:moveTo>
                  <a:pt x="0" y="66"/>
                </a:moveTo>
                <a:lnTo>
                  <a:pt x="0" y="66"/>
                </a:lnTo>
                <a:lnTo>
                  <a:pt x="0" y="80"/>
                </a:lnTo>
                <a:lnTo>
                  <a:pt x="4" y="92"/>
                </a:lnTo>
                <a:lnTo>
                  <a:pt x="10" y="104"/>
                </a:lnTo>
                <a:lnTo>
                  <a:pt x="18" y="114"/>
                </a:lnTo>
                <a:lnTo>
                  <a:pt x="28" y="122"/>
                </a:lnTo>
                <a:lnTo>
                  <a:pt x="40" y="128"/>
                </a:lnTo>
                <a:lnTo>
                  <a:pt x="52" y="132"/>
                </a:lnTo>
                <a:lnTo>
                  <a:pt x="66" y="132"/>
                </a:lnTo>
                <a:lnTo>
                  <a:pt x="66" y="132"/>
                </a:lnTo>
                <a:lnTo>
                  <a:pt x="80" y="132"/>
                </a:lnTo>
                <a:lnTo>
                  <a:pt x="92" y="128"/>
                </a:lnTo>
                <a:lnTo>
                  <a:pt x="104" y="122"/>
                </a:lnTo>
                <a:lnTo>
                  <a:pt x="114" y="114"/>
                </a:lnTo>
                <a:lnTo>
                  <a:pt x="122" y="104"/>
                </a:lnTo>
                <a:lnTo>
                  <a:pt x="128" y="92"/>
                </a:lnTo>
                <a:lnTo>
                  <a:pt x="132" y="80"/>
                </a:lnTo>
                <a:lnTo>
                  <a:pt x="132" y="66"/>
                </a:lnTo>
                <a:lnTo>
                  <a:pt x="132" y="66"/>
                </a:lnTo>
                <a:lnTo>
                  <a:pt x="132" y="52"/>
                </a:lnTo>
                <a:lnTo>
                  <a:pt x="128" y="40"/>
                </a:lnTo>
                <a:lnTo>
                  <a:pt x="122" y="28"/>
                </a:lnTo>
                <a:lnTo>
                  <a:pt x="114" y="18"/>
                </a:lnTo>
                <a:lnTo>
                  <a:pt x="104" y="10"/>
                </a:lnTo>
                <a:lnTo>
                  <a:pt x="92" y="4"/>
                </a:lnTo>
                <a:lnTo>
                  <a:pt x="80" y="0"/>
                </a:lnTo>
                <a:lnTo>
                  <a:pt x="66" y="0"/>
                </a:lnTo>
                <a:lnTo>
                  <a:pt x="66" y="0"/>
                </a:lnTo>
                <a:lnTo>
                  <a:pt x="52" y="0"/>
                </a:lnTo>
                <a:lnTo>
                  <a:pt x="40" y="4"/>
                </a:lnTo>
                <a:lnTo>
                  <a:pt x="28" y="10"/>
                </a:lnTo>
                <a:lnTo>
                  <a:pt x="18" y="18"/>
                </a:lnTo>
                <a:lnTo>
                  <a:pt x="10" y="28"/>
                </a:lnTo>
                <a:lnTo>
                  <a:pt x="4" y="40"/>
                </a:lnTo>
                <a:lnTo>
                  <a:pt x="0" y="52"/>
                </a:lnTo>
                <a:lnTo>
                  <a:pt x="0" y="66"/>
                </a:lnTo>
                <a:lnTo>
                  <a:pt x="0" y="66"/>
                </a:lnTo>
                <a:close/>
                <a:moveTo>
                  <a:pt x="4" y="66"/>
                </a:moveTo>
                <a:lnTo>
                  <a:pt x="4" y="66"/>
                </a:lnTo>
                <a:lnTo>
                  <a:pt x="4" y="54"/>
                </a:lnTo>
                <a:lnTo>
                  <a:pt x="8" y="42"/>
                </a:lnTo>
                <a:lnTo>
                  <a:pt x="14" y="32"/>
                </a:lnTo>
                <a:lnTo>
                  <a:pt x="22" y="22"/>
                </a:lnTo>
                <a:lnTo>
                  <a:pt x="32" y="14"/>
                </a:lnTo>
                <a:lnTo>
                  <a:pt x="42" y="8"/>
                </a:lnTo>
                <a:lnTo>
                  <a:pt x="54" y="4"/>
                </a:lnTo>
                <a:lnTo>
                  <a:pt x="66" y="4"/>
                </a:lnTo>
                <a:lnTo>
                  <a:pt x="66" y="4"/>
                </a:lnTo>
                <a:lnTo>
                  <a:pt x="78" y="4"/>
                </a:lnTo>
                <a:lnTo>
                  <a:pt x="90" y="8"/>
                </a:lnTo>
                <a:lnTo>
                  <a:pt x="102" y="14"/>
                </a:lnTo>
                <a:lnTo>
                  <a:pt x="110" y="22"/>
                </a:lnTo>
                <a:lnTo>
                  <a:pt x="118" y="32"/>
                </a:lnTo>
                <a:lnTo>
                  <a:pt x="124" y="42"/>
                </a:lnTo>
                <a:lnTo>
                  <a:pt x="128" y="54"/>
                </a:lnTo>
                <a:lnTo>
                  <a:pt x="128" y="66"/>
                </a:lnTo>
                <a:lnTo>
                  <a:pt x="128" y="66"/>
                </a:lnTo>
                <a:lnTo>
                  <a:pt x="128" y="78"/>
                </a:lnTo>
                <a:lnTo>
                  <a:pt x="124" y="90"/>
                </a:lnTo>
                <a:lnTo>
                  <a:pt x="118" y="100"/>
                </a:lnTo>
                <a:lnTo>
                  <a:pt x="110" y="110"/>
                </a:lnTo>
                <a:lnTo>
                  <a:pt x="102" y="118"/>
                </a:lnTo>
                <a:lnTo>
                  <a:pt x="90" y="124"/>
                </a:lnTo>
                <a:lnTo>
                  <a:pt x="78" y="128"/>
                </a:lnTo>
                <a:lnTo>
                  <a:pt x="66" y="128"/>
                </a:lnTo>
                <a:lnTo>
                  <a:pt x="66" y="128"/>
                </a:lnTo>
                <a:lnTo>
                  <a:pt x="54" y="128"/>
                </a:lnTo>
                <a:lnTo>
                  <a:pt x="42" y="124"/>
                </a:lnTo>
                <a:lnTo>
                  <a:pt x="32" y="118"/>
                </a:lnTo>
                <a:lnTo>
                  <a:pt x="22" y="110"/>
                </a:lnTo>
                <a:lnTo>
                  <a:pt x="14" y="100"/>
                </a:lnTo>
                <a:lnTo>
                  <a:pt x="8" y="90"/>
                </a:lnTo>
                <a:lnTo>
                  <a:pt x="4" y="78"/>
                </a:lnTo>
                <a:lnTo>
                  <a:pt x="4" y="66"/>
                </a:lnTo>
                <a:lnTo>
                  <a:pt x="4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3607461" y="3006284"/>
            <a:ext cx="194281" cy="244963"/>
          </a:xfrm>
          <a:custGeom>
            <a:avLst/>
            <a:gdLst>
              <a:gd name="T0" fmla="*/ 46 w 46"/>
              <a:gd name="T1" fmla="*/ 0 h 58"/>
              <a:gd name="T2" fmla="*/ 46 w 46"/>
              <a:gd name="T3" fmla="*/ 58 h 58"/>
              <a:gd name="T4" fmla="*/ 0 w 46"/>
              <a:gd name="T5" fmla="*/ 26 h 58"/>
              <a:gd name="T6" fmla="*/ 46 w 46"/>
              <a:gd name="T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58">
                <a:moveTo>
                  <a:pt x="46" y="0"/>
                </a:moveTo>
                <a:lnTo>
                  <a:pt x="46" y="58"/>
                </a:lnTo>
                <a:lnTo>
                  <a:pt x="0" y="26"/>
                </a:lnTo>
                <a:lnTo>
                  <a:pt x="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5355993" y="3006284"/>
            <a:ext cx="194281" cy="244963"/>
          </a:xfrm>
          <a:custGeom>
            <a:avLst/>
            <a:gdLst>
              <a:gd name="T0" fmla="*/ 0 w 46"/>
              <a:gd name="T1" fmla="*/ 0 h 58"/>
              <a:gd name="T2" fmla="*/ 0 w 46"/>
              <a:gd name="T3" fmla="*/ 58 h 58"/>
              <a:gd name="T4" fmla="*/ 46 w 46"/>
              <a:gd name="T5" fmla="*/ 26 h 58"/>
              <a:gd name="T6" fmla="*/ 0 w 46"/>
              <a:gd name="T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58">
                <a:moveTo>
                  <a:pt x="0" y="0"/>
                </a:moveTo>
                <a:lnTo>
                  <a:pt x="0" y="58"/>
                </a:lnTo>
                <a:lnTo>
                  <a:pt x="46" y="2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4452161" y="2153136"/>
            <a:ext cx="253411" cy="202728"/>
          </a:xfrm>
          <a:custGeom>
            <a:avLst/>
            <a:gdLst>
              <a:gd name="T0" fmla="*/ 60 w 60"/>
              <a:gd name="T1" fmla="*/ 48 h 48"/>
              <a:gd name="T2" fmla="*/ 0 w 60"/>
              <a:gd name="T3" fmla="*/ 48 h 48"/>
              <a:gd name="T4" fmla="*/ 32 w 60"/>
              <a:gd name="T5" fmla="*/ 0 h 48"/>
              <a:gd name="T6" fmla="*/ 60 w 60"/>
              <a:gd name="T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48">
                <a:moveTo>
                  <a:pt x="60" y="48"/>
                </a:moveTo>
                <a:lnTo>
                  <a:pt x="0" y="48"/>
                </a:lnTo>
                <a:lnTo>
                  <a:pt x="32" y="0"/>
                </a:lnTo>
                <a:lnTo>
                  <a:pt x="6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4452161" y="3910114"/>
            <a:ext cx="253411" cy="194281"/>
          </a:xfrm>
          <a:custGeom>
            <a:avLst/>
            <a:gdLst>
              <a:gd name="T0" fmla="*/ 60 w 60"/>
              <a:gd name="T1" fmla="*/ 0 h 46"/>
              <a:gd name="T2" fmla="*/ 0 w 60"/>
              <a:gd name="T3" fmla="*/ 0 h 46"/>
              <a:gd name="T4" fmla="*/ 32 w 60"/>
              <a:gd name="T5" fmla="*/ 46 h 46"/>
              <a:gd name="T6" fmla="*/ 60 w 60"/>
              <a:gd name="T7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46">
                <a:moveTo>
                  <a:pt x="60" y="0"/>
                </a:moveTo>
                <a:lnTo>
                  <a:pt x="0" y="0"/>
                </a:lnTo>
                <a:lnTo>
                  <a:pt x="32" y="46"/>
                </a:lnTo>
                <a:lnTo>
                  <a:pt x="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4" name="Rectangle 27"/>
          <p:cNvSpPr>
            <a:spLocks noChangeArrowheads="1"/>
          </p:cNvSpPr>
          <p:nvPr/>
        </p:nvSpPr>
        <p:spPr bwMode="auto">
          <a:xfrm>
            <a:off x="3278027" y="3116095"/>
            <a:ext cx="185835" cy="1689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5" name="Rectangle 28"/>
          <p:cNvSpPr>
            <a:spLocks noChangeArrowheads="1"/>
          </p:cNvSpPr>
          <p:nvPr/>
        </p:nvSpPr>
        <p:spPr bwMode="auto">
          <a:xfrm>
            <a:off x="3007723" y="3116095"/>
            <a:ext cx="185835" cy="1689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2728971" y="3116095"/>
            <a:ext cx="185835" cy="1689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7" name="Rectangle 30"/>
          <p:cNvSpPr>
            <a:spLocks noChangeArrowheads="1"/>
          </p:cNvSpPr>
          <p:nvPr/>
        </p:nvSpPr>
        <p:spPr bwMode="auto">
          <a:xfrm>
            <a:off x="2458667" y="3116095"/>
            <a:ext cx="185835" cy="1689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auto">
          <a:xfrm>
            <a:off x="2179915" y="3116095"/>
            <a:ext cx="185835" cy="1689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9" name="Rectangle 32"/>
          <p:cNvSpPr>
            <a:spLocks noChangeArrowheads="1"/>
          </p:cNvSpPr>
          <p:nvPr/>
        </p:nvSpPr>
        <p:spPr bwMode="auto">
          <a:xfrm>
            <a:off x="6783537" y="3116095"/>
            <a:ext cx="185835" cy="1689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0" name="Rectangle 33"/>
          <p:cNvSpPr>
            <a:spLocks noChangeArrowheads="1"/>
          </p:cNvSpPr>
          <p:nvPr/>
        </p:nvSpPr>
        <p:spPr bwMode="auto">
          <a:xfrm>
            <a:off x="6513233" y="3116095"/>
            <a:ext cx="185835" cy="1689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1" name="Rectangle 34"/>
          <p:cNvSpPr>
            <a:spLocks noChangeArrowheads="1"/>
          </p:cNvSpPr>
          <p:nvPr/>
        </p:nvSpPr>
        <p:spPr bwMode="auto">
          <a:xfrm>
            <a:off x="6234481" y="3116095"/>
            <a:ext cx="185835" cy="1689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2" name="Rectangle 35"/>
          <p:cNvSpPr>
            <a:spLocks noChangeArrowheads="1"/>
          </p:cNvSpPr>
          <p:nvPr/>
        </p:nvSpPr>
        <p:spPr bwMode="auto">
          <a:xfrm>
            <a:off x="5964177" y="3116095"/>
            <a:ext cx="185835" cy="1689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" name="Rectangle 36"/>
          <p:cNvSpPr>
            <a:spLocks noChangeArrowheads="1"/>
          </p:cNvSpPr>
          <p:nvPr/>
        </p:nvSpPr>
        <p:spPr bwMode="auto">
          <a:xfrm>
            <a:off x="5685425" y="3116095"/>
            <a:ext cx="185835" cy="1689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4" name="Rectangle 37"/>
          <p:cNvSpPr>
            <a:spLocks noChangeArrowheads="1"/>
          </p:cNvSpPr>
          <p:nvPr/>
        </p:nvSpPr>
        <p:spPr bwMode="auto">
          <a:xfrm>
            <a:off x="4570421" y="4780156"/>
            <a:ext cx="16895" cy="118259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5" name="Rectangle 38"/>
          <p:cNvSpPr>
            <a:spLocks noChangeArrowheads="1"/>
          </p:cNvSpPr>
          <p:nvPr/>
        </p:nvSpPr>
        <p:spPr bwMode="auto">
          <a:xfrm>
            <a:off x="4570421" y="4501404"/>
            <a:ext cx="16895" cy="18583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570421" y="4231100"/>
            <a:ext cx="16895" cy="18583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7" name="Rectangle 40"/>
          <p:cNvSpPr>
            <a:spLocks noChangeArrowheads="1"/>
          </p:cNvSpPr>
          <p:nvPr/>
        </p:nvSpPr>
        <p:spPr bwMode="auto">
          <a:xfrm>
            <a:off x="4570421" y="1832149"/>
            <a:ext cx="16895" cy="18583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8" name="Rectangle 41"/>
          <p:cNvSpPr>
            <a:spLocks noChangeArrowheads="1"/>
          </p:cNvSpPr>
          <p:nvPr/>
        </p:nvSpPr>
        <p:spPr bwMode="auto">
          <a:xfrm>
            <a:off x="4570421" y="1561845"/>
            <a:ext cx="16895" cy="18583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9" name="Rectangle 42"/>
          <p:cNvSpPr>
            <a:spLocks noChangeArrowheads="1"/>
          </p:cNvSpPr>
          <p:nvPr/>
        </p:nvSpPr>
        <p:spPr bwMode="auto">
          <a:xfrm>
            <a:off x="4570421" y="1359117"/>
            <a:ext cx="16895" cy="109811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0" name="Rectangle 43"/>
          <p:cNvSpPr>
            <a:spLocks noChangeArrowheads="1"/>
          </p:cNvSpPr>
          <p:nvPr/>
        </p:nvSpPr>
        <p:spPr bwMode="auto">
          <a:xfrm>
            <a:off x="3438520" y="2862684"/>
            <a:ext cx="160493" cy="5068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1" name="Rectangle 44"/>
          <p:cNvSpPr>
            <a:spLocks noChangeArrowheads="1"/>
          </p:cNvSpPr>
          <p:nvPr/>
        </p:nvSpPr>
        <p:spPr bwMode="auto">
          <a:xfrm>
            <a:off x="3438520" y="2947155"/>
            <a:ext cx="160493" cy="4223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2" name="Rectangle 45"/>
          <p:cNvSpPr>
            <a:spLocks noChangeArrowheads="1"/>
          </p:cNvSpPr>
          <p:nvPr/>
        </p:nvSpPr>
        <p:spPr bwMode="auto">
          <a:xfrm>
            <a:off x="3438520" y="3023177"/>
            <a:ext cx="160493" cy="4223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3" name="Rectangle 46"/>
          <p:cNvSpPr>
            <a:spLocks noChangeArrowheads="1"/>
          </p:cNvSpPr>
          <p:nvPr/>
        </p:nvSpPr>
        <p:spPr bwMode="auto">
          <a:xfrm>
            <a:off x="3438520" y="3099201"/>
            <a:ext cx="160493" cy="5068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4" name="Rectangle 47"/>
          <p:cNvSpPr>
            <a:spLocks noChangeArrowheads="1"/>
          </p:cNvSpPr>
          <p:nvPr/>
        </p:nvSpPr>
        <p:spPr bwMode="auto">
          <a:xfrm>
            <a:off x="3438520" y="3183671"/>
            <a:ext cx="160493" cy="4223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" name="Rectangle 48"/>
          <p:cNvSpPr>
            <a:spLocks noChangeArrowheads="1"/>
          </p:cNvSpPr>
          <p:nvPr/>
        </p:nvSpPr>
        <p:spPr bwMode="auto">
          <a:xfrm>
            <a:off x="3438520" y="3259693"/>
            <a:ext cx="160493" cy="4223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6" name="Rectangle 49"/>
          <p:cNvSpPr>
            <a:spLocks noChangeArrowheads="1"/>
          </p:cNvSpPr>
          <p:nvPr/>
        </p:nvSpPr>
        <p:spPr bwMode="auto">
          <a:xfrm>
            <a:off x="3438520" y="3335717"/>
            <a:ext cx="160493" cy="5068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7" name="Rectangle 50"/>
          <p:cNvSpPr>
            <a:spLocks noChangeArrowheads="1"/>
          </p:cNvSpPr>
          <p:nvPr/>
        </p:nvSpPr>
        <p:spPr bwMode="auto">
          <a:xfrm>
            <a:off x="5567167" y="2862684"/>
            <a:ext cx="160493" cy="5068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8" name="Rectangle 51"/>
          <p:cNvSpPr>
            <a:spLocks noChangeArrowheads="1"/>
          </p:cNvSpPr>
          <p:nvPr/>
        </p:nvSpPr>
        <p:spPr bwMode="auto">
          <a:xfrm>
            <a:off x="5567167" y="2947155"/>
            <a:ext cx="160493" cy="4223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9" name="Rectangle 52"/>
          <p:cNvSpPr>
            <a:spLocks noChangeArrowheads="1"/>
          </p:cNvSpPr>
          <p:nvPr/>
        </p:nvSpPr>
        <p:spPr bwMode="auto">
          <a:xfrm>
            <a:off x="5567167" y="3023177"/>
            <a:ext cx="160493" cy="4223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0" name="Rectangle 53"/>
          <p:cNvSpPr>
            <a:spLocks noChangeArrowheads="1"/>
          </p:cNvSpPr>
          <p:nvPr/>
        </p:nvSpPr>
        <p:spPr bwMode="auto">
          <a:xfrm>
            <a:off x="5567167" y="3099201"/>
            <a:ext cx="160493" cy="5068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1" name="Rectangle 54"/>
          <p:cNvSpPr>
            <a:spLocks noChangeArrowheads="1"/>
          </p:cNvSpPr>
          <p:nvPr/>
        </p:nvSpPr>
        <p:spPr bwMode="auto">
          <a:xfrm>
            <a:off x="5567167" y="3183671"/>
            <a:ext cx="160493" cy="4223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2" name="Rectangle 55"/>
          <p:cNvSpPr>
            <a:spLocks noChangeArrowheads="1"/>
          </p:cNvSpPr>
          <p:nvPr/>
        </p:nvSpPr>
        <p:spPr bwMode="auto">
          <a:xfrm>
            <a:off x="5567167" y="3259693"/>
            <a:ext cx="160493" cy="4223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3" name="Rectangle 56"/>
          <p:cNvSpPr>
            <a:spLocks noChangeArrowheads="1"/>
          </p:cNvSpPr>
          <p:nvPr/>
        </p:nvSpPr>
        <p:spPr bwMode="auto">
          <a:xfrm>
            <a:off x="5567167" y="3335717"/>
            <a:ext cx="160493" cy="5068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4" name="Rectangle 57"/>
          <p:cNvSpPr>
            <a:spLocks noChangeArrowheads="1"/>
          </p:cNvSpPr>
          <p:nvPr/>
        </p:nvSpPr>
        <p:spPr bwMode="auto">
          <a:xfrm>
            <a:off x="4325456" y="4112843"/>
            <a:ext cx="42235" cy="16894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5" name="Rectangle 58"/>
          <p:cNvSpPr>
            <a:spLocks noChangeArrowheads="1"/>
          </p:cNvSpPr>
          <p:nvPr/>
        </p:nvSpPr>
        <p:spPr bwMode="auto">
          <a:xfrm>
            <a:off x="4401480" y="4112843"/>
            <a:ext cx="42235" cy="16894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6" name="Rectangle 59"/>
          <p:cNvSpPr>
            <a:spLocks noChangeArrowheads="1"/>
          </p:cNvSpPr>
          <p:nvPr/>
        </p:nvSpPr>
        <p:spPr bwMode="auto">
          <a:xfrm>
            <a:off x="4477503" y="4112843"/>
            <a:ext cx="50683" cy="16894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7" name="Rectangle 60"/>
          <p:cNvSpPr>
            <a:spLocks noChangeArrowheads="1"/>
          </p:cNvSpPr>
          <p:nvPr/>
        </p:nvSpPr>
        <p:spPr bwMode="auto">
          <a:xfrm>
            <a:off x="4561972" y="4112843"/>
            <a:ext cx="42235" cy="16894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8" name="Rectangle 61"/>
          <p:cNvSpPr>
            <a:spLocks noChangeArrowheads="1"/>
          </p:cNvSpPr>
          <p:nvPr/>
        </p:nvSpPr>
        <p:spPr bwMode="auto">
          <a:xfrm>
            <a:off x="4637996" y="4112843"/>
            <a:ext cx="42235" cy="16894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9" name="Rectangle 62"/>
          <p:cNvSpPr>
            <a:spLocks noChangeArrowheads="1"/>
          </p:cNvSpPr>
          <p:nvPr/>
        </p:nvSpPr>
        <p:spPr bwMode="auto">
          <a:xfrm>
            <a:off x="4714019" y="4112843"/>
            <a:ext cx="50683" cy="16894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0" name="Rectangle 63"/>
          <p:cNvSpPr>
            <a:spLocks noChangeArrowheads="1"/>
          </p:cNvSpPr>
          <p:nvPr/>
        </p:nvSpPr>
        <p:spPr bwMode="auto">
          <a:xfrm>
            <a:off x="4798489" y="4112843"/>
            <a:ext cx="42235" cy="16894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1" name="Rectangle 64"/>
          <p:cNvSpPr>
            <a:spLocks noChangeArrowheads="1"/>
          </p:cNvSpPr>
          <p:nvPr/>
        </p:nvSpPr>
        <p:spPr bwMode="auto">
          <a:xfrm>
            <a:off x="4325456" y="1984196"/>
            <a:ext cx="42235" cy="16049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2" name="Rectangle 65"/>
          <p:cNvSpPr>
            <a:spLocks noChangeArrowheads="1"/>
          </p:cNvSpPr>
          <p:nvPr/>
        </p:nvSpPr>
        <p:spPr bwMode="auto">
          <a:xfrm>
            <a:off x="4401480" y="1984196"/>
            <a:ext cx="50683" cy="16049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3" name="Rectangle 66"/>
          <p:cNvSpPr>
            <a:spLocks noChangeArrowheads="1"/>
          </p:cNvSpPr>
          <p:nvPr/>
        </p:nvSpPr>
        <p:spPr bwMode="auto">
          <a:xfrm>
            <a:off x="4477503" y="1984196"/>
            <a:ext cx="50683" cy="16049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4" name="Rectangle 67"/>
          <p:cNvSpPr>
            <a:spLocks noChangeArrowheads="1"/>
          </p:cNvSpPr>
          <p:nvPr/>
        </p:nvSpPr>
        <p:spPr bwMode="auto">
          <a:xfrm>
            <a:off x="4561972" y="1984196"/>
            <a:ext cx="42235" cy="16049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5" name="Rectangle 68"/>
          <p:cNvSpPr>
            <a:spLocks noChangeArrowheads="1"/>
          </p:cNvSpPr>
          <p:nvPr/>
        </p:nvSpPr>
        <p:spPr bwMode="auto">
          <a:xfrm>
            <a:off x="4637996" y="1984196"/>
            <a:ext cx="50683" cy="16049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6" name="Rectangle 69"/>
          <p:cNvSpPr>
            <a:spLocks noChangeArrowheads="1"/>
          </p:cNvSpPr>
          <p:nvPr/>
        </p:nvSpPr>
        <p:spPr bwMode="auto">
          <a:xfrm>
            <a:off x="4714019" y="1984196"/>
            <a:ext cx="50683" cy="16049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7" name="Rectangle 70"/>
          <p:cNvSpPr>
            <a:spLocks noChangeArrowheads="1"/>
          </p:cNvSpPr>
          <p:nvPr/>
        </p:nvSpPr>
        <p:spPr bwMode="auto">
          <a:xfrm>
            <a:off x="4798489" y="1984196"/>
            <a:ext cx="42235" cy="16049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8" name="Freeform 71"/>
          <p:cNvSpPr>
            <a:spLocks/>
          </p:cNvSpPr>
          <p:nvPr/>
        </p:nvSpPr>
        <p:spPr bwMode="auto">
          <a:xfrm>
            <a:off x="5111029" y="2871132"/>
            <a:ext cx="59129" cy="50683"/>
          </a:xfrm>
          <a:custGeom>
            <a:avLst/>
            <a:gdLst>
              <a:gd name="T0" fmla="*/ 0 w 14"/>
              <a:gd name="T1" fmla="*/ 12 h 12"/>
              <a:gd name="T2" fmla="*/ 14 w 14"/>
              <a:gd name="T3" fmla="*/ 6 h 12"/>
              <a:gd name="T4" fmla="*/ 2 w 14"/>
              <a:gd name="T5" fmla="*/ 0 h 12"/>
              <a:gd name="T6" fmla="*/ 0 w 14"/>
              <a:gd name="T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2">
                <a:moveTo>
                  <a:pt x="0" y="12"/>
                </a:moveTo>
                <a:lnTo>
                  <a:pt x="14" y="6"/>
                </a:lnTo>
                <a:lnTo>
                  <a:pt x="2" y="0"/>
                </a:lnTo>
                <a:lnTo>
                  <a:pt x="0" y="12"/>
                </a:lnTo>
                <a:close/>
              </a:path>
            </a:pathLst>
          </a:custGeom>
          <a:solidFill>
            <a:srgbClr val="25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9" name="Freeform 72"/>
          <p:cNvSpPr>
            <a:spLocks/>
          </p:cNvSpPr>
          <p:nvPr/>
        </p:nvSpPr>
        <p:spPr bwMode="auto">
          <a:xfrm>
            <a:off x="4308564" y="2533252"/>
            <a:ext cx="59129" cy="59129"/>
          </a:xfrm>
          <a:custGeom>
            <a:avLst/>
            <a:gdLst>
              <a:gd name="T0" fmla="*/ 14 w 14"/>
              <a:gd name="T1" fmla="*/ 14 h 14"/>
              <a:gd name="T2" fmla="*/ 8 w 14"/>
              <a:gd name="T3" fmla="*/ 0 h 14"/>
              <a:gd name="T4" fmla="*/ 0 w 14"/>
              <a:gd name="T5" fmla="*/ 12 h 14"/>
              <a:gd name="T6" fmla="*/ 14 w 14"/>
              <a:gd name="T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4">
                <a:moveTo>
                  <a:pt x="14" y="14"/>
                </a:moveTo>
                <a:lnTo>
                  <a:pt x="8" y="0"/>
                </a:lnTo>
                <a:lnTo>
                  <a:pt x="0" y="12"/>
                </a:lnTo>
                <a:lnTo>
                  <a:pt x="14" y="14"/>
                </a:lnTo>
                <a:close/>
              </a:path>
            </a:pathLst>
          </a:custGeom>
          <a:solidFill>
            <a:srgbClr val="25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70" name="Freeform 73"/>
          <p:cNvSpPr>
            <a:spLocks/>
          </p:cNvSpPr>
          <p:nvPr/>
        </p:nvSpPr>
        <p:spPr bwMode="auto">
          <a:xfrm>
            <a:off x="3996023" y="3318824"/>
            <a:ext cx="50683" cy="59129"/>
          </a:xfrm>
          <a:custGeom>
            <a:avLst/>
            <a:gdLst>
              <a:gd name="T0" fmla="*/ 12 w 12"/>
              <a:gd name="T1" fmla="*/ 0 h 14"/>
              <a:gd name="T2" fmla="*/ 0 w 12"/>
              <a:gd name="T3" fmla="*/ 6 h 14"/>
              <a:gd name="T4" fmla="*/ 12 w 12"/>
              <a:gd name="T5" fmla="*/ 14 h 14"/>
              <a:gd name="T6" fmla="*/ 12 w 12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4">
                <a:moveTo>
                  <a:pt x="12" y="0"/>
                </a:moveTo>
                <a:lnTo>
                  <a:pt x="0" y="6"/>
                </a:lnTo>
                <a:lnTo>
                  <a:pt x="12" y="14"/>
                </a:lnTo>
                <a:lnTo>
                  <a:pt x="12" y="0"/>
                </a:lnTo>
                <a:close/>
              </a:path>
            </a:pathLst>
          </a:custGeom>
          <a:solidFill>
            <a:srgbClr val="25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71" name="Freeform 74"/>
          <p:cNvSpPr>
            <a:spLocks/>
          </p:cNvSpPr>
          <p:nvPr/>
        </p:nvSpPr>
        <p:spPr bwMode="auto">
          <a:xfrm>
            <a:off x="4773148" y="3656705"/>
            <a:ext cx="50683" cy="59129"/>
          </a:xfrm>
          <a:custGeom>
            <a:avLst/>
            <a:gdLst>
              <a:gd name="T0" fmla="*/ 0 w 12"/>
              <a:gd name="T1" fmla="*/ 0 h 14"/>
              <a:gd name="T2" fmla="*/ 6 w 12"/>
              <a:gd name="T3" fmla="*/ 14 h 14"/>
              <a:gd name="T4" fmla="*/ 12 w 12"/>
              <a:gd name="T5" fmla="*/ 2 h 14"/>
              <a:gd name="T6" fmla="*/ 0 w 12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4">
                <a:moveTo>
                  <a:pt x="0" y="0"/>
                </a:moveTo>
                <a:lnTo>
                  <a:pt x="6" y="14"/>
                </a:lnTo>
                <a:lnTo>
                  <a:pt x="12" y="2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844425" y="74070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  <a:endParaRPr lang="en-US" altLang="zh-CN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028500" y="287409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文献综述</a:t>
            </a:r>
          </a:p>
        </p:txBody>
      </p:sp>
      <p:sp>
        <p:nvSpPr>
          <p:cNvPr id="75" name="矩形 74"/>
          <p:cNvSpPr/>
          <p:nvPr/>
        </p:nvSpPr>
        <p:spPr>
          <a:xfrm>
            <a:off x="3840203" y="496517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</p:txBody>
      </p:sp>
      <p:sp>
        <p:nvSpPr>
          <p:cNvPr id="76" name="矩形 75"/>
          <p:cNvSpPr/>
          <p:nvPr/>
        </p:nvSpPr>
        <p:spPr>
          <a:xfrm>
            <a:off x="527381" y="288802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研究进展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4604207" y="3116096"/>
            <a:ext cx="1356327" cy="1354304"/>
          </a:xfrm>
          <a:prstGeom prst="line">
            <a:avLst/>
          </a:prstGeom>
          <a:ln w="6350">
            <a:solidFill>
              <a:srgbClr val="E46C0A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5957570" y="4470065"/>
            <a:ext cx="2811677" cy="0"/>
          </a:xfrm>
          <a:prstGeom prst="line">
            <a:avLst/>
          </a:prstGeom>
          <a:ln w="6350">
            <a:solidFill>
              <a:srgbClr val="E46C0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9060934" y="414254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16480" y="4276562"/>
            <a:ext cx="1775520" cy="363221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0" y="5936779"/>
            <a:ext cx="1219200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一年半以前的作品，没有发布过。因</a:t>
            </a:r>
            <a:r>
              <a:rPr lang="zh-CN" altLang="en-US" sz="1600" dirty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为主题有关道路交通，</a:t>
            </a:r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故在找了一个</a:t>
            </a:r>
            <a:r>
              <a:rPr lang="en-US" altLang="zh-CN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office</a:t>
            </a:r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交通插画，采</a:t>
            </a:r>
            <a:r>
              <a:rPr lang="zh-CN" altLang="en-US" sz="1600" dirty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用此种设计</a:t>
            </a:r>
          </a:p>
        </p:txBody>
      </p:sp>
    </p:spTree>
    <p:extLst>
      <p:ext uri="{BB962C8B-B14F-4D97-AF65-F5344CB8AC3E}">
        <p14:creationId xmlns:p14="http://schemas.microsoft.com/office/powerpoint/2010/main" val="306658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603906" y="1121011"/>
            <a:ext cx="4951053" cy="4853140"/>
            <a:chOff x="2030700" y="370384"/>
            <a:chExt cx="4951053" cy="4853140"/>
          </a:xfrm>
        </p:grpSpPr>
        <p:sp>
          <p:nvSpPr>
            <p:cNvPr id="27" name="弧形 17"/>
            <p:cNvSpPr/>
            <p:nvPr/>
          </p:nvSpPr>
          <p:spPr>
            <a:xfrm>
              <a:off x="2648868" y="769268"/>
              <a:ext cx="3909640" cy="3909640"/>
            </a:xfrm>
            <a:prstGeom prst="arc">
              <a:avLst>
                <a:gd name="adj1" fmla="val 16976675"/>
                <a:gd name="adj2" fmla="val 11117400"/>
              </a:avLst>
            </a:prstGeom>
            <a:ln>
              <a:solidFill>
                <a:srgbClr val="96969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18"/>
            <p:cNvCxnSpPr/>
            <p:nvPr/>
          </p:nvCxnSpPr>
          <p:spPr>
            <a:xfrm flipH="1">
              <a:off x="3191148" y="1489348"/>
              <a:ext cx="763935" cy="1540770"/>
            </a:xfrm>
            <a:prstGeom prst="line">
              <a:avLst/>
            </a:prstGeom>
            <a:ln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19"/>
            <p:cNvCxnSpPr/>
            <p:nvPr/>
          </p:nvCxnSpPr>
          <p:spPr>
            <a:xfrm>
              <a:off x="5141714" y="1510368"/>
              <a:ext cx="821571" cy="1642385"/>
            </a:xfrm>
            <a:prstGeom prst="line">
              <a:avLst/>
            </a:prstGeom>
            <a:ln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0"/>
            <p:cNvCxnSpPr/>
            <p:nvPr/>
          </p:nvCxnSpPr>
          <p:spPr>
            <a:xfrm>
              <a:off x="3419872" y="1731180"/>
              <a:ext cx="2366832" cy="0"/>
            </a:xfrm>
            <a:prstGeom prst="line">
              <a:avLst/>
            </a:prstGeom>
            <a:ln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21"/>
            <p:cNvCxnSpPr/>
            <p:nvPr/>
          </p:nvCxnSpPr>
          <p:spPr>
            <a:xfrm>
              <a:off x="3259522" y="3872947"/>
              <a:ext cx="2281522" cy="0"/>
            </a:xfrm>
            <a:prstGeom prst="line">
              <a:avLst/>
            </a:prstGeom>
            <a:ln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25"/>
            <p:cNvSpPr/>
            <p:nvPr/>
          </p:nvSpPr>
          <p:spPr>
            <a:xfrm>
              <a:off x="3923928" y="370384"/>
              <a:ext cx="1224136" cy="12241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33" name="椭圆 26"/>
            <p:cNvSpPr/>
            <p:nvPr/>
          </p:nvSpPr>
          <p:spPr>
            <a:xfrm>
              <a:off x="5719517" y="1426617"/>
              <a:ext cx="1224136" cy="12241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34" name="椭圆 27"/>
            <p:cNvSpPr/>
            <p:nvPr/>
          </p:nvSpPr>
          <p:spPr>
            <a:xfrm>
              <a:off x="3923928" y="3999388"/>
              <a:ext cx="1224136" cy="12241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35" name="椭圆 28"/>
            <p:cNvSpPr/>
            <p:nvPr/>
          </p:nvSpPr>
          <p:spPr>
            <a:xfrm>
              <a:off x="2140620" y="3001516"/>
              <a:ext cx="1224136" cy="12241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339751" y="626992"/>
              <a:ext cx="1233363" cy="6417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ctr">
                <a:defRPr>
                  <a:solidFill>
                    <a:schemeClr val="lt1"/>
                  </a:solidFill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046924" y="826198"/>
              <a:ext cx="936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绪论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723709" y="1887739"/>
              <a:ext cx="12580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latin typeface="+mj-ea"/>
                  <a:ea typeface="+mj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文献综述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53644" y="4499607"/>
              <a:ext cx="11881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latin typeface="+mj-ea"/>
                  <a:ea typeface="+mj-ea"/>
                </a:defRPr>
              </a:lvl1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4.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讨论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057022" y="3429000"/>
              <a:ext cx="1362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latin typeface="+mj-ea"/>
                  <a:ea typeface="+mj-ea"/>
                </a:defRPr>
              </a:lvl1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5.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结论与管理启示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六边形 47"/>
            <p:cNvSpPr/>
            <p:nvPr/>
          </p:nvSpPr>
          <p:spPr>
            <a:xfrm>
              <a:off x="3308716" y="1738412"/>
              <a:ext cx="2477988" cy="2136197"/>
            </a:xfrm>
            <a:prstGeom prst="hexagon">
              <a:avLst/>
            </a:prstGeom>
            <a:solidFill>
              <a:srgbClr val="0070C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latin typeface="微软雅黑" pitchFamily="34" charset="-122"/>
                <a:cs typeface="Lao UI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592001" y="2514123"/>
              <a:ext cx="18879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产品伤害危机对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品牌资产的影响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3" name="直接连接符 49"/>
            <p:cNvCxnSpPr/>
            <p:nvPr/>
          </p:nvCxnSpPr>
          <p:spPr>
            <a:xfrm flipH="1">
              <a:off x="5150072" y="2514123"/>
              <a:ext cx="781945" cy="1563891"/>
            </a:xfrm>
            <a:prstGeom prst="line">
              <a:avLst/>
            </a:prstGeom>
            <a:ln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50"/>
            <p:cNvCxnSpPr/>
            <p:nvPr/>
          </p:nvCxnSpPr>
          <p:spPr>
            <a:xfrm>
              <a:off x="3246149" y="2683485"/>
              <a:ext cx="690479" cy="1380959"/>
            </a:xfrm>
            <a:prstGeom prst="line">
              <a:avLst/>
            </a:prstGeom>
            <a:ln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51"/>
            <p:cNvSpPr/>
            <p:nvPr/>
          </p:nvSpPr>
          <p:spPr>
            <a:xfrm>
              <a:off x="5652048" y="3030118"/>
              <a:ext cx="1224136" cy="12241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656240" y="3491240"/>
              <a:ext cx="12580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latin typeface="+mj-ea"/>
                  <a:ea typeface="+mj-ea"/>
                </a:defRPr>
              </a:lvl1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3.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实证研究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椭圆 53"/>
            <p:cNvSpPr/>
            <p:nvPr/>
          </p:nvSpPr>
          <p:spPr>
            <a:xfrm>
              <a:off x="2114298" y="1489348"/>
              <a:ext cx="1224136" cy="12241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030700" y="1968547"/>
              <a:ext cx="1362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latin typeface="+mj-ea"/>
                  <a:ea typeface="+mj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局限性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9" name="图片 3" descr="起跑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057" y="5166470"/>
            <a:ext cx="2153816" cy="161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0" y="5936779"/>
            <a:ext cx="1219200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两年以前的作品，表达起来比较简单直接</a:t>
            </a:r>
            <a:endParaRPr lang="zh-CN" altLang="en-US" sz="1600" dirty="0">
              <a:latin typeface="Hiragino Sans GB W3" panose="020B0300000000000000" pitchFamily="34" charset="-122"/>
              <a:ea typeface="Hiragino Sans GB W3" panose="020B03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66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7994" y="2674957"/>
            <a:ext cx="9376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4">
                    <a:lumMod val="7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THE END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7994" y="3016149"/>
            <a:ext cx="93760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7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果冻作品</a:t>
            </a:r>
            <a:endParaRPr lang="en-US" altLang="zh-CN" sz="1600" dirty="0" smtClean="0">
              <a:solidFill>
                <a:schemeClr val="accent4">
                  <a:lumMod val="7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  <a:p>
            <a:pPr algn="ctr"/>
            <a:endParaRPr lang="en-US" altLang="zh-CN" sz="1600" dirty="0" smtClean="0">
              <a:solidFill>
                <a:schemeClr val="accent4">
                  <a:lumMod val="7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  <a:p>
            <a:pPr algn="ctr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欢</a:t>
            </a:r>
            <a:r>
              <a:rPr lang="zh-CN" altLang="en-US" sz="1600" dirty="0" smtClean="0">
                <a:solidFill>
                  <a:schemeClr val="accent4">
                    <a:lumMod val="7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迎加入</a:t>
            </a:r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Slide </a:t>
            </a:r>
            <a:r>
              <a:rPr lang="en-US" altLang="zh-CN" sz="1600" dirty="0" smtClean="0">
                <a:solidFill>
                  <a:schemeClr val="accent4">
                    <a:lumMod val="7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Puritan</a:t>
            </a:r>
            <a:r>
              <a:rPr lang="zh-CN" altLang="en-US" sz="1600" dirty="0" smtClean="0">
                <a:solidFill>
                  <a:schemeClr val="accent4">
                    <a:lumMod val="7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团队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84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8" t="5744" b="85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66797" y="2912631"/>
            <a:ext cx="267869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20" dirty="0">
                <a:latin typeface="方正硬笔行书简体" pitchFamily="65" charset="-122"/>
                <a:ea typeface="方正硬笔行书简体" pitchFamily="65" charset="-122"/>
              </a:rPr>
              <a:t>欢迎共享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92144" y="2912630"/>
            <a:ext cx="267869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20" dirty="0">
                <a:latin typeface="方正硬笔行书简体" pitchFamily="65" charset="-122"/>
                <a:ea typeface="方正硬笔行书简体" pitchFamily="65" charset="-122"/>
              </a:rPr>
              <a:t>请勿商用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34749" y="5675650"/>
            <a:ext cx="829532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如有对作品的问题或建议欢迎与果冻进一步讨论  </a:t>
            </a:r>
            <a:endParaRPr lang="en-US" altLang="zh-CN" sz="2160" dirty="0">
              <a:solidFill>
                <a:schemeClr val="bg1"/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r>
              <a:rPr lang="en-US" altLang="zh-CN" sz="2160" dirty="0" err="1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QQ</a:t>
            </a:r>
            <a:r>
              <a:rPr lang="en-US" altLang="zh-CN" sz="216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: 819481090   </a:t>
            </a:r>
            <a:r>
              <a:rPr lang="zh-CN" altLang="en-US" sz="216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新浪微博：</a:t>
            </a:r>
            <a:r>
              <a:rPr lang="en-US" altLang="zh-CN" sz="2160" dirty="0" smtClean="0">
                <a:solidFill>
                  <a:schemeClr val="bg1"/>
                </a:solidFill>
                <a:latin typeface="Bradley Hand ITC" pitchFamily="66" charset="0"/>
                <a:ea typeface="Tahoma" pitchFamily="34" charset="0"/>
                <a:cs typeface="Tahoma" pitchFamily="34" charset="0"/>
              </a:rPr>
              <a:t>@</a:t>
            </a:r>
            <a:r>
              <a:rPr lang="zh-CN" altLang="en-US" sz="216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刘滨同学</a:t>
            </a:r>
          </a:p>
        </p:txBody>
      </p:sp>
    </p:spTree>
    <p:extLst>
      <p:ext uri="{BB962C8B-B14F-4D97-AF65-F5344CB8AC3E}">
        <p14:creationId xmlns:p14="http://schemas.microsoft.com/office/powerpoint/2010/main" val="99883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93402" y="663893"/>
            <a:ext cx="259228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320" dirty="0">
                <a:latin typeface="Segoe UI Light" pitchFamily="34" charset="0"/>
                <a:cs typeface="Segoe UI Light" pitchFamily="34" charset="0"/>
              </a:rPr>
              <a:t>Start</a:t>
            </a:r>
            <a:endParaRPr lang="zh-CN" altLang="en-US" sz="4320" dirty="0"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7111" y="1960037"/>
            <a:ext cx="2160240" cy="1080120"/>
          </a:xfrm>
          <a:prstGeom prst="rect">
            <a:avLst/>
          </a:prstGeom>
          <a:solidFill>
            <a:srgbClr val="005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10" name="矩形 9"/>
          <p:cNvSpPr/>
          <p:nvPr/>
        </p:nvSpPr>
        <p:spPr>
          <a:xfrm>
            <a:off x="6364271" y="1960037"/>
            <a:ext cx="2160240" cy="1080120"/>
          </a:xfrm>
          <a:prstGeom prst="rect">
            <a:avLst/>
          </a:prstGeom>
          <a:solidFill>
            <a:srgbClr val="8A0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20" name="矩形 19"/>
          <p:cNvSpPr/>
          <p:nvPr/>
        </p:nvSpPr>
        <p:spPr>
          <a:xfrm>
            <a:off x="4150691" y="3098602"/>
            <a:ext cx="2160240" cy="1080120"/>
          </a:xfrm>
          <a:prstGeom prst="rect">
            <a:avLst/>
          </a:prstGeom>
          <a:solidFill>
            <a:srgbClr val="735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23" name="矩形 22"/>
          <p:cNvSpPr/>
          <p:nvPr/>
        </p:nvSpPr>
        <p:spPr>
          <a:xfrm>
            <a:off x="1937111" y="4237166"/>
            <a:ext cx="2160240" cy="1080120"/>
          </a:xfrm>
          <a:prstGeom prst="rect">
            <a:avLst/>
          </a:prstGeom>
          <a:solidFill>
            <a:srgbClr val="CA67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25" name="矩形 24"/>
          <p:cNvSpPr/>
          <p:nvPr/>
        </p:nvSpPr>
        <p:spPr>
          <a:xfrm>
            <a:off x="6364271" y="4237166"/>
            <a:ext cx="2160240" cy="1080120"/>
          </a:xfrm>
          <a:prstGeom prst="rect">
            <a:avLst/>
          </a:prstGeom>
          <a:solidFill>
            <a:srgbClr val="1B7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pic>
        <p:nvPicPr>
          <p:cNvPr id="2051" name="Picture 3" descr="E:\PPT 专家\常用图片\锐普内部商务PPT图片29 (23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3" b="20902"/>
          <a:stretch/>
        </p:blipFill>
        <p:spPr bwMode="auto">
          <a:xfrm>
            <a:off x="4150691" y="1960037"/>
            <a:ext cx="216024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PPT 专家\图片素材\钟表时间\锐普论坛实用商务PPT图片-钟表时间 (10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1"/>
          <a:stretch/>
        </p:blipFill>
        <p:spPr bwMode="auto">
          <a:xfrm>
            <a:off x="6364271" y="3098602"/>
            <a:ext cx="216024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PPT 专家\图片素材\地球世界\锐普论坛实用商务PPT图片-地球世界1 (215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7" b="27632"/>
          <a:stretch/>
        </p:blipFill>
        <p:spPr bwMode="auto">
          <a:xfrm>
            <a:off x="4143721" y="4237168"/>
            <a:ext cx="21672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919964" y="1873628"/>
            <a:ext cx="43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Segoe UI Light" pitchFamily="34" charset="0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Segoe UI Light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26315" y="2449241"/>
            <a:ext cx="172819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6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Light" pitchFamily="34" charset="0"/>
              </a:rPr>
              <a:t>WHY PPT</a:t>
            </a:r>
            <a:endParaRPr lang="zh-CN" altLang="en-US" sz="2160" dirty="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Segoe UI Light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24532" y="3098602"/>
            <a:ext cx="43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Segoe UI Light" pitchFamily="34" charset="0"/>
              </a:rPr>
              <a:t>2</a:t>
            </a:r>
            <a:endParaRPr lang="zh-CN" altLang="en-US" sz="72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Segoe UI Light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29399" y="3674215"/>
            <a:ext cx="192387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2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Light" pitchFamily="34" charset="0"/>
              </a:rPr>
              <a:t>经典</a:t>
            </a:r>
            <a:r>
              <a:rPr lang="en-US" altLang="zh-CN" sz="192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Light" pitchFamily="34" charset="0"/>
              </a:rPr>
              <a:t>PPT</a:t>
            </a:r>
            <a:r>
              <a:rPr lang="zh-CN" altLang="en-US" sz="192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Light" pitchFamily="34" charset="0"/>
              </a:rPr>
              <a:t>举例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026468" y="1787218"/>
            <a:ext cx="43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Segoe UI Light" pitchFamily="34" charset="0"/>
              </a:rPr>
              <a:t>3</a:t>
            </a:r>
            <a:endParaRPr lang="zh-CN" altLang="en-US" sz="72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Segoe UI Light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89725" y="2553753"/>
            <a:ext cx="192387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2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Light" pitchFamily="34" charset="0"/>
              </a:rPr>
              <a:t>PPT</a:t>
            </a:r>
            <a:r>
              <a:rPr lang="zh-CN" altLang="en-US" sz="192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Light" pitchFamily="34" charset="0"/>
              </a:rPr>
              <a:t>水平自测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84690" y="4333785"/>
            <a:ext cx="192387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2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Light" pitchFamily="34" charset="0"/>
              </a:rPr>
              <a:t>PPT</a:t>
            </a:r>
            <a:r>
              <a:rPr lang="zh-CN" altLang="en-US" sz="192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Light" pitchFamily="34" charset="0"/>
              </a:rPr>
              <a:t>提高专题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812964" y="4456855"/>
            <a:ext cx="43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Segoe UI Light" pitchFamily="34" charset="0"/>
              </a:rPr>
              <a:t>5</a:t>
            </a:r>
            <a:endParaRPr lang="zh-CN" altLang="en-US" sz="72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Segoe UI Light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30291" y="4782573"/>
            <a:ext cx="192387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2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Light" pitchFamily="34" charset="0"/>
              </a:rPr>
              <a:t>PPT</a:t>
            </a:r>
            <a:r>
              <a:rPr lang="zh-CN" altLang="en-US" sz="192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Light" pitchFamily="34" charset="0"/>
              </a:rPr>
              <a:t>水平提高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023521" y="3861049"/>
            <a:ext cx="43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Segoe UI Light" pitchFamily="34" charset="0"/>
              </a:rPr>
              <a:t>4</a:t>
            </a:r>
            <a:endParaRPr lang="zh-CN" altLang="en-US" sz="72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Segoe UI Light" pitchFamily="34" charset="0"/>
            </a:endParaRPr>
          </a:p>
        </p:txBody>
      </p:sp>
      <p:pic>
        <p:nvPicPr>
          <p:cNvPr id="2055" name="Picture 7" descr="E:\PPT 专家\图片素材\购买销售\锐普论坛实用商务PPT图片-购买销售 (18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35" b="10766"/>
          <a:stretch/>
        </p:blipFill>
        <p:spPr bwMode="auto">
          <a:xfrm>
            <a:off x="1937111" y="3098602"/>
            <a:ext cx="215314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672353" y="1988548"/>
            <a:ext cx="6710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5’</a:t>
            </a:r>
            <a:endParaRPr lang="zh-CN" altLang="en-US" sz="168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54185" y="1986478"/>
            <a:ext cx="6710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10’</a:t>
            </a:r>
            <a:endParaRPr lang="zh-CN" altLang="en-US" sz="168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653145" y="3102353"/>
            <a:ext cx="6710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15’</a:t>
            </a:r>
            <a:endParaRPr lang="zh-CN" altLang="en-US" sz="168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565599" y="4245747"/>
            <a:ext cx="6710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10’</a:t>
            </a:r>
            <a:endParaRPr lang="zh-CN" altLang="en-US" sz="168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16271" y="4908026"/>
            <a:ext cx="6710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40’</a:t>
            </a:r>
            <a:endParaRPr lang="zh-CN" altLang="en-US" sz="168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927911" y="1876651"/>
            <a:ext cx="2505910" cy="3440637"/>
            <a:chOff x="10337215" y="1876651"/>
            <a:chExt cx="1987421" cy="3440637"/>
          </a:xfrm>
        </p:grpSpPr>
        <p:sp>
          <p:nvSpPr>
            <p:cNvPr id="27" name="矩形 26"/>
            <p:cNvSpPr/>
            <p:nvPr/>
          </p:nvSpPr>
          <p:spPr>
            <a:xfrm>
              <a:off x="10530342" y="1960037"/>
              <a:ext cx="1597968" cy="3357251"/>
            </a:xfrm>
            <a:prstGeom prst="rect">
              <a:avLst/>
            </a:prstGeom>
            <a:solidFill>
              <a:srgbClr val="005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337215" y="1876651"/>
              <a:ext cx="1987421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120" dirty="0">
                  <a:solidFill>
                    <a:schemeClr val="bg1"/>
                  </a:solidFill>
                  <a:latin typeface="Segoe UI Light" pitchFamily="34" charset="0"/>
                  <a:cs typeface="Segoe UI Light" pitchFamily="34" charset="0"/>
                </a:rPr>
                <a:t>AGENDA</a:t>
              </a:r>
              <a:endParaRPr lang="zh-CN" altLang="en-US" sz="312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135209" y="3083362"/>
              <a:ext cx="95050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60" dirty="0">
                  <a:solidFill>
                    <a:schemeClr val="bg1"/>
                  </a:solidFill>
                  <a:latin typeface="Segoe UI Light" pitchFamily="34" charset="0"/>
                  <a:cs typeface="Segoe UI Light" pitchFamily="34" charset="0"/>
                </a:rPr>
                <a:t>80’</a:t>
              </a:r>
              <a:endParaRPr lang="zh-CN" altLang="en-US" sz="216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0" y="5895835"/>
            <a:ext cx="1219200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色块和图片的交叉使用使</a:t>
            </a:r>
            <a:r>
              <a:rPr lang="en-US" altLang="zh-CN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PPT</a:t>
            </a:r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充满商务气息，如果后面在对应的转场使用相应的图片，会有前后的呼应感</a:t>
            </a:r>
            <a:endParaRPr lang="zh-CN" altLang="en-US" sz="1600" dirty="0">
              <a:latin typeface="Hiragino Sans GB W3" panose="020B0300000000000000" pitchFamily="34" charset="-122"/>
              <a:ea typeface="Hiragino Sans GB W3" panose="020B03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27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/>
      <p:bldP spid="47" grpId="0"/>
      <p:bldP spid="48" grpId="0"/>
      <p:bldP spid="49" grpId="0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4"/>
          <a:stretch/>
        </p:blipFill>
        <p:spPr>
          <a:xfrm>
            <a:off x="1210235" y="1775011"/>
            <a:ext cx="3213848" cy="2227656"/>
          </a:xfrm>
          <a:prstGeom prst="rect">
            <a:avLst/>
          </a:prstGeom>
        </p:spPr>
      </p:pic>
      <p:sp>
        <p:nvSpPr>
          <p:cNvPr id="22" name="矩形 4"/>
          <p:cNvSpPr/>
          <p:nvPr/>
        </p:nvSpPr>
        <p:spPr>
          <a:xfrm>
            <a:off x="4424082" y="1775011"/>
            <a:ext cx="6575611" cy="2227656"/>
          </a:xfrm>
          <a:prstGeom prst="rect">
            <a:avLst/>
          </a:prstGeom>
          <a:solidFill>
            <a:srgbClr val="0072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微软雅黑"/>
            </a:endParaRPr>
          </a:p>
        </p:txBody>
      </p:sp>
      <p:cxnSp>
        <p:nvCxnSpPr>
          <p:cNvPr id="23" name="直接连接符 6"/>
          <p:cNvCxnSpPr/>
          <p:nvPr/>
        </p:nvCxnSpPr>
        <p:spPr>
          <a:xfrm>
            <a:off x="4800600" y="2581835"/>
            <a:ext cx="4020671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4800600" y="2003612"/>
            <a:ext cx="1653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方正粗宋简体"/>
                <a:ea typeface="方正粗宋简体"/>
              </a:rPr>
              <a:t>目录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99748" y="2942627"/>
            <a:ext cx="309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/>
                <a:ea typeface="微软雅黑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华文细黑"/>
              <a:ea typeface="微软雅黑"/>
            </a:endParaRPr>
          </a:p>
        </p:txBody>
      </p:sp>
      <p:cxnSp>
        <p:nvCxnSpPr>
          <p:cNvPr id="26" name="直接连接符 10"/>
          <p:cNvCxnSpPr/>
          <p:nvPr/>
        </p:nvCxnSpPr>
        <p:spPr>
          <a:xfrm flipH="1">
            <a:off x="4867838" y="3171663"/>
            <a:ext cx="322727" cy="443753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5022477" y="3310163"/>
            <a:ext cx="1405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问题提出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69959" y="2942627"/>
            <a:ext cx="309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/>
                <a:ea typeface="微软雅黑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华文细黑"/>
              <a:ea typeface="微软雅黑"/>
            </a:endParaRPr>
          </a:p>
        </p:txBody>
      </p:sp>
      <p:cxnSp>
        <p:nvCxnSpPr>
          <p:cNvPr id="29" name="直接连接符 17"/>
          <p:cNvCxnSpPr/>
          <p:nvPr/>
        </p:nvCxnSpPr>
        <p:spPr>
          <a:xfrm flipH="1">
            <a:off x="6338049" y="3171663"/>
            <a:ext cx="322727" cy="443753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6492688" y="3310163"/>
            <a:ext cx="1405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文献回顾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828428" y="2942627"/>
            <a:ext cx="309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/>
                <a:ea typeface="微软雅黑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华文细黑"/>
              <a:ea typeface="微软雅黑"/>
            </a:endParaRPr>
          </a:p>
        </p:txBody>
      </p:sp>
      <p:cxnSp>
        <p:nvCxnSpPr>
          <p:cNvPr id="32" name="直接连接符 21"/>
          <p:cNvCxnSpPr/>
          <p:nvPr/>
        </p:nvCxnSpPr>
        <p:spPr>
          <a:xfrm flipH="1">
            <a:off x="7996518" y="3171663"/>
            <a:ext cx="322727" cy="443753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8151157" y="3310163"/>
            <a:ext cx="1405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假设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191064" y="2942627"/>
            <a:ext cx="309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/>
                <a:ea typeface="微软雅黑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华文细黑"/>
              <a:ea typeface="微软雅黑"/>
            </a:endParaRPr>
          </a:p>
        </p:txBody>
      </p:sp>
      <p:cxnSp>
        <p:nvCxnSpPr>
          <p:cNvPr id="35" name="直接连接符 27"/>
          <p:cNvCxnSpPr/>
          <p:nvPr/>
        </p:nvCxnSpPr>
        <p:spPr>
          <a:xfrm flipH="1">
            <a:off x="9359154" y="3171663"/>
            <a:ext cx="322727" cy="443753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9513793" y="3310163"/>
            <a:ext cx="1405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研究计划</a:t>
            </a:r>
          </a:p>
        </p:txBody>
      </p:sp>
      <p:sp>
        <p:nvSpPr>
          <p:cNvPr id="37" name="矩形 29"/>
          <p:cNvSpPr/>
          <p:nvPr/>
        </p:nvSpPr>
        <p:spPr>
          <a:xfrm>
            <a:off x="1157407" y="1405679"/>
            <a:ext cx="97884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4472C4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Arial" pitchFamily="34" charset="0"/>
              </a:rPr>
              <a:t>在这里添加你的标题在这里添加</a:t>
            </a:r>
            <a:endParaRPr lang="en-US" altLang="zh-CN" dirty="0">
              <a:solidFill>
                <a:srgbClr val="4472C4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42253" y="6209736"/>
            <a:ext cx="5131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注：果冻改编自曹将某一作品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83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3900087" y="912940"/>
            <a:ext cx="6778625" cy="7778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方正粗宋简体" pitchFamily="65" charset="-122"/>
                <a:ea typeface="方正粗宋简体" pitchFamily="65" charset="-122"/>
              </a:rPr>
              <a:t>目录 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方正粗宋简体" pitchFamily="65" charset="-122"/>
                <a:ea typeface="方正粗宋简体" pitchFamily="65" charset="-122"/>
                <a:cs typeface="Arial" pitchFamily="34" charset="0"/>
              </a:rPr>
              <a:t>Contents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方正粗宋简体" pitchFamily="65" charset="-122"/>
              <a:ea typeface="方正粗宋简体" pitchFamily="65" charset="-122"/>
              <a:cs typeface="Arial" pitchFamily="34" charset="0"/>
            </a:endParaRPr>
          </a:p>
        </p:txBody>
      </p:sp>
      <p:cxnSp>
        <p:nvCxnSpPr>
          <p:cNvPr id="45" name="直接连接符 17"/>
          <p:cNvCxnSpPr/>
          <p:nvPr/>
        </p:nvCxnSpPr>
        <p:spPr>
          <a:xfrm>
            <a:off x="1172344" y="2437524"/>
            <a:ext cx="9609387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46" name="直接连接符 24"/>
          <p:cNvCxnSpPr/>
          <p:nvPr/>
        </p:nvCxnSpPr>
        <p:spPr>
          <a:xfrm>
            <a:off x="1394038" y="2251786"/>
            <a:ext cx="0" cy="25241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47" name="直接连接符 25"/>
          <p:cNvCxnSpPr/>
          <p:nvPr/>
        </p:nvCxnSpPr>
        <p:spPr>
          <a:xfrm>
            <a:off x="3262451" y="2251786"/>
            <a:ext cx="0" cy="25241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48" name="直接连接符 26"/>
          <p:cNvCxnSpPr/>
          <p:nvPr/>
        </p:nvCxnSpPr>
        <p:spPr>
          <a:xfrm>
            <a:off x="5117216" y="2251786"/>
            <a:ext cx="0" cy="25241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49" name="直接连接符 27"/>
          <p:cNvCxnSpPr/>
          <p:nvPr/>
        </p:nvCxnSpPr>
        <p:spPr>
          <a:xfrm>
            <a:off x="6971981" y="2251786"/>
            <a:ext cx="0" cy="25241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50" name="直接连接符 28"/>
          <p:cNvCxnSpPr/>
          <p:nvPr/>
        </p:nvCxnSpPr>
        <p:spPr>
          <a:xfrm>
            <a:off x="8826746" y="2251786"/>
            <a:ext cx="0" cy="25241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51" name="直接连接符 30"/>
          <p:cNvCxnSpPr/>
          <p:nvPr/>
        </p:nvCxnSpPr>
        <p:spPr>
          <a:xfrm>
            <a:off x="10681511" y="2251786"/>
            <a:ext cx="0" cy="25241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52" name="TextBox 51"/>
          <p:cNvSpPr txBox="1"/>
          <p:nvPr/>
        </p:nvSpPr>
        <p:spPr>
          <a:xfrm>
            <a:off x="1721586" y="2059699"/>
            <a:ext cx="39052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方正粗宋简体" pitchFamily="65" charset="-122"/>
                <a:ea typeface="方正粗宋简体" pitchFamily="65" charset="-122"/>
              </a:rPr>
              <a:t>03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48748" y="2059699"/>
            <a:ext cx="39052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方正粗宋简体" pitchFamily="65" charset="-122"/>
                <a:ea typeface="方正粗宋简体" pitchFamily="65" charset="-122"/>
              </a:rPr>
              <a:t>06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31473" y="2059699"/>
            <a:ext cx="39052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方正粗宋简体" pitchFamily="65" charset="-122"/>
                <a:ea typeface="方正粗宋简体" pitchFamily="65" charset="-122"/>
              </a:rPr>
              <a:t>08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84036" y="2059699"/>
            <a:ext cx="39052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方正粗宋简体" pitchFamily="65" charset="-122"/>
                <a:ea typeface="方正粗宋简体" pitchFamily="65" charset="-122"/>
              </a:rPr>
              <a:t>09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571523" y="2059699"/>
            <a:ext cx="38893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方正粗宋简体" pitchFamily="65" charset="-122"/>
                <a:ea typeface="方正粗宋简体" pitchFamily="65" charset="-122"/>
              </a:rPr>
              <a:t>12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024086" y="2059699"/>
            <a:ext cx="39052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方正粗宋简体" pitchFamily="65" charset="-122"/>
                <a:ea typeface="方正粗宋简体" pitchFamily="65" charset="-122"/>
              </a:rPr>
              <a:t>16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932136" y="2010178"/>
            <a:ext cx="603250" cy="3063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方正粗宋简体" pitchFamily="65" charset="-122"/>
                <a:ea typeface="方正粗宋简体" pitchFamily="65" charset="-122"/>
              </a:rPr>
              <a:t>Page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172344" y="274638"/>
            <a:ext cx="2895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spc="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北京大学</a:t>
            </a:r>
            <a:endParaRPr lang="en-US" altLang="zh-CN" sz="1400" spc="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1000" spc="-5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Peking University</a:t>
            </a:r>
            <a:endParaRPr lang="zh-CN" altLang="en-US" sz="1000" spc="-5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2"/>
          <p:cNvSpPr/>
          <p:nvPr/>
        </p:nvSpPr>
        <p:spPr>
          <a:xfrm>
            <a:off x="519113" y="0"/>
            <a:ext cx="1851025" cy="117475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2" name="矩形 70"/>
          <p:cNvSpPr/>
          <p:nvPr/>
        </p:nvSpPr>
        <p:spPr>
          <a:xfrm>
            <a:off x="1386740" y="2581986"/>
            <a:ext cx="1793186" cy="323195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85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3" y="195722"/>
            <a:ext cx="655861" cy="655861"/>
          </a:xfrm>
          <a:prstGeom prst="rect">
            <a:avLst/>
          </a:prstGeom>
        </p:spPr>
      </p:pic>
      <p:sp>
        <p:nvSpPr>
          <p:cNvPr id="88" name="矩形 70"/>
          <p:cNvSpPr/>
          <p:nvPr/>
        </p:nvSpPr>
        <p:spPr>
          <a:xfrm>
            <a:off x="3268780" y="2581986"/>
            <a:ext cx="1793186" cy="3231958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9" name="矩形 70"/>
          <p:cNvSpPr/>
          <p:nvPr/>
        </p:nvSpPr>
        <p:spPr>
          <a:xfrm>
            <a:off x="5150821" y="2581986"/>
            <a:ext cx="1793186" cy="3231958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0" name="矩形 70"/>
          <p:cNvSpPr/>
          <p:nvPr/>
        </p:nvSpPr>
        <p:spPr>
          <a:xfrm>
            <a:off x="7032862" y="2581986"/>
            <a:ext cx="1793186" cy="323195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1" name="矩形 70"/>
          <p:cNvSpPr/>
          <p:nvPr/>
        </p:nvSpPr>
        <p:spPr>
          <a:xfrm>
            <a:off x="8914902" y="2581986"/>
            <a:ext cx="1793186" cy="3231958"/>
          </a:xfrm>
          <a:prstGeom prst="rect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3" name="TextBox 72"/>
          <p:cNvSpPr txBox="1">
            <a:spLocks noChangeArrowheads="1"/>
          </p:cNvSpPr>
          <p:nvPr/>
        </p:nvSpPr>
        <p:spPr bwMode="auto">
          <a:xfrm>
            <a:off x="2024919" y="4713984"/>
            <a:ext cx="5349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宋简体" pitchFamily="65" charset="-122"/>
                <a:ea typeface="方正粗宋简体" pitchFamily="65" charset="-122"/>
              </a:rPr>
              <a:t>1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94" name="TextBox 77"/>
          <p:cNvSpPr txBox="1">
            <a:spLocks noChangeArrowheads="1"/>
          </p:cNvSpPr>
          <p:nvPr/>
        </p:nvSpPr>
        <p:spPr bwMode="auto">
          <a:xfrm>
            <a:off x="3906918" y="4713984"/>
            <a:ext cx="536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宋简体" pitchFamily="65" charset="-122"/>
                <a:ea typeface="方正粗宋简体" pitchFamily="65" charset="-122"/>
              </a:rPr>
              <a:t>2</a:t>
            </a: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95" name="TextBox 81"/>
          <p:cNvSpPr txBox="1">
            <a:spLocks noChangeArrowheads="1"/>
          </p:cNvSpPr>
          <p:nvPr/>
        </p:nvSpPr>
        <p:spPr bwMode="auto">
          <a:xfrm>
            <a:off x="5790505" y="4713984"/>
            <a:ext cx="536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宋简体" pitchFamily="65" charset="-122"/>
                <a:ea typeface="方正粗宋简体" pitchFamily="65" charset="-122"/>
              </a:rPr>
              <a:t>3</a:t>
            </a: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96" name="TextBox 82"/>
          <p:cNvSpPr txBox="1">
            <a:spLocks noChangeArrowheads="1"/>
          </p:cNvSpPr>
          <p:nvPr/>
        </p:nvSpPr>
        <p:spPr bwMode="auto">
          <a:xfrm>
            <a:off x="7674092" y="4713984"/>
            <a:ext cx="534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宋简体" pitchFamily="65" charset="-122"/>
                <a:ea typeface="方正粗宋简体" pitchFamily="65" charset="-122"/>
              </a:rPr>
              <a:t>4</a:t>
            </a: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97" name="TextBox 83"/>
          <p:cNvSpPr txBox="1">
            <a:spLocks noChangeArrowheads="1"/>
          </p:cNvSpPr>
          <p:nvPr/>
        </p:nvSpPr>
        <p:spPr bwMode="auto">
          <a:xfrm>
            <a:off x="9556093" y="4713984"/>
            <a:ext cx="534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宋简体" pitchFamily="65" charset="-122"/>
                <a:ea typeface="方正粗宋简体" pitchFamily="65" charset="-122"/>
              </a:rPr>
              <a:t>5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610436" y="3466534"/>
            <a:ext cx="135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插</a:t>
            </a:r>
            <a:r>
              <a:rPr lang="zh-CN" altLang="en-US" dirty="0" smtClean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入文字</a:t>
            </a:r>
            <a:endParaRPr lang="zh-CN" altLang="en-US" dirty="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503892" y="3466534"/>
            <a:ext cx="135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插</a:t>
            </a:r>
            <a:r>
              <a:rPr lang="zh-CN" altLang="en-US" dirty="0" smtClean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入文字</a:t>
            </a:r>
            <a:endParaRPr lang="zh-CN" altLang="en-US" dirty="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97348" y="3466534"/>
            <a:ext cx="135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插</a:t>
            </a:r>
            <a:r>
              <a:rPr lang="zh-CN" altLang="en-US" dirty="0" smtClean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入文字</a:t>
            </a:r>
            <a:endParaRPr lang="zh-CN" altLang="en-US" dirty="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290804" y="3466534"/>
            <a:ext cx="135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插</a:t>
            </a:r>
            <a:r>
              <a:rPr lang="zh-CN" altLang="en-US" dirty="0" smtClean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入文字</a:t>
            </a:r>
            <a:endParaRPr lang="zh-CN" altLang="en-US" dirty="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9184258" y="3466534"/>
            <a:ext cx="135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插</a:t>
            </a:r>
            <a:r>
              <a:rPr lang="zh-CN" altLang="en-US" dirty="0" smtClean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入文字</a:t>
            </a:r>
            <a:endParaRPr lang="zh-CN" altLang="en-US" dirty="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0" y="6045963"/>
            <a:ext cx="1219200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依然是色块的使用，通过对色块调色反映不同的主题倾向，商务的专业、学术的严谨或者平时的随意等</a:t>
            </a:r>
            <a:endParaRPr lang="zh-CN" altLang="en-US" sz="1600" dirty="0">
              <a:latin typeface="Hiragino Sans GB W3" panose="020B0300000000000000" pitchFamily="34" charset="-122"/>
              <a:ea typeface="Hiragino Sans GB W3" panose="020B03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51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312" y="3455856"/>
            <a:ext cx="3610315" cy="265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750297" y="1167864"/>
            <a:ext cx="556878" cy="35645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3" name="矩形 2"/>
          <p:cNvSpPr/>
          <p:nvPr/>
        </p:nvSpPr>
        <p:spPr>
          <a:xfrm>
            <a:off x="1750297" y="577483"/>
            <a:ext cx="556878" cy="52164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5" name="TextBox 4"/>
          <p:cNvSpPr txBox="1"/>
          <p:nvPr/>
        </p:nvSpPr>
        <p:spPr>
          <a:xfrm>
            <a:off x="1726044" y="1162241"/>
            <a:ext cx="627864" cy="30533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80" dirty="0">
                <a:solidFill>
                  <a:schemeClr val="bg1"/>
                </a:solidFill>
                <a:latin typeface="Albany AMT" pitchFamily="34" charset="0"/>
                <a:ea typeface="微软雅黑" pitchFamily="34" charset="-122"/>
                <a:cs typeface="Albany AMT" pitchFamily="34" charset="0"/>
              </a:rPr>
              <a:t>PROMOTION</a:t>
            </a:r>
            <a:endParaRPr lang="zh-CN" altLang="en-US" sz="2880" dirty="0">
              <a:solidFill>
                <a:schemeClr val="bg1"/>
              </a:solidFill>
              <a:latin typeface="Albany AMT" pitchFamily="34" charset="0"/>
              <a:ea typeface="微软雅黑" pitchFamily="34" charset="-122"/>
              <a:cs typeface="Albany AM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2722" y="3538760"/>
            <a:ext cx="517065" cy="11936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方正粗宋简体" pitchFamily="65" charset="-122"/>
                <a:ea typeface="方正粗宋简体" pitchFamily="65" charset="-122"/>
              </a:rPr>
              <a:t>促销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56372" y="4456067"/>
            <a:ext cx="59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Digital-7" pitchFamily="2" charset="0"/>
              </a:rPr>
              <a:t>005</a:t>
            </a:r>
            <a:endParaRPr lang="zh-CN" altLang="en-US" sz="1400" dirty="0">
              <a:solidFill>
                <a:schemeClr val="bg1"/>
              </a:solidFill>
              <a:latin typeface="Digital-7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5255" y="1849865"/>
            <a:ext cx="250587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840" dirty="0">
                <a:solidFill>
                  <a:schemeClr val="bg1">
                    <a:lumMod val="65000"/>
                  </a:schemeClr>
                </a:solidFill>
                <a:latin typeface="David" pitchFamily="34" charset="-79"/>
                <a:ea typeface="微软雅黑" pitchFamily="34" charset="-122"/>
                <a:cs typeface="David" pitchFamily="34" charset="-79"/>
              </a:rPr>
              <a:t>Contents</a:t>
            </a:r>
            <a:endParaRPr lang="zh-CN" altLang="en-US" sz="3840" dirty="0">
              <a:solidFill>
                <a:schemeClr val="bg1">
                  <a:lumMod val="65000"/>
                </a:schemeClr>
              </a:solidFill>
              <a:latin typeface="David" pitchFamily="34" charset="-79"/>
              <a:ea typeface="微软雅黑" pitchFamily="34" charset="-122"/>
              <a:cs typeface="David" pitchFamily="34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5404" y="1688197"/>
            <a:ext cx="2549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Marketing Modeling I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370759" y="2766646"/>
            <a:ext cx="0" cy="15053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370759" y="2811309"/>
            <a:ext cx="2400606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Arial" pitchFamily="34" charset="0"/>
              </a:rPr>
              <a:t>Data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Arial" pitchFamily="34" charset="0"/>
            </a:endParaRPr>
          </a:p>
          <a:p>
            <a:pPr>
              <a:lnSpc>
                <a:spcPts val="26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Arial" pitchFamily="34" charset="0"/>
              </a:rPr>
              <a:t>Methodology</a:t>
            </a:r>
          </a:p>
          <a:p>
            <a:pPr>
              <a:lnSpc>
                <a:spcPts val="26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Arial" pitchFamily="34" charset="0"/>
              </a:rPr>
              <a:t>Correlates</a:t>
            </a:r>
          </a:p>
          <a:p>
            <a:pPr>
              <a:lnSpc>
                <a:spcPts val="26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Arial" pitchFamily="34" charset="0"/>
              </a:rPr>
              <a:t>Key findings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87560" y="2827555"/>
            <a:ext cx="338554" cy="14219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</a:p>
          <a:p>
            <a:r>
              <a:rPr lang="en-US" altLang="zh-CN" sz="21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en-US" altLang="zh-CN" sz="21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r>
              <a:rPr lang="en-US" altLang="zh-CN" sz="21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5964125" y="2765019"/>
            <a:ext cx="38985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664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Gill Sans MT" pitchFamily="34" charset="0"/>
                <a:ea typeface="方正姚体" pitchFamily="2" charset="-122"/>
                <a:cs typeface="Arial" pitchFamily="34" charset="0"/>
              </a:rPr>
              <a:t>03</a:t>
            </a:r>
          </a:p>
          <a:p>
            <a:pPr>
              <a:lnSpc>
                <a:spcPts val="2664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Gill Sans MT" pitchFamily="34" charset="0"/>
                <a:ea typeface="方正姚体" pitchFamily="2" charset="-122"/>
                <a:cs typeface="Arial" pitchFamily="34" charset="0"/>
              </a:rPr>
              <a:t>09</a:t>
            </a:r>
          </a:p>
          <a:p>
            <a:pPr>
              <a:lnSpc>
                <a:spcPts val="2664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Gill Sans MT" pitchFamily="34" charset="0"/>
                <a:ea typeface="方正姚体" pitchFamily="2" charset="-122"/>
                <a:cs typeface="Arial" pitchFamily="34" charset="0"/>
              </a:rPr>
              <a:t>13</a:t>
            </a:r>
          </a:p>
          <a:p>
            <a:pPr>
              <a:lnSpc>
                <a:spcPts val="2664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Gill Sans MT" pitchFamily="34" charset="0"/>
                <a:ea typeface="方正姚体" pitchFamily="2" charset="-122"/>
                <a:cs typeface="Arial" pitchFamily="34" charset="0"/>
              </a:rPr>
              <a:t>16</a:t>
            </a:r>
          </a:p>
        </p:txBody>
      </p:sp>
      <p:sp>
        <p:nvSpPr>
          <p:cNvPr id="17" name="矩形 10"/>
          <p:cNvSpPr/>
          <p:nvPr/>
        </p:nvSpPr>
        <p:spPr>
          <a:xfrm>
            <a:off x="5502337" y="1937968"/>
            <a:ext cx="56762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Segoe UI Semilight" panose="020B0402040204020203" pitchFamily="34" charset="0"/>
                <a:ea typeface="Hiragino Sans GB W3" panose="020B0300000000000000" pitchFamily="34" charset="-122"/>
                <a:cs typeface="Segoe UI Semilight" panose="020B0402040204020203" pitchFamily="34" charset="0"/>
              </a:rPr>
              <a:t>Promotion Profitability for a </a:t>
            </a:r>
            <a:r>
              <a:rPr lang="en-US" altLang="zh-CN" sz="2800" dirty="0">
                <a:solidFill>
                  <a:srgbClr val="FF8C01"/>
                </a:solidFill>
                <a:latin typeface="Segoe UI Semilight" panose="020B0402040204020203" pitchFamily="34" charset="0"/>
                <a:ea typeface="Hiragino Sans GB W3" panose="020B0300000000000000" pitchFamily="34" charset="-122"/>
                <a:cs typeface="Segoe UI Semilight" panose="020B0402040204020203" pitchFamily="34" charset="0"/>
              </a:rPr>
              <a:t>Retailer</a:t>
            </a:r>
            <a:endParaRPr lang="zh-CN" altLang="en-US" sz="2800" dirty="0">
              <a:solidFill>
                <a:srgbClr val="FF8C01"/>
              </a:solidFill>
              <a:latin typeface="Segoe UI Semilight" panose="020B0402040204020203" pitchFamily="34" charset="0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3439236" y="4856177"/>
            <a:ext cx="1101391" cy="561984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837528" y="5246353"/>
            <a:ext cx="5354472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点缀的图案，可能有不错的效果</a:t>
            </a:r>
            <a:endParaRPr lang="zh-CN" altLang="en-US" sz="1600" dirty="0">
              <a:latin typeface="Hiragino Sans GB W3" panose="020B0300000000000000" pitchFamily="34" charset="-122"/>
              <a:ea typeface="Hiragino Sans GB W3" panose="020B0300000000000000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4540628" y="5418161"/>
            <a:ext cx="22969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75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271264"/>
            <a:ext cx="815413" cy="38404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3"/>
          <p:cNvSpPr txBox="1"/>
          <p:nvPr/>
        </p:nvSpPr>
        <p:spPr>
          <a:xfrm>
            <a:off x="492180" y="6200921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Raleway" pitchFamily="2" charset="0"/>
                <a:ea typeface="Raleway" pitchFamily="2" charset="0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Raleway" pitchFamily="2" charset="0"/>
              <a:ea typeface="Raleway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3021" y="836712"/>
            <a:ext cx="10088979" cy="4992555"/>
          </a:xfrm>
          <a:custGeom>
            <a:avLst/>
            <a:gdLst>
              <a:gd name="connsiteX0" fmla="*/ 0 w 7884368"/>
              <a:gd name="connsiteY0" fmla="*/ 0 h 3744416"/>
              <a:gd name="connsiteX1" fmla="*/ 7884368 w 7884368"/>
              <a:gd name="connsiteY1" fmla="*/ 0 h 3744416"/>
              <a:gd name="connsiteX2" fmla="*/ 7884368 w 7884368"/>
              <a:gd name="connsiteY2" fmla="*/ 3744416 h 3744416"/>
              <a:gd name="connsiteX3" fmla="*/ 0 w 7884368"/>
              <a:gd name="connsiteY3" fmla="*/ 3744416 h 3744416"/>
              <a:gd name="connsiteX4" fmla="*/ 0 w 7884368"/>
              <a:gd name="connsiteY4" fmla="*/ 0 h 3744416"/>
              <a:gd name="connsiteX0" fmla="*/ 0 w 7884368"/>
              <a:gd name="connsiteY0" fmla="*/ 0 h 3744416"/>
              <a:gd name="connsiteX1" fmla="*/ 7884368 w 7884368"/>
              <a:gd name="connsiteY1" fmla="*/ 0 h 3744416"/>
              <a:gd name="connsiteX2" fmla="*/ 7884368 w 7884368"/>
              <a:gd name="connsiteY2" fmla="*/ 3744416 h 3744416"/>
              <a:gd name="connsiteX3" fmla="*/ 750771 w 7884368"/>
              <a:gd name="connsiteY3" fmla="*/ 2916644 h 3744416"/>
              <a:gd name="connsiteX4" fmla="*/ 0 w 7884368"/>
              <a:gd name="connsiteY4" fmla="*/ 0 h 3744416"/>
              <a:gd name="connsiteX0" fmla="*/ 0 w 7884368"/>
              <a:gd name="connsiteY0" fmla="*/ 0 h 3744416"/>
              <a:gd name="connsiteX1" fmla="*/ 7884368 w 7884368"/>
              <a:gd name="connsiteY1" fmla="*/ 0 h 3744416"/>
              <a:gd name="connsiteX2" fmla="*/ 7884368 w 7884368"/>
              <a:gd name="connsiteY2" fmla="*/ 3744416 h 3744416"/>
              <a:gd name="connsiteX3" fmla="*/ 721895 w 7884368"/>
              <a:gd name="connsiteY3" fmla="*/ 3426783 h 3744416"/>
              <a:gd name="connsiteX4" fmla="*/ 0 w 7884368"/>
              <a:gd name="connsiteY4" fmla="*/ 0 h 3744416"/>
              <a:gd name="connsiteX0" fmla="*/ 0 w 7566734"/>
              <a:gd name="connsiteY0" fmla="*/ 134753 h 3744416"/>
              <a:gd name="connsiteX1" fmla="*/ 7566734 w 7566734"/>
              <a:gd name="connsiteY1" fmla="*/ 0 h 3744416"/>
              <a:gd name="connsiteX2" fmla="*/ 7566734 w 7566734"/>
              <a:gd name="connsiteY2" fmla="*/ 3744416 h 3744416"/>
              <a:gd name="connsiteX3" fmla="*/ 404261 w 7566734"/>
              <a:gd name="connsiteY3" fmla="*/ 3426783 h 3744416"/>
              <a:gd name="connsiteX4" fmla="*/ 0 w 7566734"/>
              <a:gd name="connsiteY4" fmla="*/ 134753 h 374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6734" h="3744416">
                <a:moveTo>
                  <a:pt x="0" y="134753"/>
                </a:moveTo>
                <a:lnTo>
                  <a:pt x="7566734" y="0"/>
                </a:lnTo>
                <a:lnTo>
                  <a:pt x="7566734" y="3744416"/>
                </a:lnTo>
                <a:lnTo>
                  <a:pt x="404261" y="3426783"/>
                </a:lnTo>
                <a:lnTo>
                  <a:pt x="0" y="134753"/>
                </a:lnTo>
                <a:close/>
              </a:path>
            </a:pathLst>
          </a:custGeom>
          <a:solidFill>
            <a:srgbClr val="5A2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TextBox 6"/>
          <p:cNvSpPr txBox="1"/>
          <p:nvPr/>
        </p:nvSpPr>
        <p:spPr>
          <a:xfrm>
            <a:off x="7921601" y="1003332"/>
            <a:ext cx="489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Balham" pitchFamily="2" charset="0"/>
                <a:ea typeface="Verdana" pitchFamily="34" charset="0"/>
                <a:cs typeface="Verdana" pitchFamily="34" charset="0"/>
              </a:rPr>
              <a:t>Agenda</a:t>
            </a:r>
            <a:endParaRPr lang="zh-CN" altLang="en-US" sz="8000" dirty="0">
              <a:solidFill>
                <a:schemeClr val="bg1"/>
              </a:solidFill>
              <a:latin typeface="Balham" pitchFamily="2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9669" y="2376752"/>
            <a:ext cx="5760640" cy="1405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POINT 1		</a:t>
            </a:r>
            <a:r>
              <a:rPr lang="en-US" altLang="zh-CN" sz="2133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05’</a:t>
            </a:r>
          </a:p>
          <a:p>
            <a:r>
              <a:rPr lang="en-US" altLang="zh-CN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POINT 2		</a:t>
            </a:r>
            <a:r>
              <a:rPr lang="en-US" altLang="zh-CN" sz="2133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10’</a:t>
            </a:r>
          </a:p>
          <a:p>
            <a:r>
              <a:rPr lang="en-US" altLang="zh-CN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POINT 3		</a:t>
            </a:r>
            <a:r>
              <a:rPr lang="en-US" altLang="zh-CN" sz="2133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20’</a:t>
            </a:r>
          </a:p>
          <a:p>
            <a:r>
              <a:rPr lang="en-US" altLang="zh-CN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POINT 4		</a:t>
            </a:r>
            <a:r>
              <a:rPr lang="en-US" altLang="zh-CN" sz="2133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05'</a:t>
            </a:r>
            <a:endParaRPr lang="zh-CN" altLang="en-US" sz="2133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52449" y="2376752"/>
            <a:ext cx="672075" cy="1405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133" dirty="0"/>
              <a:t>03</a:t>
            </a:r>
          </a:p>
          <a:p>
            <a:r>
              <a:rPr lang="en-US" altLang="zh-CN" sz="2133" dirty="0"/>
              <a:t>07</a:t>
            </a:r>
          </a:p>
          <a:p>
            <a:r>
              <a:rPr lang="en-US" altLang="zh-CN" sz="2133" dirty="0"/>
              <a:t>09</a:t>
            </a:r>
          </a:p>
          <a:p>
            <a:r>
              <a:rPr lang="en-US" altLang="zh-CN" sz="2133" dirty="0"/>
              <a:t>15</a:t>
            </a:r>
            <a:endParaRPr lang="zh-CN" altLang="en-US" sz="2133" dirty="0"/>
          </a:p>
        </p:txBody>
      </p:sp>
      <p:sp>
        <p:nvSpPr>
          <p:cNvPr id="9" name="TextBox 8"/>
          <p:cNvSpPr txBox="1"/>
          <p:nvPr/>
        </p:nvSpPr>
        <p:spPr>
          <a:xfrm>
            <a:off x="6837528" y="5205409"/>
            <a:ext cx="5354472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随意拉一个颜色块，有可能看起来不错哦</a:t>
            </a:r>
            <a:endParaRPr lang="zh-CN" altLang="en-US" sz="1600" dirty="0">
              <a:latin typeface="Hiragino Sans GB W3" panose="020B0300000000000000" pitchFamily="34" charset="-122"/>
              <a:ea typeface="Hiragino Sans GB W3" panose="020B03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21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7"/>
          <p:cNvSpPr/>
          <p:nvPr/>
        </p:nvSpPr>
        <p:spPr>
          <a:xfrm>
            <a:off x="0" y="2496917"/>
            <a:ext cx="1448554" cy="14572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egoe UI Semilight" panose="020B0402040204020203" pitchFamily="34" charset="0"/>
              </a:rPr>
              <a:t>1</a:t>
            </a:r>
            <a:endParaRPr lang="zh-CN" altLang="en-US" sz="6600" dirty="0" smtClean="0">
              <a:latin typeface="华文细黑" panose="02010600040101010101" pitchFamily="2" charset="-122"/>
              <a:ea typeface="华文细黑" panose="02010600040101010101" pitchFamily="2" charset="-122"/>
              <a:cs typeface="Segoe UI Semilight" panose="020B0402040204020203" pitchFamily="34" charset="0"/>
            </a:endParaRPr>
          </a:p>
        </p:txBody>
      </p:sp>
      <p:sp>
        <p:nvSpPr>
          <p:cNvPr id="8" name="矩形 8"/>
          <p:cNvSpPr/>
          <p:nvPr/>
        </p:nvSpPr>
        <p:spPr>
          <a:xfrm>
            <a:off x="7695446" y="2496917"/>
            <a:ext cx="4496554" cy="145721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egoe UI Semilight" panose="020B0402040204020203" pitchFamily="34" charset="0"/>
              </a:rPr>
              <a:t>4</a:t>
            </a:r>
            <a:endParaRPr lang="zh-CN" altLang="en-US" sz="6600" dirty="0">
              <a:latin typeface="华文细黑" panose="02010600040101010101" pitchFamily="2" charset="-122"/>
              <a:ea typeface="华文细黑" panose="02010600040101010101" pitchFamily="2" charset="-122"/>
              <a:cs typeface="Segoe UI Semilight" panose="020B0402040204020203" pitchFamily="34" charset="0"/>
            </a:endParaRPr>
          </a:p>
        </p:txBody>
      </p:sp>
      <p:sp>
        <p:nvSpPr>
          <p:cNvPr id="9" name="矩形 9"/>
          <p:cNvSpPr/>
          <p:nvPr/>
        </p:nvSpPr>
        <p:spPr>
          <a:xfrm>
            <a:off x="6246891" y="2496917"/>
            <a:ext cx="1448554" cy="14572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egoe UI Semilight" panose="020B0402040204020203" pitchFamily="34" charset="0"/>
              </a:rPr>
              <a:t>3</a:t>
            </a:r>
            <a:endParaRPr lang="nl-NL" altLang="zh-CN" sz="6600" dirty="0" smtClean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Segoe UI Semilight" panose="020B0402040204020203" pitchFamily="34" charset="0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448554" y="2496917"/>
            <a:ext cx="4798337" cy="1457211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egoe UI Semilight" panose="020B0402040204020203" pitchFamily="34" charset="0"/>
              </a:rPr>
              <a:t>2</a:t>
            </a:r>
            <a:endParaRPr lang="zh-CN" altLang="en-US" sz="6600" dirty="0" smtClean="0">
              <a:latin typeface="华文细黑" panose="02010600040101010101" pitchFamily="2" charset="-122"/>
              <a:ea typeface="华文细黑" panose="02010600040101010101" pitchFamily="2" charset="-122"/>
              <a:cs typeface="Segoe UI Semilight" panose="020B0402040204020203" pitchFamily="34" charset="0"/>
            </a:endParaRPr>
          </a:p>
        </p:txBody>
      </p:sp>
      <p:grpSp>
        <p:nvGrpSpPr>
          <p:cNvPr id="11" name="组合 17"/>
          <p:cNvGrpSpPr/>
          <p:nvPr/>
        </p:nvGrpSpPr>
        <p:grpSpPr>
          <a:xfrm rot="10800000">
            <a:off x="285720" y="1995262"/>
            <a:ext cx="2880000" cy="573092"/>
            <a:chOff x="1692000" y="3714752"/>
            <a:chExt cx="2880000" cy="573092"/>
          </a:xfrm>
        </p:grpSpPr>
        <p:cxnSp>
          <p:nvCxnSpPr>
            <p:cNvPr id="12" name="直接连接符 18"/>
            <p:cNvCxnSpPr/>
            <p:nvPr/>
          </p:nvCxnSpPr>
          <p:spPr>
            <a:xfrm rot="5400000">
              <a:off x="3929058" y="3999710"/>
              <a:ext cx="571504" cy="158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9"/>
            <p:cNvCxnSpPr/>
            <p:nvPr/>
          </p:nvCxnSpPr>
          <p:spPr>
            <a:xfrm>
              <a:off x="1692000" y="4286256"/>
              <a:ext cx="2880000" cy="158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20"/>
          <p:cNvGrpSpPr/>
          <p:nvPr/>
        </p:nvGrpSpPr>
        <p:grpSpPr>
          <a:xfrm rot="10800000">
            <a:off x="5572132" y="1995263"/>
            <a:ext cx="2880000" cy="573092"/>
            <a:chOff x="2549256" y="3714752"/>
            <a:chExt cx="2880000" cy="573092"/>
          </a:xfrm>
        </p:grpSpPr>
        <p:cxnSp>
          <p:nvCxnSpPr>
            <p:cNvPr id="15" name="直接连接符 21"/>
            <p:cNvCxnSpPr/>
            <p:nvPr/>
          </p:nvCxnSpPr>
          <p:spPr>
            <a:xfrm rot="5400000">
              <a:off x="3929058" y="3999710"/>
              <a:ext cx="571504" cy="158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22"/>
            <p:cNvCxnSpPr/>
            <p:nvPr/>
          </p:nvCxnSpPr>
          <p:spPr>
            <a:xfrm>
              <a:off x="2549256" y="4286256"/>
              <a:ext cx="2880000" cy="158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23"/>
          <p:cNvGrpSpPr/>
          <p:nvPr/>
        </p:nvGrpSpPr>
        <p:grpSpPr>
          <a:xfrm>
            <a:off x="6000760" y="3782801"/>
            <a:ext cx="2880000" cy="573092"/>
            <a:chOff x="2071670" y="3714752"/>
            <a:chExt cx="2880000" cy="573092"/>
          </a:xfrm>
        </p:grpSpPr>
        <p:cxnSp>
          <p:nvCxnSpPr>
            <p:cNvPr id="18" name="直接连接符 24"/>
            <p:cNvCxnSpPr/>
            <p:nvPr/>
          </p:nvCxnSpPr>
          <p:spPr>
            <a:xfrm rot="5400000">
              <a:off x="3929058" y="3999710"/>
              <a:ext cx="571504" cy="158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25"/>
            <p:cNvCxnSpPr/>
            <p:nvPr/>
          </p:nvCxnSpPr>
          <p:spPr>
            <a:xfrm>
              <a:off x="2071670" y="4286256"/>
              <a:ext cx="2880000" cy="158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26"/>
          <p:cNvSpPr/>
          <p:nvPr/>
        </p:nvSpPr>
        <p:spPr>
          <a:xfrm>
            <a:off x="500034" y="4354305"/>
            <a:ext cx="4185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spc="200" dirty="0" smtClean="0">
                <a:solidFill>
                  <a:srgbClr val="0072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标题文字标题文字</a:t>
            </a:r>
          </a:p>
        </p:txBody>
      </p:sp>
      <p:sp>
        <p:nvSpPr>
          <p:cNvPr id="21" name="矩形 27"/>
          <p:cNvSpPr/>
          <p:nvPr/>
        </p:nvSpPr>
        <p:spPr>
          <a:xfrm>
            <a:off x="285720" y="1568223"/>
            <a:ext cx="2852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spc="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标题文字标题文字</a:t>
            </a:r>
          </a:p>
        </p:txBody>
      </p:sp>
      <p:sp>
        <p:nvSpPr>
          <p:cNvPr id="22" name="矩形 28"/>
          <p:cNvSpPr/>
          <p:nvPr/>
        </p:nvSpPr>
        <p:spPr>
          <a:xfrm>
            <a:off x="5572132" y="1568223"/>
            <a:ext cx="2852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spc="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标题文字标题文字</a:t>
            </a:r>
          </a:p>
        </p:txBody>
      </p:sp>
      <p:sp>
        <p:nvSpPr>
          <p:cNvPr id="23" name="矩形 29"/>
          <p:cNvSpPr/>
          <p:nvPr/>
        </p:nvSpPr>
        <p:spPr>
          <a:xfrm>
            <a:off x="5929322" y="4354305"/>
            <a:ext cx="2852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spc="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标题文字标题文字</a:t>
            </a:r>
          </a:p>
        </p:txBody>
      </p:sp>
      <p:grpSp>
        <p:nvGrpSpPr>
          <p:cNvPr id="4" name="组合 16"/>
          <p:cNvGrpSpPr/>
          <p:nvPr/>
        </p:nvGrpSpPr>
        <p:grpSpPr>
          <a:xfrm>
            <a:off x="500034" y="3782801"/>
            <a:ext cx="4143404" cy="573092"/>
            <a:chOff x="500034" y="3714752"/>
            <a:chExt cx="4143404" cy="573092"/>
          </a:xfrm>
        </p:grpSpPr>
        <p:cxnSp>
          <p:nvCxnSpPr>
            <p:cNvPr id="5" name="直接连接符 13"/>
            <p:cNvCxnSpPr/>
            <p:nvPr/>
          </p:nvCxnSpPr>
          <p:spPr>
            <a:xfrm rot="5400000">
              <a:off x="3929058" y="3999710"/>
              <a:ext cx="571504" cy="158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15"/>
            <p:cNvCxnSpPr/>
            <p:nvPr/>
          </p:nvCxnSpPr>
          <p:spPr>
            <a:xfrm>
              <a:off x="500034" y="4286256"/>
              <a:ext cx="4143404" cy="158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0" y="6045963"/>
            <a:ext cx="1219200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参考了</a:t>
            </a:r>
            <a:r>
              <a:rPr lang="en-US" altLang="zh-CN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Garr</a:t>
            </a:r>
            <a:r>
              <a:rPr lang="zh-CN" altLang="en-US" sz="1600" dirty="0" smtClean="0">
                <a:latin typeface="Hiragino Sans GB W3" panose="020B0300000000000000" pitchFamily="34" charset="-122"/>
                <a:ea typeface="Hiragino Sans GB W3" panose="020B0300000000000000" pitchFamily="34" charset="-122"/>
                <a:cs typeface="Times New Roman" panose="02020603050405020304" pitchFamily="18" charset="0"/>
              </a:rPr>
              <a:t>的时间轴目录，这种做法简单直接，传达的清晰明确</a:t>
            </a:r>
            <a:endParaRPr lang="zh-CN" altLang="en-US" sz="1600" dirty="0">
              <a:latin typeface="Hiragino Sans GB W3" panose="020B0300000000000000" pitchFamily="34" charset="-122"/>
              <a:ea typeface="Hiragino Sans GB W3" panose="020B03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94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7"/>
          <a:stretch/>
        </p:blipFill>
        <p:spPr>
          <a:xfrm>
            <a:off x="7935065" y="3477118"/>
            <a:ext cx="3181350" cy="3380882"/>
          </a:xfrm>
          <a:prstGeom prst="rect">
            <a:avLst/>
          </a:prstGeom>
        </p:spPr>
      </p:pic>
      <p:sp>
        <p:nvSpPr>
          <p:cNvPr id="5" name="矩形 1"/>
          <p:cNvSpPr/>
          <p:nvPr/>
        </p:nvSpPr>
        <p:spPr>
          <a:xfrm>
            <a:off x="1384598" y="1103625"/>
            <a:ext cx="3118469" cy="4140200"/>
          </a:xfrm>
          <a:prstGeom prst="rect">
            <a:avLst/>
          </a:prstGeom>
          <a:solidFill>
            <a:srgbClr val="A023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456606" y="867087"/>
            <a:ext cx="2070100" cy="584200"/>
          </a:xfrm>
          <a:prstGeom prst="rect">
            <a:avLst/>
          </a:prstGeom>
          <a:noFill/>
          <a:ln>
            <a:noFill/>
          </a:ln>
          <a:effectLst>
            <a:outerShdw dist="25400" dir="5400000" algn="ctr" rotWithShape="0">
              <a:srgbClr val="000000">
                <a:alpha val="1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92610" y="4196804"/>
            <a:ext cx="37084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Broadway" pitchFamily="82" charset="0"/>
                <a:ea typeface="微软雅黑" pitchFamily="34" charset="-122"/>
              </a:rPr>
              <a:t>Basic 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Broadway" pitchFamily="82" charset="0"/>
                <a:ea typeface="微软雅黑" pitchFamily="34" charset="-122"/>
              </a:rPr>
              <a:t>elements </a:t>
            </a:r>
          </a:p>
          <a:p>
            <a:pPr>
              <a:defRPr/>
            </a:pP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Broadway" pitchFamily="82" charset="0"/>
                <a:ea typeface="微软雅黑" pitchFamily="34" charset="-122"/>
              </a:rPr>
              <a:t>&amp; 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Broadway" pitchFamily="82" charset="0"/>
                <a:ea typeface="微软雅黑" pitchFamily="34" charset="-122"/>
              </a:rPr>
              <a:t>their evolution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384598" y="1586225"/>
            <a:ext cx="327722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1  Decomposing the Product</a:t>
            </a:r>
          </a:p>
          <a:p>
            <a:pPr eaLnBrk="1" hangingPunct="1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and Service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2  Representation Stimuli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3  Have Mercy on the</a:t>
            </a:r>
          </a:p>
          <a:p>
            <a:pPr eaLnBrk="1" hangingPunct="1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Respondent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4  Formats of Data Collection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5  Estimation Methods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6"/>
          <a:stretch/>
        </p:blipFill>
        <p:spPr bwMode="auto">
          <a:xfrm>
            <a:off x="1363179" y="5083487"/>
            <a:ext cx="3139888" cy="19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8"/>
          <p:cNvSpPr/>
          <p:nvPr/>
        </p:nvSpPr>
        <p:spPr>
          <a:xfrm rot="2027791">
            <a:off x="4067866" y="885002"/>
            <a:ext cx="719137" cy="36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3648" y="892978"/>
            <a:ext cx="2448272" cy="200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46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" t="15556" r="23092" b="4635"/>
          <a:stretch/>
        </p:blipFill>
        <p:spPr>
          <a:xfrm>
            <a:off x="514162" y="5104263"/>
            <a:ext cx="1091497" cy="1733106"/>
          </a:xfrm>
          <a:prstGeom prst="rect">
            <a:avLst/>
          </a:prstGeom>
        </p:spPr>
      </p:pic>
      <p:sp>
        <p:nvSpPr>
          <p:cNvPr id="4" name="单圆角矩形 3"/>
          <p:cNvSpPr/>
          <p:nvPr/>
        </p:nvSpPr>
        <p:spPr>
          <a:xfrm flipV="1">
            <a:off x="6728575" y="272416"/>
            <a:ext cx="5229226" cy="6368414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 dirty="0"/>
          </a:p>
        </p:txBody>
      </p:sp>
      <p:sp>
        <p:nvSpPr>
          <p:cNvPr id="5" name="单圆角矩形 4"/>
          <p:cNvSpPr/>
          <p:nvPr/>
        </p:nvSpPr>
        <p:spPr>
          <a:xfrm flipH="1">
            <a:off x="5958955" y="1154430"/>
            <a:ext cx="4579620" cy="151638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5280" dirty="0">
                <a:latin typeface="微软雅黑" pitchFamily="34" charset="-122"/>
                <a:ea typeface="微软雅黑" pitchFamily="34" charset="-122"/>
              </a:rPr>
              <a:t>绪论  </a:t>
            </a:r>
            <a:r>
              <a:rPr lang="en-US" altLang="zh-CN" sz="1680" dirty="0">
                <a:latin typeface="微软雅黑" pitchFamily="34" charset="-122"/>
                <a:ea typeface="微软雅黑" pitchFamily="34" charset="-122"/>
              </a:rPr>
              <a:t>Introduction</a:t>
            </a:r>
            <a:endParaRPr lang="zh-CN" altLang="en-US" sz="168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14903" y="2996566"/>
            <a:ext cx="4226416" cy="1523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问题的提出</a:t>
            </a:r>
            <a:endParaRPr lang="en-US" altLang="zh-CN" sz="2160" dirty="0">
              <a:solidFill>
                <a:schemeClr val="tx1">
                  <a:lumMod val="85000"/>
                  <a:lumOff val="1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研究的目的与意义</a:t>
            </a:r>
            <a:endParaRPr lang="en-US" altLang="zh-CN" sz="2160" dirty="0">
              <a:solidFill>
                <a:schemeClr val="tx1">
                  <a:lumMod val="85000"/>
                  <a:lumOff val="1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Segoe UI Semilight" panose="020B0402040204020203" pitchFamily="34" charset="0"/>
              </a:rPr>
              <a:t>研究的思路与方法</a:t>
            </a:r>
            <a:endParaRPr lang="en-US" altLang="zh-CN" sz="2160" dirty="0">
              <a:solidFill>
                <a:schemeClr val="tx1">
                  <a:lumMod val="85000"/>
                  <a:lumOff val="15000"/>
                </a:schemeClr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58591" y="3001983"/>
            <a:ext cx="338554" cy="15881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01504" y="6318913"/>
            <a:ext cx="3684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注：参考了面包的作品</a:t>
            </a:r>
            <a:endParaRPr lang="zh-CN" altLang="en-US" sz="140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382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C00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831</Words>
  <Application>Microsoft Office PowerPoint</Application>
  <PresentationFormat>宽屏</PresentationFormat>
  <Paragraphs>160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8" baseType="lpstr">
      <vt:lpstr>Albany AMT</vt:lpstr>
      <vt:lpstr>Balham</vt:lpstr>
      <vt:lpstr>Bradley Hand ITC</vt:lpstr>
      <vt:lpstr>Broadway</vt:lpstr>
      <vt:lpstr>Digital-7</vt:lpstr>
      <vt:lpstr>Franklin Gothic Book</vt:lpstr>
      <vt:lpstr>Gill Sans MT</vt:lpstr>
      <vt:lpstr>Hiragino Sans GB W3</vt:lpstr>
      <vt:lpstr>Raleway</vt:lpstr>
      <vt:lpstr>方正粗宋简体</vt:lpstr>
      <vt:lpstr>方正姚体</vt:lpstr>
      <vt:lpstr>方正硬笔行书简体</vt:lpstr>
      <vt:lpstr>黑体</vt:lpstr>
      <vt:lpstr>华文楷体</vt:lpstr>
      <vt:lpstr>华文细黑</vt:lpstr>
      <vt:lpstr>宋体</vt:lpstr>
      <vt:lpstr>微软雅黑</vt:lpstr>
      <vt:lpstr>Arial</vt:lpstr>
      <vt:lpstr>Calibri</vt:lpstr>
      <vt:lpstr>Calibri Light</vt:lpstr>
      <vt:lpstr>David</vt:lpstr>
      <vt:lpstr>Franklin Gothic Medium</vt:lpstr>
      <vt:lpstr>Impact</vt:lpstr>
      <vt:lpstr>Lao UI</vt:lpstr>
      <vt:lpstr>Segoe UI Light</vt:lpstr>
      <vt:lpstr>Segoe UI Semilight</vt:lpstr>
      <vt:lpstr>Tahoma</vt:lpstr>
      <vt:lpstr>Times New Roman</vt:lpstr>
      <vt:lpstr>Verdana</vt:lpstr>
      <vt:lpstr>Office Theme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Agenda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PKU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刘滨</dc:creator>
  <cp:lastModifiedBy>Administrator</cp:lastModifiedBy>
  <cp:revision>41</cp:revision>
  <dcterms:created xsi:type="dcterms:W3CDTF">2012-12-27T05:56:55Z</dcterms:created>
  <dcterms:modified xsi:type="dcterms:W3CDTF">2015-05-05T06:51:16Z</dcterms:modified>
</cp:coreProperties>
</file>