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6" r:id="rId2"/>
  </p:sldMasterIdLst>
  <p:notesMasterIdLst>
    <p:notesMasterId r:id="rId61"/>
  </p:notesMasterIdLst>
  <p:handoutMasterIdLst>
    <p:handoutMasterId r:id="rId62"/>
  </p:handoutMasterIdLst>
  <p:sldIdLst>
    <p:sldId id="256" r:id="rId3"/>
    <p:sldId id="257" r:id="rId4"/>
    <p:sldId id="258" r:id="rId5"/>
    <p:sldId id="307" r:id="rId6"/>
    <p:sldId id="312" r:id="rId7"/>
    <p:sldId id="313" r:id="rId8"/>
    <p:sldId id="314" r:id="rId9"/>
    <p:sldId id="315" r:id="rId10"/>
    <p:sldId id="316" r:id="rId11"/>
    <p:sldId id="317" r:id="rId12"/>
    <p:sldId id="318" r:id="rId13"/>
    <p:sldId id="319" r:id="rId14"/>
    <p:sldId id="320" r:id="rId15"/>
    <p:sldId id="321" r:id="rId16"/>
    <p:sldId id="262" r:id="rId17"/>
    <p:sldId id="289" r:id="rId18"/>
    <p:sldId id="322" r:id="rId19"/>
    <p:sldId id="323" r:id="rId20"/>
    <p:sldId id="324" r:id="rId21"/>
    <p:sldId id="325" r:id="rId22"/>
    <p:sldId id="326" r:id="rId23"/>
    <p:sldId id="327" r:id="rId24"/>
    <p:sldId id="328" r:id="rId25"/>
    <p:sldId id="329" r:id="rId26"/>
    <p:sldId id="330" r:id="rId27"/>
    <p:sldId id="331" r:id="rId28"/>
    <p:sldId id="332" r:id="rId29"/>
    <p:sldId id="333" r:id="rId30"/>
    <p:sldId id="334" r:id="rId31"/>
    <p:sldId id="335" r:id="rId32"/>
    <p:sldId id="336" r:id="rId33"/>
    <p:sldId id="337" r:id="rId34"/>
    <p:sldId id="338" r:id="rId35"/>
    <p:sldId id="339" r:id="rId36"/>
    <p:sldId id="340" r:id="rId37"/>
    <p:sldId id="342" r:id="rId38"/>
    <p:sldId id="263" r:id="rId39"/>
    <p:sldId id="305" r:id="rId40"/>
    <p:sldId id="343" r:id="rId41"/>
    <p:sldId id="344" r:id="rId42"/>
    <p:sldId id="345" r:id="rId43"/>
    <p:sldId id="346" r:id="rId44"/>
    <p:sldId id="347" r:id="rId45"/>
    <p:sldId id="348" r:id="rId46"/>
    <p:sldId id="349" r:id="rId47"/>
    <p:sldId id="311" r:id="rId48"/>
    <p:sldId id="310" r:id="rId49"/>
    <p:sldId id="352" r:id="rId50"/>
    <p:sldId id="353" r:id="rId51"/>
    <p:sldId id="354" r:id="rId52"/>
    <p:sldId id="355" r:id="rId53"/>
    <p:sldId id="356" r:id="rId54"/>
    <p:sldId id="357" r:id="rId55"/>
    <p:sldId id="358" r:id="rId56"/>
    <p:sldId id="359" r:id="rId57"/>
    <p:sldId id="265" r:id="rId58"/>
    <p:sldId id="360" r:id="rId59"/>
    <p:sldId id="361" r:id="rId6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8500"/>
    <a:srgbClr val="3C78CE"/>
    <a:srgbClr val="8BAB00"/>
    <a:srgbClr val="7030A0"/>
    <a:srgbClr val="CD1F06"/>
    <a:srgbClr val="00B0F0"/>
    <a:srgbClr val="FCFCFC"/>
    <a:srgbClr val="FBFBFB"/>
    <a:srgbClr val="FDFDFD"/>
    <a:srgbClr val="FEFEF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D03447BB-5D67-496B-8E87-E561075AD55C}" styleName="深色样式 1 - 强调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660"/>
  </p:normalViewPr>
  <p:slideViewPr>
    <p:cSldViewPr>
      <p:cViewPr varScale="1">
        <p:scale>
          <a:sx n="116" d="100"/>
          <a:sy n="116" d="100"/>
        </p:scale>
        <p:origin x="354" y="108"/>
      </p:cViewPr>
      <p:guideLst>
        <p:guide orient="horz" pos="2160"/>
        <p:guide pos="3840"/>
      </p:guideLst>
    </p:cSldViewPr>
  </p:slideViewPr>
  <p:notesTextViewPr>
    <p:cViewPr>
      <p:scale>
        <a:sx n="100" d="100"/>
        <a:sy n="100" d="100"/>
      </p:scale>
      <p:origin x="0" y="0"/>
    </p:cViewPr>
  </p:notesTextViewPr>
  <p:sorterViewPr>
    <p:cViewPr>
      <p:scale>
        <a:sx n="100" d="100"/>
        <a:sy n="100" d="100"/>
      </p:scale>
      <p:origin x="0" y="3030"/>
    </p:cViewPr>
  </p:sorterViewPr>
  <p:notesViewPr>
    <p:cSldViewPr>
      <p:cViewPr varScale="1">
        <p:scale>
          <a:sx n="58" d="100"/>
          <a:sy n="58" d="100"/>
        </p:scale>
        <p:origin x="-2580" y="-7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presProps" Target="pres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viewProps" Target="viewProp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B27D503-2EFE-419E-8FFA-1B1BDED0F46E}" type="doc">
      <dgm:prSet loTypeId="urn:microsoft.com/office/officeart/2005/8/layout/radial3" loCatId="relationship" qsTypeId="urn:microsoft.com/office/officeart/2005/8/quickstyle/simple4" qsCatId="simple" csTypeId="urn:microsoft.com/office/officeart/2005/8/colors/colorful1" csCatId="colorful" phldr="1"/>
      <dgm:spPr/>
      <dgm:t>
        <a:bodyPr/>
        <a:lstStyle/>
        <a:p>
          <a:endParaRPr lang="zh-CN" altLang="en-US"/>
        </a:p>
      </dgm:t>
    </dgm:pt>
    <dgm:pt modelId="{F76782E7-4608-4722-8ACB-C8E973D3724E}">
      <dgm:prSet phldrT="[文本]">
        <dgm:style>
          <a:lnRef idx="1">
            <a:schemeClr val="accent2"/>
          </a:lnRef>
          <a:fillRef idx="3">
            <a:schemeClr val="accent2"/>
          </a:fillRef>
          <a:effectRef idx="2">
            <a:schemeClr val="accent2"/>
          </a:effectRef>
          <a:fontRef idx="minor">
            <a:schemeClr val="lt1"/>
          </a:fontRef>
        </dgm:style>
      </dgm:prSet>
      <dgm:spPr>
        <a:solidFill>
          <a:srgbClr val="CD1F06"/>
        </a:solidFill>
      </dgm:spPr>
      <dgm:t>
        <a:bodyPr/>
        <a:lstStyle/>
        <a:p>
          <a:r>
            <a:rPr lang="zh-CN" altLang="en-US" dirty="0">
              <a:latin typeface="微软雅黑" pitchFamily="34" charset="-122"/>
              <a:ea typeface="微软雅黑" pitchFamily="34" charset="-122"/>
            </a:rPr>
            <a:t>品牌</a:t>
          </a:r>
        </a:p>
      </dgm:t>
    </dgm:pt>
    <dgm:pt modelId="{A0304884-98B4-40B6-9C34-32B5E5299714}" type="parTrans" cxnId="{5E360544-9577-46BE-9C30-C9BA0DA59ACC}">
      <dgm:prSet/>
      <dgm:spPr/>
      <dgm:t>
        <a:bodyPr/>
        <a:lstStyle/>
        <a:p>
          <a:endParaRPr lang="zh-CN" altLang="en-US">
            <a:latin typeface="微软雅黑" pitchFamily="34" charset="-122"/>
            <a:ea typeface="微软雅黑" pitchFamily="34" charset="-122"/>
          </a:endParaRPr>
        </a:p>
      </dgm:t>
    </dgm:pt>
    <dgm:pt modelId="{556C6004-F61F-4340-A227-82A97E994178}" type="sibTrans" cxnId="{5E360544-9577-46BE-9C30-C9BA0DA59ACC}">
      <dgm:prSet/>
      <dgm:spPr/>
      <dgm:t>
        <a:bodyPr/>
        <a:lstStyle/>
        <a:p>
          <a:endParaRPr lang="zh-CN" altLang="en-US">
            <a:latin typeface="微软雅黑" pitchFamily="34" charset="-122"/>
            <a:ea typeface="微软雅黑" pitchFamily="34" charset="-122"/>
          </a:endParaRPr>
        </a:p>
      </dgm:t>
    </dgm:pt>
    <dgm:pt modelId="{2AB2B8E2-6CFD-440A-8A05-13B6B4E80F31}">
      <dgm:prSet phldrT="[文本]">
        <dgm:style>
          <a:lnRef idx="1">
            <a:schemeClr val="accent4"/>
          </a:lnRef>
          <a:fillRef idx="3">
            <a:schemeClr val="accent4"/>
          </a:fillRef>
          <a:effectRef idx="2">
            <a:schemeClr val="accent4"/>
          </a:effectRef>
          <a:fontRef idx="minor">
            <a:schemeClr val="lt1"/>
          </a:fontRef>
        </dgm:style>
      </dgm:prSet>
      <dgm:spPr>
        <a:solidFill>
          <a:srgbClr val="7030A0"/>
        </a:solidFill>
      </dgm:spPr>
      <dgm:t>
        <a:bodyPr/>
        <a:lstStyle/>
        <a:p>
          <a:r>
            <a:rPr lang="zh-CN" altLang="en-US" dirty="0">
              <a:latin typeface="微软雅黑" pitchFamily="34" charset="-122"/>
              <a:ea typeface="微软雅黑" pitchFamily="34" charset="-122"/>
            </a:rPr>
            <a:t>产品</a:t>
          </a:r>
        </a:p>
      </dgm:t>
    </dgm:pt>
    <dgm:pt modelId="{077B69DD-8C99-40D3-BEDA-AA5217282347}" type="parTrans" cxnId="{4587FF1A-4194-4FAD-8576-E7B5FB820CA1}">
      <dgm:prSet/>
      <dgm:spPr/>
      <dgm:t>
        <a:bodyPr/>
        <a:lstStyle/>
        <a:p>
          <a:endParaRPr lang="zh-CN" altLang="en-US">
            <a:latin typeface="微软雅黑" pitchFamily="34" charset="-122"/>
            <a:ea typeface="微软雅黑" pitchFamily="34" charset="-122"/>
          </a:endParaRPr>
        </a:p>
      </dgm:t>
    </dgm:pt>
    <dgm:pt modelId="{D42F54AF-CCB7-474D-A1BA-EF1E492D136F}" type="sibTrans" cxnId="{4587FF1A-4194-4FAD-8576-E7B5FB820CA1}">
      <dgm:prSet/>
      <dgm:spPr/>
      <dgm:t>
        <a:bodyPr/>
        <a:lstStyle/>
        <a:p>
          <a:endParaRPr lang="zh-CN" altLang="en-US">
            <a:latin typeface="微软雅黑" pitchFamily="34" charset="-122"/>
            <a:ea typeface="微软雅黑" pitchFamily="34" charset="-122"/>
          </a:endParaRPr>
        </a:p>
      </dgm:t>
    </dgm:pt>
    <dgm:pt modelId="{A822C787-FB51-465C-81B5-42423C776808}">
      <dgm:prSet phldrT="[文本]">
        <dgm:style>
          <a:lnRef idx="1">
            <a:schemeClr val="accent1"/>
          </a:lnRef>
          <a:fillRef idx="3">
            <a:schemeClr val="accent1"/>
          </a:fillRef>
          <a:effectRef idx="2">
            <a:schemeClr val="accent1"/>
          </a:effectRef>
          <a:fontRef idx="minor">
            <a:schemeClr val="lt1"/>
          </a:fontRef>
        </dgm:style>
      </dgm:prSet>
      <dgm:spPr>
        <a:solidFill>
          <a:srgbClr val="3C78CE"/>
        </a:solidFill>
      </dgm:spPr>
      <dgm:t>
        <a:bodyPr/>
        <a:lstStyle/>
        <a:p>
          <a:r>
            <a:rPr lang="zh-CN" altLang="en-US">
              <a:latin typeface="微软雅黑" pitchFamily="34" charset="-122"/>
              <a:ea typeface="微软雅黑" pitchFamily="34" charset="-122"/>
            </a:rPr>
            <a:t>商标</a:t>
          </a:r>
        </a:p>
      </dgm:t>
    </dgm:pt>
    <dgm:pt modelId="{12250AA1-567C-42E5-8474-E6952071896F}" type="parTrans" cxnId="{B519E879-6E05-4A04-94B3-607CBECE9D6F}">
      <dgm:prSet/>
      <dgm:spPr/>
      <dgm:t>
        <a:bodyPr/>
        <a:lstStyle/>
        <a:p>
          <a:endParaRPr lang="zh-CN" altLang="en-US">
            <a:latin typeface="微软雅黑" pitchFamily="34" charset="-122"/>
            <a:ea typeface="微软雅黑" pitchFamily="34" charset="-122"/>
          </a:endParaRPr>
        </a:p>
      </dgm:t>
    </dgm:pt>
    <dgm:pt modelId="{A6CB2B05-332B-43FB-A826-06F6FC4CEB21}" type="sibTrans" cxnId="{B519E879-6E05-4A04-94B3-607CBECE9D6F}">
      <dgm:prSet/>
      <dgm:spPr/>
      <dgm:t>
        <a:bodyPr/>
        <a:lstStyle/>
        <a:p>
          <a:endParaRPr lang="zh-CN" altLang="en-US">
            <a:latin typeface="微软雅黑" pitchFamily="34" charset="-122"/>
            <a:ea typeface="微软雅黑" pitchFamily="34" charset="-122"/>
          </a:endParaRPr>
        </a:p>
      </dgm:t>
    </dgm:pt>
    <dgm:pt modelId="{AD727651-7534-4791-8FF4-ACB2F6AFF870}">
      <dgm:prSet phldrT="[文本]">
        <dgm:style>
          <a:lnRef idx="1">
            <a:schemeClr val="accent5"/>
          </a:lnRef>
          <a:fillRef idx="3">
            <a:schemeClr val="accent5"/>
          </a:fillRef>
          <a:effectRef idx="2">
            <a:schemeClr val="accent5"/>
          </a:effectRef>
          <a:fontRef idx="minor">
            <a:schemeClr val="lt1"/>
          </a:fontRef>
        </dgm:style>
      </dgm:prSet>
      <dgm:spPr>
        <a:solidFill>
          <a:srgbClr val="00B0F0"/>
        </a:solidFill>
      </dgm:spPr>
      <dgm:t>
        <a:bodyPr/>
        <a:lstStyle/>
        <a:p>
          <a:r>
            <a:rPr lang="zh-CN" altLang="en-US">
              <a:latin typeface="微软雅黑" pitchFamily="34" charset="-122"/>
              <a:ea typeface="微软雅黑" pitchFamily="34" charset="-122"/>
            </a:rPr>
            <a:t>名牌</a:t>
          </a:r>
        </a:p>
      </dgm:t>
    </dgm:pt>
    <dgm:pt modelId="{B4E231E5-710E-444F-8E4A-9B8D7B8E1CB6}" type="parTrans" cxnId="{11160EC0-3A66-413E-874F-5E498755A4E9}">
      <dgm:prSet/>
      <dgm:spPr/>
      <dgm:t>
        <a:bodyPr/>
        <a:lstStyle/>
        <a:p>
          <a:endParaRPr lang="zh-CN" altLang="en-US">
            <a:latin typeface="微软雅黑" pitchFamily="34" charset="-122"/>
            <a:ea typeface="微软雅黑" pitchFamily="34" charset="-122"/>
          </a:endParaRPr>
        </a:p>
      </dgm:t>
    </dgm:pt>
    <dgm:pt modelId="{4F6AE446-5048-475A-A4D1-1B93A14B3E6C}" type="sibTrans" cxnId="{11160EC0-3A66-413E-874F-5E498755A4E9}">
      <dgm:prSet/>
      <dgm:spPr/>
      <dgm:t>
        <a:bodyPr/>
        <a:lstStyle/>
        <a:p>
          <a:endParaRPr lang="zh-CN" altLang="en-US">
            <a:latin typeface="微软雅黑" pitchFamily="34" charset="-122"/>
            <a:ea typeface="微软雅黑" pitchFamily="34" charset="-122"/>
          </a:endParaRPr>
        </a:p>
      </dgm:t>
    </dgm:pt>
    <dgm:pt modelId="{1569FA95-9393-40DD-8E1D-A6B0113368AE}">
      <dgm:prSet phldrT="[文本]">
        <dgm:style>
          <a:lnRef idx="1">
            <a:schemeClr val="accent6"/>
          </a:lnRef>
          <a:fillRef idx="3">
            <a:schemeClr val="accent6"/>
          </a:fillRef>
          <a:effectRef idx="2">
            <a:schemeClr val="accent6"/>
          </a:effectRef>
          <a:fontRef idx="minor">
            <a:schemeClr val="lt1"/>
          </a:fontRef>
        </dgm:style>
      </dgm:prSet>
      <dgm:spPr>
        <a:solidFill>
          <a:srgbClr val="FF8500"/>
        </a:solidFill>
      </dgm:spPr>
      <dgm:t>
        <a:bodyPr/>
        <a:lstStyle/>
        <a:p>
          <a:r>
            <a:rPr lang="zh-CN" altLang="en-US" dirty="0">
              <a:latin typeface="微软雅黑" pitchFamily="34" charset="-122"/>
              <a:ea typeface="微软雅黑" pitchFamily="34" charset="-122"/>
            </a:rPr>
            <a:t>营销</a:t>
          </a:r>
        </a:p>
      </dgm:t>
    </dgm:pt>
    <dgm:pt modelId="{46D89025-E97E-49D7-B7DD-441677B70582}" type="parTrans" cxnId="{5F8E415E-F174-4C0A-8711-D1E8BA201C5A}">
      <dgm:prSet/>
      <dgm:spPr/>
      <dgm:t>
        <a:bodyPr/>
        <a:lstStyle/>
        <a:p>
          <a:endParaRPr lang="zh-CN" altLang="en-US">
            <a:latin typeface="微软雅黑" pitchFamily="34" charset="-122"/>
            <a:ea typeface="微软雅黑" pitchFamily="34" charset="-122"/>
          </a:endParaRPr>
        </a:p>
      </dgm:t>
    </dgm:pt>
    <dgm:pt modelId="{9B623D02-B94F-4B0D-A976-FBA07E1288BC}" type="sibTrans" cxnId="{5F8E415E-F174-4C0A-8711-D1E8BA201C5A}">
      <dgm:prSet/>
      <dgm:spPr/>
      <dgm:t>
        <a:bodyPr/>
        <a:lstStyle/>
        <a:p>
          <a:endParaRPr lang="zh-CN" altLang="en-US">
            <a:latin typeface="微软雅黑" pitchFamily="34" charset="-122"/>
            <a:ea typeface="微软雅黑" pitchFamily="34" charset="-122"/>
          </a:endParaRPr>
        </a:p>
      </dgm:t>
    </dgm:pt>
    <dgm:pt modelId="{1B864259-7E0F-4DF9-A2B3-B89110C94209}">
      <dgm:prSet phldrT="[文本]">
        <dgm:style>
          <a:lnRef idx="1">
            <a:schemeClr val="accent3"/>
          </a:lnRef>
          <a:fillRef idx="3">
            <a:schemeClr val="accent3"/>
          </a:fillRef>
          <a:effectRef idx="2">
            <a:schemeClr val="accent3"/>
          </a:effectRef>
          <a:fontRef idx="minor">
            <a:schemeClr val="lt1"/>
          </a:fontRef>
        </dgm:style>
      </dgm:prSet>
      <dgm:spPr>
        <a:solidFill>
          <a:srgbClr val="8BAB00"/>
        </a:solidFill>
      </dgm:spPr>
      <dgm:t>
        <a:bodyPr/>
        <a:lstStyle/>
        <a:p>
          <a:r>
            <a:rPr lang="zh-CN" altLang="en-US">
              <a:latin typeface="微软雅黑" pitchFamily="34" charset="-122"/>
              <a:ea typeface="微软雅黑" pitchFamily="34" charset="-122"/>
            </a:rPr>
            <a:t>文化</a:t>
          </a:r>
        </a:p>
      </dgm:t>
    </dgm:pt>
    <dgm:pt modelId="{77305106-A143-4436-8D40-24AF0BFA3442}" type="parTrans" cxnId="{B99F5F2C-D879-4A94-98F6-85CD784B6954}">
      <dgm:prSet/>
      <dgm:spPr/>
      <dgm:t>
        <a:bodyPr/>
        <a:lstStyle/>
        <a:p>
          <a:endParaRPr lang="zh-CN" altLang="en-US">
            <a:latin typeface="微软雅黑" pitchFamily="34" charset="-122"/>
            <a:ea typeface="微软雅黑" pitchFamily="34" charset="-122"/>
          </a:endParaRPr>
        </a:p>
      </dgm:t>
    </dgm:pt>
    <dgm:pt modelId="{11ED9039-6630-4820-9A79-7888365205CE}" type="sibTrans" cxnId="{B99F5F2C-D879-4A94-98F6-85CD784B6954}">
      <dgm:prSet/>
      <dgm:spPr/>
      <dgm:t>
        <a:bodyPr/>
        <a:lstStyle/>
        <a:p>
          <a:endParaRPr lang="zh-CN" altLang="en-US">
            <a:latin typeface="微软雅黑" pitchFamily="34" charset="-122"/>
            <a:ea typeface="微软雅黑" pitchFamily="34" charset="-122"/>
          </a:endParaRPr>
        </a:p>
      </dgm:t>
    </dgm:pt>
    <dgm:pt modelId="{E48C2E78-A69C-4EB7-90A4-8E2E4B8826DF}" type="pres">
      <dgm:prSet presAssocID="{EB27D503-2EFE-419E-8FFA-1B1BDED0F46E}" presName="composite" presStyleCnt="0">
        <dgm:presLayoutVars>
          <dgm:chMax val="1"/>
          <dgm:dir/>
          <dgm:resizeHandles val="exact"/>
        </dgm:presLayoutVars>
      </dgm:prSet>
      <dgm:spPr/>
      <dgm:t>
        <a:bodyPr/>
        <a:lstStyle/>
        <a:p>
          <a:endParaRPr lang="zh-CN" altLang="en-US"/>
        </a:p>
      </dgm:t>
    </dgm:pt>
    <dgm:pt modelId="{2B4D5045-6D29-4B07-B2C5-2DBCBEA282D1}" type="pres">
      <dgm:prSet presAssocID="{EB27D503-2EFE-419E-8FFA-1B1BDED0F46E}" presName="radial" presStyleCnt="0">
        <dgm:presLayoutVars>
          <dgm:animLvl val="ctr"/>
        </dgm:presLayoutVars>
      </dgm:prSet>
      <dgm:spPr/>
      <dgm:t>
        <a:bodyPr/>
        <a:lstStyle/>
        <a:p>
          <a:endParaRPr lang="zh-CN" altLang="en-US"/>
        </a:p>
      </dgm:t>
    </dgm:pt>
    <dgm:pt modelId="{CE00A88B-73F4-420F-B1CF-5BF0052B1278}" type="pres">
      <dgm:prSet presAssocID="{F76782E7-4608-4722-8ACB-C8E973D3724E}" presName="centerShape" presStyleLbl="vennNode1" presStyleIdx="0" presStyleCnt="6"/>
      <dgm:spPr/>
      <dgm:t>
        <a:bodyPr/>
        <a:lstStyle/>
        <a:p>
          <a:endParaRPr lang="zh-CN" altLang="en-US"/>
        </a:p>
      </dgm:t>
    </dgm:pt>
    <dgm:pt modelId="{9F267963-D523-4A71-8F92-DA6BE1638C59}" type="pres">
      <dgm:prSet presAssocID="{2AB2B8E2-6CFD-440A-8A05-13B6B4E80F31}" presName="node" presStyleLbl="vennNode1" presStyleIdx="1" presStyleCnt="6">
        <dgm:presLayoutVars>
          <dgm:bulletEnabled val="1"/>
        </dgm:presLayoutVars>
      </dgm:prSet>
      <dgm:spPr/>
      <dgm:t>
        <a:bodyPr/>
        <a:lstStyle/>
        <a:p>
          <a:endParaRPr lang="zh-CN" altLang="en-US"/>
        </a:p>
      </dgm:t>
    </dgm:pt>
    <dgm:pt modelId="{58643847-3948-4A42-839C-4B449566B6D8}" type="pres">
      <dgm:prSet presAssocID="{A822C787-FB51-465C-81B5-42423C776808}" presName="node" presStyleLbl="vennNode1" presStyleIdx="2" presStyleCnt="6">
        <dgm:presLayoutVars>
          <dgm:bulletEnabled val="1"/>
        </dgm:presLayoutVars>
      </dgm:prSet>
      <dgm:spPr/>
      <dgm:t>
        <a:bodyPr/>
        <a:lstStyle/>
        <a:p>
          <a:endParaRPr lang="zh-CN" altLang="en-US"/>
        </a:p>
      </dgm:t>
    </dgm:pt>
    <dgm:pt modelId="{4ACABEBA-0D5C-41E7-912C-E0012DBA5711}" type="pres">
      <dgm:prSet presAssocID="{AD727651-7534-4791-8FF4-ACB2F6AFF870}" presName="node" presStyleLbl="vennNode1" presStyleIdx="3" presStyleCnt="6">
        <dgm:presLayoutVars>
          <dgm:bulletEnabled val="1"/>
        </dgm:presLayoutVars>
      </dgm:prSet>
      <dgm:spPr/>
      <dgm:t>
        <a:bodyPr/>
        <a:lstStyle/>
        <a:p>
          <a:endParaRPr lang="zh-CN" altLang="en-US"/>
        </a:p>
      </dgm:t>
    </dgm:pt>
    <dgm:pt modelId="{500743A8-B340-4E09-87CD-2B997D16D5D4}" type="pres">
      <dgm:prSet presAssocID="{1B864259-7E0F-4DF9-A2B3-B89110C94209}" presName="node" presStyleLbl="vennNode1" presStyleIdx="4" presStyleCnt="6">
        <dgm:presLayoutVars>
          <dgm:bulletEnabled val="1"/>
        </dgm:presLayoutVars>
      </dgm:prSet>
      <dgm:spPr/>
      <dgm:t>
        <a:bodyPr/>
        <a:lstStyle/>
        <a:p>
          <a:endParaRPr lang="zh-CN" altLang="en-US"/>
        </a:p>
      </dgm:t>
    </dgm:pt>
    <dgm:pt modelId="{19007E95-2091-48F4-BEDE-A6DD04F36F24}" type="pres">
      <dgm:prSet presAssocID="{1569FA95-9393-40DD-8E1D-A6B0113368AE}" presName="node" presStyleLbl="vennNode1" presStyleIdx="5" presStyleCnt="6">
        <dgm:presLayoutVars>
          <dgm:bulletEnabled val="1"/>
        </dgm:presLayoutVars>
      </dgm:prSet>
      <dgm:spPr/>
      <dgm:t>
        <a:bodyPr/>
        <a:lstStyle/>
        <a:p>
          <a:endParaRPr lang="zh-CN" altLang="en-US"/>
        </a:p>
      </dgm:t>
    </dgm:pt>
  </dgm:ptLst>
  <dgm:cxnLst>
    <dgm:cxn modelId="{B7AEAB14-6E94-4649-BCFD-71DC02D13950}" type="presOf" srcId="{EB27D503-2EFE-419E-8FFA-1B1BDED0F46E}" destId="{E48C2E78-A69C-4EB7-90A4-8E2E4B8826DF}" srcOrd="0" destOrd="0" presId="urn:microsoft.com/office/officeart/2005/8/layout/radial3"/>
    <dgm:cxn modelId="{B759B690-A787-45AB-BE4D-D3E37DBFDE61}" type="presOf" srcId="{1569FA95-9393-40DD-8E1D-A6B0113368AE}" destId="{19007E95-2091-48F4-BEDE-A6DD04F36F24}" srcOrd="0" destOrd="0" presId="urn:microsoft.com/office/officeart/2005/8/layout/radial3"/>
    <dgm:cxn modelId="{14E52C55-410C-4723-ABD4-ECAF1210125B}" type="presOf" srcId="{AD727651-7534-4791-8FF4-ACB2F6AFF870}" destId="{4ACABEBA-0D5C-41E7-912C-E0012DBA5711}" srcOrd="0" destOrd="0" presId="urn:microsoft.com/office/officeart/2005/8/layout/radial3"/>
    <dgm:cxn modelId="{B519E879-6E05-4A04-94B3-607CBECE9D6F}" srcId="{F76782E7-4608-4722-8ACB-C8E973D3724E}" destId="{A822C787-FB51-465C-81B5-42423C776808}" srcOrd="1" destOrd="0" parTransId="{12250AA1-567C-42E5-8474-E6952071896F}" sibTransId="{A6CB2B05-332B-43FB-A826-06F6FC4CEB21}"/>
    <dgm:cxn modelId="{0BC6A6E8-B058-4EA3-9E0D-75C97FC71F6A}" type="presOf" srcId="{1B864259-7E0F-4DF9-A2B3-B89110C94209}" destId="{500743A8-B340-4E09-87CD-2B997D16D5D4}" srcOrd="0" destOrd="0" presId="urn:microsoft.com/office/officeart/2005/8/layout/radial3"/>
    <dgm:cxn modelId="{BBD5BA3E-AE42-483C-8777-0F182FFF00A7}" type="presOf" srcId="{2AB2B8E2-6CFD-440A-8A05-13B6B4E80F31}" destId="{9F267963-D523-4A71-8F92-DA6BE1638C59}" srcOrd="0" destOrd="0" presId="urn:microsoft.com/office/officeart/2005/8/layout/radial3"/>
    <dgm:cxn modelId="{B99F5F2C-D879-4A94-98F6-85CD784B6954}" srcId="{F76782E7-4608-4722-8ACB-C8E973D3724E}" destId="{1B864259-7E0F-4DF9-A2B3-B89110C94209}" srcOrd="3" destOrd="0" parTransId="{77305106-A143-4436-8D40-24AF0BFA3442}" sibTransId="{11ED9039-6630-4820-9A79-7888365205CE}"/>
    <dgm:cxn modelId="{FC7ADECF-D5E9-41E4-B911-46E37E4EC8B5}" type="presOf" srcId="{A822C787-FB51-465C-81B5-42423C776808}" destId="{58643847-3948-4A42-839C-4B449566B6D8}" srcOrd="0" destOrd="0" presId="urn:microsoft.com/office/officeart/2005/8/layout/radial3"/>
    <dgm:cxn modelId="{5E360544-9577-46BE-9C30-C9BA0DA59ACC}" srcId="{EB27D503-2EFE-419E-8FFA-1B1BDED0F46E}" destId="{F76782E7-4608-4722-8ACB-C8E973D3724E}" srcOrd="0" destOrd="0" parTransId="{A0304884-98B4-40B6-9C34-32B5E5299714}" sibTransId="{556C6004-F61F-4340-A227-82A97E994178}"/>
    <dgm:cxn modelId="{11160EC0-3A66-413E-874F-5E498755A4E9}" srcId="{F76782E7-4608-4722-8ACB-C8E973D3724E}" destId="{AD727651-7534-4791-8FF4-ACB2F6AFF870}" srcOrd="2" destOrd="0" parTransId="{B4E231E5-710E-444F-8E4A-9B8D7B8E1CB6}" sibTransId="{4F6AE446-5048-475A-A4D1-1B93A14B3E6C}"/>
    <dgm:cxn modelId="{C8C3272E-197A-48AC-9595-F759021F8C0F}" type="presOf" srcId="{F76782E7-4608-4722-8ACB-C8E973D3724E}" destId="{CE00A88B-73F4-420F-B1CF-5BF0052B1278}" srcOrd="0" destOrd="0" presId="urn:microsoft.com/office/officeart/2005/8/layout/radial3"/>
    <dgm:cxn modelId="{4587FF1A-4194-4FAD-8576-E7B5FB820CA1}" srcId="{F76782E7-4608-4722-8ACB-C8E973D3724E}" destId="{2AB2B8E2-6CFD-440A-8A05-13B6B4E80F31}" srcOrd="0" destOrd="0" parTransId="{077B69DD-8C99-40D3-BEDA-AA5217282347}" sibTransId="{D42F54AF-CCB7-474D-A1BA-EF1E492D136F}"/>
    <dgm:cxn modelId="{5F8E415E-F174-4C0A-8711-D1E8BA201C5A}" srcId="{F76782E7-4608-4722-8ACB-C8E973D3724E}" destId="{1569FA95-9393-40DD-8E1D-A6B0113368AE}" srcOrd="4" destOrd="0" parTransId="{46D89025-E97E-49D7-B7DD-441677B70582}" sibTransId="{9B623D02-B94F-4B0D-A976-FBA07E1288BC}"/>
    <dgm:cxn modelId="{3466FA67-8E53-4569-813C-5783F52AFB57}" type="presParOf" srcId="{E48C2E78-A69C-4EB7-90A4-8E2E4B8826DF}" destId="{2B4D5045-6D29-4B07-B2C5-2DBCBEA282D1}" srcOrd="0" destOrd="0" presId="urn:microsoft.com/office/officeart/2005/8/layout/radial3"/>
    <dgm:cxn modelId="{3646F6E3-FF98-450D-B471-03F40980473A}" type="presParOf" srcId="{2B4D5045-6D29-4B07-B2C5-2DBCBEA282D1}" destId="{CE00A88B-73F4-420F-B1CF-5BF0052B1278}" srcOrd="0" destOrd="0" presId="urn:microsoft.com/office/officeart/2005/8/layout/radial3"/>
    <dgm:cxn modelId="{27483CA6-0F02-4307-A280-C32CF01A9449}" type="presParOf" srcId="{2B4D5045-6D29-4B07-B2C5-2DBCBEA282D1}" destId="{9F267963-D523-4A71-8F92-DA6BE1638C59}" srcOrd="1" destOrd="0" presId="urn:microsoft.com/office/officeart/2005/8/layout/radial3"/>
    <dgm:cxn modelId="{52F3263C-282B-4558-A823-19078D44BD81}" type="presParOf" srcId="{2B4D5045-6D29-4B07-B2C5-2DBCBEA282D1}" destId="{58643847-3948-4A42-839C-4B449566B6D8}" srcOrd="2" destOrd="0" presId="urn:microsoft.com/office/officeart/2005/8/layout/radial3"/>
    <dgm:cxn modelId="{00B3D2E6-6B8E-4E18-8DBE-7BAB03D6F21E}" type="presParOf" srcId="{2B4D5045-6D29-4B07-B2C5-2DBCBEA282D1}" destId="{4ACABEBA-0D5C-41E7-912C-E0012DBA5711}" srcOrd="3" destOrd="0" presId="urn:microsoft.com/office/officeart/2005/8/layout/radial3"/>
    <dgm:cxn modelId="{C21523C8-CEAA-4847-878D-1FC9CA469798}" type="presParOf" srcId="{2B4D5045-6D29-4B07-B2C5-2DBCBEA282D1}" destId="{500743A8-B340-4E09-87CD-2B997D16D5D4}" srcOrd="4" destOrd="0" presId="urn:microsoft.com/office/officeart/2005/8/layout/radial3"/>
    <dgm:cxn modelId="{50B890FF-157A-4E54-B1BF-C6498E2F656D}" type="presParOf" srcId="{2B4D5045-6D29-4B07-B2C5-2DBCBEA282D1}" destId="{19007E95-2091-48F4-BEDE-A6DD04F36F24}" srcOrd="5" destOrd="0" presId="urn:microsoft.com/office/officeart/2005/8/layout/radial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C416A5C-F571-4B9C-B4B0-5674D6089D34}" type="doc">
      <dgm:prSet loTypeId="urn:microsoft.com/office/officeart/2005/8/layout/cycle5" loCatId="cycle" qsTypeId="urn:microsoft.com/office/officeart/2005/8/quickstyle/simple4" qsCatId="simple" csTypeId="urn:microsoft.com/office/officeart/2005/8/colors/colorful1" csCatId="colorful" phldr="1"/>
      <dgm:spPr/>
      <dgm:t>
        <a:bodyPr/>
        <a:lstStyle/>
        <a:p>
          <a:endParaRPr lang="zh-CN" altLang="en-US"/>
        </a:p>
      </dgm:t>
    </dgm:pt>
    <dgm:pt modelId="{E11C71F0-3CE4-4013-AE7E-878BC262B35F}">
      <dgm:prSet phldrT="[文本]" custT="1">
        <dgm:style>
          <a:lnRef idx="1">
            <a:schemeClr val="accent1"/>
          </a:lnRef>
          <a:fillRef idx="3">
            <a:schemeClr val="accent1"/>
          </a:fillRef>
          <a:effectRef idx="2">
            <a:schemeClr val="accent1"/>
          </a:effectRef>
          <a:fontRef idx="minor">
            <a:schemeClr val="lt1"/>
          </a:fontRef>
        </dgm:style>
      </dgm:prSet>
      <dgm:spPr>
        <a:solidFill>
          <a:srgbClr val="3C78CE"/>
        </a:solidFill>
        <a:ln>
          <a:noFill/>
        </a:ln>
      </dgm:spPr>
      <dgm:t>
        <a:bodyPr/>
        <a:lstStyle/>
        <a:p>
          <a:r>
            <a:rPr lang="zh-CN" altLang="en-US" sz="2000" dirty="0">
              <a:latin typeface="微软雅黑" pitchFamily="34" charset="-122"/>
              <a:ea typeface="微软雅黑" pitchFamily="34" charset="-122"/>
            </a:rPr>
            <a:t>品牌诊断</a:t>
          </a:r>
        </a:p>
      </dgm:t>
    </dgm:pt>
    <dgm:pt modelId="{FD065B49-65F1-4CE7-8E6F-351E4E639ADB}" type="parTrans" cxnId="{3AF56BDD-C454-4C89-A123-B3BD9ECAE9A0}">
      <dgm:prSet/>
      <dgm:spPr/>
      <dgm:t>
        <a:bodyPr/>
        <a:lstStyle/>
        <a:p>
          <a:endParaRPr lang="zh-CN" altLang="en-US" sz="1300">
            <a:latin typeface="微软雅黑" pitchFamily="34" charset="-122"/>
            <a:ea typeface="微软雅黑" pitchFamily="34" charset="-122"/>
          </a:endParaRPr>
        </a:p>
      </dgm:t>
    </dgm:pt>
    <dgm:pt modelId="{AA940243-3F31-4704-971D-06556F1D5C34}" type="sibTrans" cxnId="{3AF56BDD-C454-4C89-A123-B3BD9ECAE9A0}">
      <dgm:prSet>
        <dgm:style>
          <a:lnRef idx="3">
            <a:schemeClr val="accent1"/>
          </a:lnRef>
          <a:fillRef idx="0">
            <a:schemeClr val="accent1"/>
          </a:fillRef>
          <a:effectRef idx="2">
            <a:schemeClr val="accent1"/>
          </a:effectRef>
          <a:fontRef idx="minor">
            <a:schemeClr val="tx1"/>
          </a:fontRef>
        </dgm:style>
      </dgm:prSet>
      <dgm:spPr/>
      <dgm:t>
        <a:bodyPr/>
        <a:lstStyle/>
        <a:p>
          <a:endParaRPr lang="zh-CN" altLang="en-US" sz="1300">
            <a:latin typeface="微软雅黑" pitchFamily="34" charset="-122"/>
            <a:ea typeface="微软雅黑" pitchFamily="34" charset="-122"/>
          </a:endParaRPr>
        </a:p>
      </dgm:t>
    </dgm:pt>
    <dgm:pt modelId="{A196000B-E30F-4E31-9DB3-1FC228F2A09F}">
      <dgm:prSet phldrT="[文本]" custT="1">
        <dgm:style>
          <a:lnRef idx="1">
            <a:schemeClr val="accent5"/>
          </a:lnRef>
          <a:fillRef idx="3">
            <a:schemeClr val="accent5"/>
          </a:fillRef>
          <a:effectRef idx="2">
            <a:schemeClr val="accent5"/>
          </a:effectRef>
          <a:fontRef idx="minor">
            <a:schemeClr val="lt1"/>
          </a:fontRef>
        </dgm:style>
      </dgm:prSet>
      <dgm:spPr>
        <a:solidFill>
          <a:srgbClr val="00B0F0"/>
        </a:solidFill>
        <a:ln>
          <a:noFill/>
        </a:ln>
      </dgm:spPr>
      <dgm:t>
        <a:bodyPr/>
        <a:lstStyle/>
        <a:p>
          <a:r>
            <a:rPr lang="zh-CN" altLang="en-US" sz="2000" dirty="0">
              <a:latin typeface="微软雅黑" pitchFamily="34" charset="-122"/>
              <a:ea typeface="微软雅黑" pitchFamily="34" charset="-122"/>
            </a:rPr>
            <a:t>品牌定位</a:t>
          </a:r>
        </a:p>
      </dgm:t>
    </dgm:pt>
    <dgm:pt modelId="{43F682C6-BE3C-41F8-BA20-3CC8734E8BD4}" type="parTrans" cxnId="{08C4582B-BCB7-48A1-BCB3-4BF8FB3978CB}">
      <dgm:prSet/>
      <dgm:spPr/>
      <dgm:t>
        <a:bodyPr/>
        <a:lstStyle/>
        <a:p>
          <a:endParaRPr lang="zh-CN" altLang="en-US" sz="1300">
            <a:latin typeface="微软雅黑" pitchFamily="34" charset="-122"/>
            <a:ea typeface="微软雅黑" pitchFamily="34" charset="-122"/>
          </a:endParaRPr>
        </a:p>
      </dgm:t>
    </dgm:pt>
    <dgm:pt modelId="{6BA00057-3ECA-4D52-98A6-B41AA750C64A}" type="sibTrans" cxnId="{08C4582B-BCB7-48A1-BCB3-4BF8FB3978CB}">
      <dgm:prSet>
        <dgm:style>
          <a:lnRef idx="3">
            <a:schemeClr val="accent5"/>
          </a:lnRef>
          <a:fillRef idx="0">
            <a:schemeClr val="accent5"/>
          </a:fillRef>
          <a:effectRef idx="2">
            <a:schemeClr val="accent5"/>
          </a:effectRef>
          <a:fontRef idx="minor">
            <a:schemeClr val="tx1"/>
          </a:fontRef>
        </dgm:style>
      </dgm:prSet>
      <dgm:spPr/>
      <dgm:t>
        <a:bodyPr/>
        <a:lstStyle/>
        <a:p>
          <a:endParaRPr lang="zh-CN" altLang="en-US" sz="1300">
            <a:latin typeface="微软雅黑" pitchFamily="34" charset="-122"/>
            <a:ea typeface="微软雅黑" pitchFamily="34" charset="-122"/>
          </a:endParaRPr>
        </a:p>
      </dgm:t>
    </dgm:pt>
    <dgm:pt modelId="{8E9ABD57-FF04-48C1-908C-3F1644DFD743}">
      <dgm:prSet phldrT="[文本]" custT="1">
        <dgm:style>
          <a:lnRef idx="1">
            <a:schemeClr val="accent3"/>
          </a:lnRef>
          <a:fillRef idx="3">
            <a:schemeClr val="accent3"/>
          </a:fillRef>
          <a:effectRef idx="2">
            <a:schemeClr val="accent3"/>
          </a:effectRef>
          <a:fontRef idx="minor">
            <a:schemeClr val="lt1"/>
          </a:fontRef>
        </dgm:style>
      </dgm:prSet>
      <dgm:spPr>
        <a:solidFill>
          <a:srgbClr val="8BAB00"/>
        </a:solidFill>
        <a:ln>
          <a:noFill/>
        </a:ln>
      </dgm:spPr>
      <dgm:t>
        <a:bodyPr/>
        <a:lstStyle/>
        <a:p>
          <a:r>
            <a:rPr lang="zh-CN" altLang="en-US" sz="2000" dirty="0">
              <a:latin typeface="微软雅黑" pitchFamily="34" charset="-122"/>
              <a:ea typeface="微软雅黑" pitchFamily="34" charset="-122"/>
            </a:rPr>
            <a:t>品牌战略选择</a:t>
          </a:r>
        </a:p>
      </dgm:t>
    </dgm:pt>
    <dgm:pt modelId="{86DB97CC-39D8-4D60-BBE0-DE7082AD8DBE}" type="parTrans" cxnId="{5B7DB95A-11A8-4598-BE10-282602AB1FCC}">
      <dgm:prSet/>
      <dgm:spPr/>
      <dgm:t>
        <a:bodyPr/>
        <a:lstStyle/>
        <a:p>
          <a:endParaRPr lang="zh-CN" altLang="en-US" sz="1300">
            <a:latin typeface="微软雅黑" pitchFamily="34" charset="-122"/>
            <a:ea typeface="微软雅黑" pitchFamily="34" charset="-122"/>
          </a:endParaRPr>
        </a:p>
      </dgm:t>
    </dgm:pt>
    <dgm:pt modelId="{607394EC-CD28-45D3-9814-AD65419CE3FF}" type="sibTrans" cxnId="{5B7DB95A-11A8-4598-BE10-282602AB1FCC}">
      <dgm:prSet>
        <dgm:style>
          <a:lnRef idx="3">
            <a:schemeClr val="accent3"/>
          </a:lnRef>
          <a:fillRef idx="0">
            <a:schemeClr val="accent3"/>
          </a:fillRef>
          <a:effectRef idx="2">
            <a:schemeClr val="accent3"/>
          </a:effectRef>
          <a:fontRef idx="minor">
            <a:schemeClr val="tx1"/>
          </a:fontRef>
        </dgm:style>
      </dgm:prSet>
      <dgm:spPr/>
      <dgm:t>
        <a:bodyPr/>
        <a:lstStyle/>
        <a:p>
          <a:endParaRPr lang="zh-CN" altLang="en-US" sz="1300">
            <a:latin typeface="微软雅黑" pitchFamily="34" charset="-122"/>
            <a:ea typeface="微软雅黑" pitchFamily="34" charset="-122"/>
          </a:endParaRPr>
        </a:p>
      </dgm:t>
    </dgm:pt>
    <dgm:pt modelId="{C362622A-5074-463A-8F2F-6ABE16C9DD22}">
      <dgm:prSet phldrT="[文本]" custT="1">
        <dgm:style>
          <a:lnRef idx="1">
            <a:schemeClr val="accent4"/>
          </a:lnRef>
          <a:fillRef idx="3">
            <a:schemeClr val="accent4"/>
          </a:fillRef>
          <a:effectRef idx="2">
            <a:schemeClr val="accent4"/>
          </a:effectRef>
          <a:fontRef idx="minor">
            <a:schemeClr val="lt1"/>
          </a:fontRef>
        </dgm:style>
      </dgm:prSet>
      <dgm:spPr/>
      <dgm:t>
        <a:bodyPr/>
        <a:lstStyle/>
        <a:p>
          <a:r>
            <a:rPr lang="zh-CN" altLang="en-US" sz="2000" dirty="0">
              <a:latin typeface="微软雅黑" pitchFamily="34" charset="-122"/>
              <a:ea typeface="微软雅黑" pitchFamily="34" charset="-122"/>
            </a:rPr>
            <a:t>品牌识别设计</a:t>
          </a:r>
        </a:p>
      </dgm:t>
    </dgm:pt>
    <dgm:pt modelId="{C594270A-1953-4ED5-B5C2-2F31CD883EDB}" type="parTrans" cxnId="{F121C75A-D1D3-496D-9EE7-F37AC3F2B276}">
      <dgm:prSet/>
      <dgm:spPr/>
      <dgm:t>
        <a:bodyPr/>
        <a:lstStyle/>
        <a:p>
          <a:endParaRPr lang="zh-CN" altLang="en-US" sz="1300">
            <a:latin typeface="微软雅黑" pitchFamily="34" charset="-122"/>
            <a:ea typeface="微软雅黑" pitchFamily="34" charset="-122"/>
          </a:endParaRPr>
        </a:p>
      </dgm:t>
    </dgm:pt>
    <dgm:pt modelId="{3269CB6C-A40F-4438-AF8C-63263F9E0928}" type="sibTrans" cxnId="{F121C75A-D1D3-496D-9EE7-F37AC3F2B276}">
      <dgm:prSet>
        <dgm:style>
          <a:lnRef idx="3">
            <a:schemeClr val="accent4"/>
          </a:lnRef>
          <a:fillRef idx="0">
            <a:schemeClr val="accent4"/>
          </a:fillRef>
          <a:effectRef idx="2">
            <a:schemeClr val="accent4"/>
          </a:effectRef>
          <a:fontRef idx="minor">
            <a:schemeClr val="tx1"/>
          </a:fontRef>
        </dgm:style>
      </dgm:prSet>
      <dgm:spPr/>
      <dgm:t>
        <a:bodyPr/>
        <a:lstStyle/>
        <a:p>
          <a:endParaRPr lang="zh-CN" altLang="en-US" sz="1300">
            <a:latin typeface="微软雅黑" pitchFamily="34" charset="-122"/>
            <a:ea typeface="微软雅黑" pitchFamily="34" charset="-122"/>
          </a:endParaRPr>
        </a:p>
      </dgm:t>
    </dgm:pt>
    <dgm:pt modelId="{DBEE7E73-F440-4F14-ACC2-623FBAFE637A}">
      <dgm:prSet phldrT="[文本]" custT="1"/>
      <dgm:spPr>
        <a:solidFill>
          <a:srgbClr val="FF8500"/>
        </a:solidFill>
        <a:ln>
          <a:noFill/>
        </a:ln>
      </dgm:spPr>
      <dgm:t>
        <a:bodyPr/>
        <a:lstStyle/>
        <a:p>
          <a:r>
            <a:rPr lang="zh-CN" altLang="en-US" sz="2000" dirty="0">
              <a:latin typeface="微软雅黑" pitchFamily="34" charset="-122"/>
              <a:ea typeface="微软雅黑" pitchFamily="34" charset="-122"/>
            </a:rPr>
            <a:t>品牌传播推广</a:t>
          </a:r>
        </a:p>
      </dgm:t>
    </dgm:pt>
    <dgm:pt modelId="{31BEDD1A-4932-491A-9026-30BC7846F1CE}" type="parTrans" cxnId="{0F87596D-B777-490E-AE14-4FCD13CE4F0C}">
      <dgm:prSet/>
      <dgm:spPr/>
      <dgm:t>
        <a:bodyPr/>
        <a:lstStyle/>
        <a:p>
          <a:endParaRPr lang="zh-CN" altLang="en-US" sz="1300"/>
        </a:p>
      </dgm:t>
    </dgm:pt>
    <dgm:pt modelId="{1996E04F-27E0-4FF5-8DA1-06C7268047D3}" type="sibTrans" cxnId="{0F87596D-B777-490E-AE14-4FCD13CE4F0C}">
      <dgm:prSet>
        <dgm:style>
          <a:lnRef idx="3">
            <a:schemeClr val="accent6"/>
          </a:lnRef>
          <a:fillRef idx="0">
            <a:schemeClr val="accent6"/>
          </a:fillRef>
          <a:effectRef idx="2">
            <a:schemeClr val="accent6"/>
          </a:effectRef>
          <a:fontRef idx="minor">
            <a:schemeClr val="tx1"/>
          </a:fontRef>
        </dgm:style>
      </dgm:prSet>
      <dgm:spPr/>
      <dgm:t>
        <a:bodyPr/>
        <a:lstStyle/>
        <a:p>
          <a:endParaRPr lang="zh-CN" altLang="en-US" sz="1300"/>
        </a:p>
      </dgm:t>
    </dgm:pt>
    <dgm:pt modelId="{2F53F47F-0791-4628-B601-B07F8511BB1F}">
      <dgm:prSet phldrT="[文本]" custT="1"/>
      <dgm:spPr>
        <a:solidFill>
          <a:srgbClr val="FF0000"/>
        </a:solidFill>
        <a:ln>
          <a:noFill/>
        </a:ln>
      </dgm:spPr>
      <dgm:t>
        <a:bodyPr/>
        <a:lstStyle/>
        <a:p>
          <a:r>
            <a:rPr lang="zh-CN" altLang="en-US" sz="2000" dirty="0">
              <a:latin typeface="微软雅黑" pitchFamily="34" charset="-122"/>
              <a:ea typeface="微软雅黑" pitchFamily="34" charset="-122"/>
            </a:rPr>
            <a:t>品牌维护提升</a:t>
          </a:r>
        </a:p>
      </dgm:t>
    </dgm:pt>
    <dgm:pt modelId="{6CEDF2FF-FD9A-4A04-A305-B1D941A2CA4F}" type="parTrans" cxnId="{12940B21-6AE8-4DD3-9996-202D369016C0}">
      <dgm:prSet/>
      <dgm:spPr/>
      <dgm:t>
        <a:bodyPr/>
        <a:lstStyle/>
        <a:p>
          <a:endParaRPr lang="zh-CN" altLang="en-US" sz="1300"/>
        </a:p>
      </dgm:t>
    </dgm:pt>
    <dgm:pt modelId="{2DFE89D6-2F61-4FD2-A8D9-F656846A2C27}" type="sibTrans" cxnId="{12940B21-6AE8-4DD3-9996-202D369016C0}">
      <dgm:prSet>
        <dgm:style>
          <a:lnRef idx="3">
            <a:schemeClr val="accent2"/>
          </a:lnRef>
          <a:fillRef idx="0">
            <a:schemeClr val="accent2"/>
          </a:fillRef>
          <a:effectRef idx="2">
            <a:schemeClr val="accent2"/>
          </a:effectRef>
          <a:fontRef idx="minor">
            <a:schemeClr val="tx1"/>
          </a:fontRef>
        </dgm:style>
      </dgm:prSet>
      <dgm:spPr/>
      <dgm:t>
        <a:bodyPr/>
        <a:lstStyle/>
        <a:p>
          <a:endParaRPr lang="zh-CN" altLang="en-US" sz="1300"/>
        </a:p>
      </dgm:t>
    </dgm:pt>
    <dgm:pt modelId="{5BD8153D-BFCE-4D3E-B9E3-0C90FACD161F}" type="pres">
      <dgm:prSet presAssocID="{3C416A5C-F571-4B9C-B4B0-5674D6089D34}" presName="cycle" presStyleCnt="0">
        <dgm:presLayoutVars>
          <dgm:dir/>
          <dgm:resizeHandles val="exact"/>
        </dgm:presLayoutVars>
      </dgm:prSet>
      <dgm:spPr/>
      <dgm:t>
        <a:bodyPr/>
        <a:lstStyle/>
        <a:p>
          <a:endParaRPr lang="zh-CN" altLang="en-US"/>
        </a:p>
      </dgm:t>
    </dgm:pt>
    <dgm:pt modelId="{6A16A731-3857-4666-BCDD-D10A480E5CF5}" type="pres">
      <dgm:prSet presAssocID="{E11C71F0-3CE4-4013-AE7E-878BC262B35F}" presName="node" presStyleLbl="node1" presStyleIdx="0" presStyleCnt="6">
        <dgm:presLayoutVars>
          <dgm:bulletEnabled val="1"/>
        </dgm:presLayoutVars>
      </dgm:prSet>
      <dgm:spPr/>
      <dgm:t>
        <a:bodyPr/>
        <a:lstStyle/>
        <a:p>
          <a:endParaRPr lang="zh-CN" altLang="en-US"/>
        </a:p>
      </dgm:t>
    </dgm:pt>
    <dgm:pt modelId="{8F818A84-A4FE-42CB-93B1-73D98B3A211B}" type="pres">
      <dgm:prSet presAssocID="{E11C71F0-3CE4-4013-AE7E-878BC262B35F}" presName="spNode" presStyleCnt="0"/>
      <dgm:spPr/>
    </dgm:pt>
    <dgm:pt modelId="{391633E2-D094-45D6-BA6F-B93E7E76C7FD}" type="pres">
      <dgm:prSet presAssocID="{AA940243-3F31-4704-971D-06556F1D5C34}" presName="sibTrans" presStyleLbl="sibTrans1D1" presStyleIdx="0" presStyleCnt="6"/>
      <dgm:spPr/>
      <dgm:t>
        <a:bodyPr/>
        <a:lstStyle/>
        <a:p>
          <a:endParaRPr lang="zh-CN" altLang="en-US"/>
        </a:p>
      </dgm:t>
    </dgm:pt>
    <dgm:pt modelId="{FB79EE92-703D-46CA-910D-77ED7620ACB4}" type="pres">
      <dgm:prSet presAssocID="{A196000B-E30F-4E31-9DB3-1FC228F2A09F}" presName="node" presStyleLbl="node1" presStyleIdx="1" presStyleCnt="6">
        <dgm:presLayoutVars>
          <dgm:bulletEnabled val="1"/>
        </dgm:presLayoutVars>
      </dgm:prSet>
      <dgm:spPr/>
      <dgm:t>
        <a:bodyPr/>
        <a:lstStyle/>
        <a:p>
          <a:endParaRPr lang="zh-CN" altLang="en-US"/>
        </a:p>
      </dgm:t>
    </dgm:pt>
    <dgm:pt modelId="{6A8FB4D3-E42C-47E1-8FE1-A9CA9DF4D7A3}" type="pres">
      <dgm:prSet presAssocID="{A196000B-E30F-4E31-9DB3-1FC228F2A09F}" presName="spNode" presStyleCnt="0"/>
      <dgm:spPr/>
    </dgm:pt>
    <dgm:pt modelId="{DACD1982-DEEC-4106-8CCB-4D2416E20CF7}" type="pres">
      <dgm:prSet presAssocID="{6BA00057-3ECA-4D52-98A6-B41AA750C64A}" presName="sibTrans" presStyleLbl="sibTrans1D1" presStyleIdx="1" presStyleCnt="6"/>
      <dgm:spPr/>
      <dgm:t>
        <a:bodyPr/>
        <a:lstStyle/>
        <a:p>
          <a:endParaRPr lang="zh-CN" altLang="en-US"/>
        </a:p>
      </dgm:t>
    </dgm:pt>
    <dgm:pt modelId="{17A896A5-1EDD-4B99-AF31-AB18AA39984E}" type="pres">
      <dgm:prSet presAssocID="{8E9ABD57-FF04-48C1-908C-3F1644DFD743}" presName="node" presStyleLbl="node1" presStyleIdx="2" presStyleCnt="6">
        <dgm:presLayoutVars>
          <dgm:bulletEnabled val="1"/>
        </dgm:presLayoutVars>
      </dgm:prSet>
      <dgm:spPr/>
      <dgm:t>
        <a:bodyPr/>
        <a:lstStyle/>
        <a:p>
          <a:endParaRPr lang="zh-CN" altLang="en-US"/>
        </a:p>
      </dgm:t>
    </dgm:pt>
    <dgm:pt modelId="{76267775-E6D1-41CE-AC5E-5D49DBBA42BA}" type="pres">
      <dgm:prSet presAssocID="{8E9ABD57-FF04-48C1-908C-3F1644DFD743}" presName="spNode" presStyleCnt="0"/>
      <dgm:spPr/>
    </dgm:pt>
    <dgm:pt modelId="{BFAC42FA-EDC9-4B71-B708-8CA0A8943018}" type="pres">
      <dgm:prSet presAssocID="{607394EC-CD28-45D3-9814-AD65419CE3FF}" presName="sibTrans" presStyleLbl="sibTrans1D1" presStyleIdx="2" presStyleCnt="6"/>
      <dgm:spPr/>
      <dgm:t>
        <a:bodyPr/>
        <a:lstStyle/>
        <a:p>
          <a:endParaRPr lang="zh-CN" altLang="en-US"/>
        </a:p>
      </dgm:t>
    </dgm:pt>
    <dgm:pt modelId="{504B3372-1E1E-4397-84AC-7CA915BDF727}" type="pres">
      <dgm:prSet presAssocID="{C362622A-5074-463A-8F2F-6ABE16C9DD22}" presName="node" presStyleLbl="node1" presStyleIdx="3" presStyleCnt="6">
        <dgm:presLayoutVars>
          <dgm:bulletEnabled val="1"/>
        </dgm:presLayoutVars>
      </dgm:prSet>
      <dgm:spPr/>
      <dgm:t>
        <a:bodyPr/>
        <a:lstStyle/>
        <a:p>
          <a:endParaRPr lang="zh-CN" altLang="en-US"/>
        </a:p>
      </dgm:t>
    </dgm:pt>
    <dgm:pt modelId="{A470488B-E465-473F-812D-B2D235547224}" type="pres">
      <dgm:prSet presAssocID="{C362622A-5074-463A-8F2F-6ABE16C9DD22}" presName="spNode" presStyleCnt="0"/>
      <dgm:spPr/>
    </dgm:pt>
    <dgm:pt modelId="{395241AA-2B03-4311-B045-709AF46F3E60}" type="pres">
      <dgm:prSet presAssocID="{3269CB6C-A40F-4438-AF8C-63263F9E0928}" presName="sibTrans" presStyleLbl="sibTrans1D1" presStyleIdx="3" presStyleCnt="6"/>
      <dgm:spPr/>
      <dgm:t>
        <a:bodyPr/>
        <a:lstStyle/>
        <a:p>
          <a:endParaRPr lang="zh-CN" altLang="en-US"/>
        </a:p>
      </dgm:t>
    </dgm:pt>
    <dgm:pt modelId="{E65B49D6-E3FE-4CCE-AB5D-EAFA742E9BE0}" type="pres">
      <dgm:prSet presAssocID="{DBEE7E73-F440-4F14-ACC2-623FBAFE637A}" presName="node" presStyleLbl="node1" presStyleIdx="4" presStyleCnt="6">
        <dgm:presLayoutVars>
          <dgm:bulletEnabled val="1"/>
        </dgm:presLayoutVars>
      </dgm:prSet>
      <dgm:spPr/>
      <dgm:t>
        <a:bodyPr/>
        <a:lstStyle/>
        <a:p>
          <a:endParaRPr lang="zh-CN" altLang="en-US"/>
        </a:p>
      </dgm:t>
    </dgm:pt>
    <dgm:pt modelId="{6FB60FF4-8BDF-4127-9A10-2F6523BC7983}" type="pres">
      <dgm:prSet presAssocID="{DBEE7E73-F440-4F14-ACC2-623FBAFE637A}" presName="spNode" presStyleCnt="0"/>
      <dgm:spPr/>
    </dgm:pt>
    <dgm:pt modelId="{47BC7839-666D-4A7A-8417-D5ECCC98FD70}" type="pres">
      <dgm:prSet presAssocID="{1996E04F-27E0-4FF5-8DA1-06C7268047D3}" presName="sibTrans" presStyleLbl="sibTrans1D1" presStyleIdx="4" presStyleCnt="6"/>
      <dgm:spPr/>
      <dgm:t>
        <a:bodyPr/>
        <a:lstStyle/>
        <a:p>
          <a:endParaRPr lang="zh-CN" altLang="en-US"/>
        </a:p>
      </dgm:t>
    </dgm:pt>
    <dgm:pt modelId="{F61F02A2-314B-4EBE-AAE3-A0AC9D5B9B8D}" type="pres">
      <dgm:prSet presAssocID="{2F53F47F-0791-4628-B601-B07F8511BB1F}" presName="node" presStyleLbl="node1" presStyleIdx="5" presStyleCnt="6">
        <dgm:presLayoutVars>
          <dgm:bulletEnabled val="1"/>
        </dgm:presLayoutVars>
      </dgm:prSet>
      <dgm:spPr/>
      <dgm:t>
        <a:bodyPr/>
        <a:lstStyle/>
        <a:p>
          <a:endParaRPr lang="zh-CN" altLang="en-US"/>
        </a:p>
      </dgm:t>
    </dgm:pt>
    <dgm:pt modelId="{1FAB2E4C-E0EF-469E-98FE-CDB50C4A4736}" type="pres">
      <dgm:prSet presAssocID="{2F53F47F-0791-4628-B601-B07F8511BB1F}" presName="spNode" presStyleCnt="0"/>
      <dgm:spPr/>
    </dgm:pt>
    <dgm:pt modelId="{79BB8CAE-7C6D-41A2-BFE6-F311ED9C4DAA}" type="pres">
      <dgm:prSet presAssocID="{2DFE89D6-2F61-4FD2-A8D9-F656846A2C27}" presName="sibTrans" presStyleLbl="sibTrans1D1" presStyleIdx="5" presStyleCnt="6"/>
      <dgm:spPr/>
      <dgm:t>
        <a:bodyPr/>
        <a:lstStyle/>
        <a:p>
          <a:endParaRPr lang="zh-CN" altLang="en-US"/>
        </a:p>
      </dgm:t>
    </dgm:pt>
  </dgm:ptLst>
  <dgm:cxnLst>
    <dgm:cxn modelId="{98CE47EB-93EA-4387-BD8B-0D4A57C712E2}" type="presOf" srcId="{3C416A5C-F571-4B9C-B4B0-5674D6089D34}" destId="{5BD8153D-BFCE-4D3E-B9E3-0C90FACD161F}" srcOrd="0" destOrd="0" presId="urn:microsoft.com/office/officeart/2005/8/layout/cycle5"/>
    <dgm:cxn modelId="{F121C75A-D1D3-496D-9EE7-F37AC3F2B276}" srcId="{3C416A5C-F571-4B9C-B4B0-5674D6089D34}" destId="{C362622A-5074-463A-8F2F-6ABE16C9DD22}" srcOrd="3" destOrd="0" parTransId="{C594270A-1953-4ED5-B5C2-2F31CD883EDB}" sibTransId="{3269CB6C-A40F-4438-AF8C-63263F9E0928}"/>
    <dgm:cxn modelId="{507F8692-21D1-4B93-90D6-8167CE30AD5E}" type="presOf" srcId="{2F53F47F-0791-4628-B601-B07F8511BB1F}" destId="{F61F02A2-314B-4EBE-AAE3-A0AC9D5B9B8D}" srcOrd="0" destOrd="0" presId="urn:microsoft.com/office/officeart/2005/8/layout/cycle5"/>
    <dgm:cxn modelId="{0F87596D-B777-490E-AE14-4FCD13CE4F0C}" srcId="{3C416A5C-F571-4B9C-B4B0-5674D6089D34}" destId="{DBEE7E73-F440-4F14-ACC2-623FBAFE637A}" srcOrd="4" destOrd="0" parTransId="{31BEDD1A-4932-491A-9026-30BC7846F1CE}" sibTransId="{1996E04F-27E0-4FF5-8DA1-06C7268047D3}"/>
    <dgm:cxn modelId="{3AF56BDD-C454-4C89-A123-B3BD9ECAE9A0}" srcId="{3C416A5C-F571-4B9C-B4B0-5674D6089D34}" destId="{E11C71F0-3CE4-4013-AE7E-878BC262B35F}" srcOrd="0" destOrd="0" parTransId="{FD065B49-65F1-4CE7-8E6F-351E4E639ADB}" sibTransId="{AA940243-3F31-4704-971D-06556F1D5C34}"/>
    <dgm:cxn modelId="{EFDA73F6-BBB3-400E-A110-98424050EADE}" type="presOf" srcId="{1996E04F-27E0-4FF5-8DA1-06C7268047D3}" destId="{47BC7839-666D-4A7A-8417-D5ECCC98FD70}" srcOrd="0" destOrd="0" presId="urn:microsoft.com/office/officeart/2005/8/layout/cycle5"/>
    <dgm:cxn modelId="{5B7DB95A-11A8-4598-BE10-282602AB1FCC}" srcId="{3C416A5C-F571-4B9C-B4B0-5674D6089D34}" destId="{8E9ABD57-FF04-48C1-908C-3F1644DFD743}" srcOrd="2" destOrd="0" parTransId="{86DB97CC-39D8-4D60-BBE0-DE7082AD8DBE}" sibTransId="{607394EC-CD28-45D3-9814-AD65419CE3FF}"/>
    <dgm:cxn modelId="{4798BC5D-DF3E-46AA-8F02-41D5B5402563}" type="presOf" srcId="{DBEE7E73-F440-4F14-ACC2-623FBAFE637A}" destId="{E65B49D6-E3FE-4CCE-AB5D-EAFA742E9BE0}" srcOrd="0" destOrd="0" presId="urn:microsoft.com/office/officeart/2005/8/layout/cycle5"/>
    <dgm:cxn modelId="{1509A384-20C9-482D-8760-D660A3A24A9C}" type="presOf" srcId="{607394EC-CD28-45D3-9814-AD65419CE3FF}" destId="{BFAC42FA-EDC9-4B71-B708-8CA0A8943018}" srcOrd="0" destOrd="0" presId="urn:microsoft.com/office/officeart/2005/8/layout/cycle5"/>
    <dgm:cxn modelId="{0C344866-0D5F-4099-A7FF-FE7B0AE5D4F7}" type="presOf" srcId="{2DFE89D6-2F61-4FD2-A8D9-F656846A2C27}" destId="{79BB8CAE-7C6D-41A2-BFE6-F311ED9C4DAA}" srcOrd="0" destOrd="0" presId="urn:microsoft.com/office/officeart/2005/8/layout/cycle5"/>
    <dgm:cxn modelId="{1859D16E-F196-45FB-B589-0E5092A494AE}" type="presOf" srcId="{8E9ABD57-FF04-48C1-908C-3F1644DFD743}" destId="{17A896A5-1EDD-4B99-AF31-AB18AA39984E}" srcOrd="0" destOrd="0" presId="urn:microsoft.com/office/officeart/2005/8/layout/cycle5"/>
    <dgm:cxn modelId="{08C4582B-BCB7-48A1-BCB3-4BF8FB3978CB}" srcId="{3C416A5C-F571-4B9C-B4B0-5674D6089D34}" destId="{A196000B-E30F-4E31-9DB3-1FC228F2A09F}" srcOrd="1" destOrd="0" parTransId="{43F682C6-BE3C-41F8-BA20-3CC8734E8BD4}" sibTransId="{6BA00057-3ECA-4D52-98A6-B41AA750C64A}"/>
    <dgm:cxn modelId="{C4D4E227-D36F-47A5-9CFF-CA0C527DC123}" type="presOf" srcId="{E11C71F0-3CE4-4013-AE7E-878BC262B35F}" destId="{6A16A731-3857-4666-BCDD-D10A480E5CF5}" srcOrd="0" destOrd="0" presId="urn:microsoft.com/office/officeart/2005/8/layout/cycle5"/>
    <dgm:cxn modelId="{5517A2FD-82AC-41D2-9012-8016E17971A6}" type="presOf" srcId="{AA940243-3F31-4704-971D-06556F1D5C34}" destId="{391633E2-D094-45D6-BA6F-B93E7E76C7FD}" srcOrd="0" destOrd="0" presId="urn:microsoft.com/office/officeart/2005/8/layout/cycle5"/>
    <dgm:cxn modelId="{12940B21-6AE8-4DD3-9996-202D369016C0}" srcId="{3C416A5C-F571-4B9C-B4B0-5674D6089D34}" destId="{2F53F47F-0791-4628-B601-B07F8511BB1F}" srcOrd="5" destOrd="0" parTransId="{6CEDF2FF-FD9A-4A04-A305-B1D941A2CA4F}" sibTransId="{2DFE89D6-2F61-4FD2-A8D9-F656846A2C27}"/>
    <dgm:cxn modelId="{B0E37F8C-2F3B-4B82-9515-35C19BE6DC65}" type="presOf" srcId="{A196000B-E30F-4E31-9DB3-1FC228F2A09F}" destId="{FB79EE92-703D-46CA-910D-77ED7620ACB4}" srcOrd="0" destOrd="0" presId="urn:microsoft.com/office/officeart/2005/8/layout/cycle5"/>
    <dgm:cxn modelId="{315F1A0A-AC36-4747-9EDB-6B40CD2E75E7}" type="presOf" srcId="{C362622A-5074-463A-8F2F-6ABE16C9DD22}" destId="{504B3372-1E1E-4397-84AC-7CA915BDF727}" srcOrd="0" destOrd="0" presId="urn:microsoft.com/office/officeart/2005/8/layout/cycle5"/>
    <dgm:cxn modelId="{F2C2997B-E98C-4349-A431-F4407A8124A1}" type="presOf" srcId="{3269CB6C-A40F-4438-AF8C-63263F9E0928}" destId="{395241AA-2B03-4311-B045-709AF46F3E60}" srcOrd="0" destOrd="0" presId="urn:microsoft.com/office/officeart/2005/8/layout/cycle5"/>
    <dgm:cxn modelId="{9D1DC847-14B3-4134-BA38-CDDA113F47DE}" type="presOf" srcId="{6BA00057-3ECA-4D52-98A6-B41AA750C64A}" destId="{DACD1982-DEEC-4106-8CCB-4D2416E20CF7}" srcOrd="0" destOrd="0" presId="urn:microsoft.com/office/officeart/2005/8/layout/cycle5"/>
    <dgm:cxn modelId="{030457D9-4315-4271-A7F3-09BA0A364F13}" type="presParOf" srcId="{5BD8153D-BFCE-4D3E-B9E3-0C90FACD161F}" destId="{6A16A731-3857-4666-BCDD-D10A480E5CF5}" srcOrd="0" destOrd="0" presId="urn:microsoft.com/office/officeart/2005/8/layout/cycle5"/>
    <dgm:cxn modelId="{03990254-FB9B-4ACE-8318-3D8865A60F95}" type="presParOf" srcId="{5BD8153D-BFCE-4D3E-B9E3-0C90FACD161F}" destId="{8F818A84-A4FE-42CB-93B1-73D98B3A211B}" srcOrd="1" destOrd="0" presId="urn:microsoft.com/office/officeart/2005/8/layout/cycle5"/>
    <dgm:cxn modelId="{E2FC6072-9660-4CFF-A0A9-0C25245CC375}" type="presParOf" srcId="{5BD8153D-BFCE-4D3E-B9E3-0C90FACD161F}" destId="{391633E2-D094-45D6-BA6F-B93E7E76C7FD}" srcOrd="2" destOrd="0" presId="urn:microsoft.com/office/officeart/2005/8/layout/cycle5"/>
    <dgm:cxn modelId="{4C51EA7C-FDD8-401B-8792-BC9FB2B70CCB}" type="presParOf" srcId="{5BD8153D-BFCE-4D3E-B9E3-0C90FACD161F}" destId="{FB79EE92-703D-46CA-910D-77ED7620ACB4}" srcOrd="3" destOrd="0" presId="urn:microsoft.com/office/officeart/2005/8/layout/cycle5"/>
    <dgm:cxn modelId="{AB657C44-3400-480F-9520-955BFB6CE451}" type="presParOf" srcId="{5BD8153D-BFCE-4D3E-B9E3-0C90FACD161F}" destId="{6A8FB4D3-E42C-47E1-8FE1-A9CA9DF4D7A3}" srcOrd="4" destOrd="0" presId="urn:microsoft.com/office/officeart/2005/8/layout/cycle5"/>
    <dgm:cxn modelId="{14C6DC58-D53D-4901-AA22-3893E2C87664}" type="presParOf" srcId="{5BD8153D-BFCE-4D3E-B9E3-0C90FACD161F}" destId="{DACD1982-DEEC-4106-8CCB-4D2416E20CF7}" srcOrd="5" destOrd="0" presId="urn:microsoft.com/office/officeart/2005/8/layout/cycle5"/>
    <dgm:cxn modelId="{51BAE3BF-2186-4EE6-B80E-2F053EF338B1}" type="presParOf" srcId="{5BD8153D-BFCE-4D3E-B9E3-0C90FACD161F}" destId="{17A896A5-1EDD-4B99-AF31-AB18AA39984E}" srcOrd="6" destOrd="0" presId="urn:microsoft.com/office/officeart/2005/8/layout/cycle5"/>
    <dgm:cxn modelId="{11B91670-EA80-4112-8298-414CB83D8918}" type="presParOf" srcId="{5BD8153D-BFCE-4D3E-B9E3-0C90FACD161F}" destId="{76267775-E6D1-41CE-AC5E-5D49DBBA42BA}" srcOrd="7" destOrd="0" presId="urn:microsoft.com/office/officeart/2005/8/layout/cycle5"/>
    <dgm:cxn modelId="{CC6F97DD-6975-473C-BC7B-C8D7CF817FE7}" type="presParOf" srcId="{5BD8153D-BFCE-4D3E-B9E3-0C90FACD161F}" destId="{BFAC42FA-EDC9-4B71-B708-8CA0A8943018}" srcOrd="8" destOrd="0" presId="urn:microsoft.com/office/officeart/2005/8/layout/cycle5"/>
    <dgm:cxn modelId="{110CA599-67CF-4814-82F7-038172854E98}" type="presParOf" srcId="{5BD8153D-BFCE-4D3E-B9E3-0C90FACD161F}" destId="{504B3372-1E1E-4397-84AC-7CA915BDF727}" srcOrd="9" destOrd="0" presId="urn:microsoft.com/office/officeart/2005/8/layout/cycle5"/>
    <dgm:cxn modelId="{EA1C8DF8-62EB-48D2-9239-85020AF4A4EB}" type="presParOf" srcId="{5BD8153D-BFCE-4D3E-B9E3-0C90FACD161F}" destId="{A470488B-E465-473F-812D-B2D235547224}" srcOrd="10" destOrd="0" presId="urn:microsoft.com/office/officeart/2005/8/layout/cycle5"/>
    <dgm:cxn modelId="{762D471A-36F2-4EA4-88DA-78FF68A6B186}" type="presParOf" srcId="{5BD8153D-BFCE-4D3E-B9E3-0C90FACD161F}" destId="{395241AA-2B03-4311-B045-709AF46F3E60}" srcOrd="11" destOrd="0" presId="urn:microsoft.com/office/officeart/2005/8/layout/cycle5"/>
    <dgm:cxn modelId="{66673324-294C-4FE5-B18F-564400BCC528}" type="presParOf" srcId="{5BD8153D-BFCE-4D3E-B9E3-0C90FACD161F}" destId="{E65B49D6-E3FE-4CCE-AB5D-EAFA742E9BE0}" srcOrd="12" destOrd="0" presId="urn:microsoft.com/office/officeart/2005/8/layout/cycle5"/>
    <dgm:cxn modelId="{AC908491-F8FA-42D2-B375-0CFF35537C3B}" type="presParOf" srcId="{5BD8153D-BFCE-4D3E-B9E3-0C90FACD161F}" destId="{6FB60FF4-8BDF-4127-9A10-2F6523BC7983}" srcOrd="13" destOrd="0" presId="urn:microsoft.com/office/officeart/2005/8/layout/cycle5"/>
    <dgm:cxn modelId="{738F620C-53FD-456F-A588-967E9218DF26}" type="presParOf" srcId="{5BD8153D-BFCE-4D3E-B9E3-0C90FACD161F}" destId="{47BC7839-666D-4A7A-8417-D5ECCC98FD70}" srcOrd="14" destOrd="0" presId="urn:microsoft.com/office/officeart/2005/8/layout/cycle5"/>
    <dgm:cxn modelId="{F4B5076D-4636-48C7-AE6D-B0E1722780DD}" type="presParOf" srcId="{5BD8153D-BFCE-4D3E-B9E3-0C90FACD161F}" destId="{F61F02A2-314B-4EBE-AAE3-A0AC9D5B9B8D}" srcOrd="15" destOrd="0" presId="urn:microsoft.com/office/officeart/2005/8/layout/cycle5"/>
    <dgm:cxn modelId="{02FF8738-E0C9-4897-A610-FE212D934F1B}" type="presParOf" srcId="{5BD8153D-BFCE-4D3E-B9E3-0C90FACD161F}" destId="{1FAB2E4C-E0EF-469E-98FE-CDB50C4A4736}" srcOrd="16" destOrd="0" presId="urn:microsoft.com/office/officeart/2005/8/layout/cycle5"/>
    <dgm:cxn modelId="{E69A9BB4-8930-409D-9A1D-C14B6F330123}" type="presParOf" srcId="{5BD8153D-BFCE-4D3E-B9E3-0C90FACD161F}" destId="{79BB8CAE-7C6D-41A2-BFE6-F311ED9C4DAA}" srcOrd="17" destOrd="0" presId="urn:microsoft.com/office/officeart/2005/8/layout/cycle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E00A88B-73F4-420F-B1CF-5BF0052B1278}">
      <dsp:nvSpPr>
        <dsp:cNvPr id="0" name=""/>
        <dsp:cNvSpPr/>
      </dsp:nvSpPr>
      <dsp:spPr>
        <a:xfrm>
          <a:off x="1822772" y="794128"/>
          <a:ext cx="1840855" cy="1840855"/>
        </a:xfrm>
        <a:prstGeom prst="ellipse">
          <a:avLst/>
        </a:prstGeom>
        <a:solidFill>
          <a:srgbClr val="CD1F06"/>
        </a:solidFill>
        <a:ln w="9525" cap="flat" cmpd="sng" algn="ctr">
          <a:solidFill>
            <a:schemeClr val="accent2">
              <a:shade val="95000"/>
              <a:satMod val="105000"/>
            </a:schemeClr>
          </a:solidFill>
          <a:prstDash val="solid"/>
        </a:ln>
        <a:effectLst>
          <a:outerShdw blurRad="40000" dist="23000" dir="5400000" rotWithShape="0">
            <a:srgbClr val="000000">
              <a:alpha val="35000"/>
            </a:srgbClr>
          </a:outerShdw>
        </a:effectLst>
      </dsp:spPr>
      <dsp:style>
        <a:lnRef idx="1">
          <a:schemeClr val="accent2"/>
        </a:lnRef>
        <a:fillRef idx="3">
          <a:schemeClr val="accent2"/>
        </a:fillRef>
        <a:effectRef idx="2">
          <a:schemeClr val="accent2"/>
        </a:effectRef>
        <a:fontRef idx="minor">
          <a:schemeClr val="lt1"/>
        </a:fontRef>
      </dsp:style>
      <dsp:txBody>
        <a:bodyPr spcFirstLastPara="0" vert="horz" wrap="square" lIns="58420" tIns="58420" rIns="58420" bIns="58420" numCol="1" spcCol="1270" anchor="ctr" anchorCtr="0">
          <a:noAutofit/>
        </a:bodyPr>
        <a:lstStyle/>
        <a:p>
          <a:pPr lvl="0" algn="ctr" defTabSz="2044700">
            <a:lnSpc>
              <a:spcPct val="90000"/>
            </a:lnSpc>
            <a:spcBef>
              <a:spcPct val="0"/>
            </a:spcBef>
            <a:spcAft>
              <a:spcPct val="35000"/>
            </a:spcAft>
          </a:pPr>
          <a:r>
            <a:rPr lang="zh-CN" altLang="en-US" sz="4600" kern="1200" dirty="0">
              <a:latin typeface="微软雅黑" pitchFamily="34" charset="-122"/>
              <a:ea typeface="微软雅黑" pitchFamily="34" charset="-122"/>
            </a:rPr>
            <a:t>品牌</a:t>
          </a:r>
        </a:p>
      </dsp:txBody>
      <dsp:txXfrm>
        <a:off x="2092359" y="1063715"/>
        <a:ext cx="1301681" cy="1301681"/>
      </dsp:txXfrm>
    </dsp:sp>
    <dsp:sp modelId="{9F267963-D523-4A71-8F92-DA6BE1638C59}">
      <dsp:nvSpPr>
        <dsp:cNvPr id="0" name=""/>
        <dsp:cNvSpPr/>
      </dsp:nvSpPr>
      <dsp:spPr>
        <a:xfrm>
          <a:off x="2282986" y="56794"/>
          <a:ext cx="920427" cy="920427"/>
        </a:xfrm>
        <a:prstGeom prst="ellipse">
          <a:avLst/>
        </a:prstGeom>
        <a:solidFill>
          <a:srgbClr val="7030A0"/>
        </a:solidFill>
        <a:ln w="9525" cap="flat" cmpd="sng" algn="ctr">
          <a:solidFill>
            <a:schemeClr val="accent4">
              <a:shade val="95000"/>
              <a:satMod val="105000"/>
            </a:schemeClr>
          </a:solidFill>
          <a:prstDash val="solid"/>
        </a:ln>
        <a:effectLst>
          <a:outerShdw blurRad="40000" dist="23000" dir="5400000" rotWithShape="0">
            <a:srgbClr val="000000">
              <a:alpha val="35000"/>
            </a:srgbClr>
          </a:outerShdw>
        </a:effectLst>
      </dsp:spPr>
      <dsp:style>
        <a:lnRef idx="1">
          <a:schemeClr val="accent4"/>
        </a:lnRef>
        <a:fillRef idx="3">
          <a:schemeClr val="accent4"/>
        </a:fillRef>
        <a:effectRef idx="2">
          <a:schemeClr val="accent4"/>
        </a:effectRef>
        <a:fontRef idx="minor">
          <a:schemeClr val="lt1"/>
        </a:fontRef>
      </dsp:style>
      <dsp:txBody>
        <a:bodyPr spcFirstLastPara="0" vert="horz" wrap="square" lIns="29210" tIns="29210" rIns="29210" bIns="29210" numCol="1" spcCol="1270" anchor="ctr" anchorCtr="0">
          <a:noAutofit/>
        </a:bodyPr>
        <a:lstStyle/>
        <a:p>
          <a:pPr lvl="0" algn="ctr" defTabSz="1022350">
            <a:lnSpc>
              <a:spcPct val="90000"/>
            </a:lnSpc>
            <a:spcBef>
              <a:spcPct val="0"/>
            </a:spcBef>
            <a:spcAft>
              <a:spcPct val="35000"/>
            </a:spcAft>
          </a:pPr>
          <a:r>
            <a:rPr lang="zh-CN" altLang="en-US" sz="2300" kern="1200" dirty="0">
              <a:latin typeface="微软雅黑" pitchFamily="34" charset="-122"/>
              <a:ea typeface="微软雅黑" pitchFamily="34" charset="-122"/>
            </a:rPr>
            <a:t>产品</a:t>
          </a:r>
        </a:p>
      </dsp:txBody>
      <dsp:txXfrm>
        <a:off x="2417779" y="191587"/>
        <a:ext cx="650841" cy="650841"/>
      </dsp:txXfrm>
    </dsp:sp>
    <dsp:sp modelId="{58643847-3948-4A42-839C-4B449566B6D8}">
      <dsp:nvSpPr>
        <dsp:cNvPr id="0" name=""/>
        <dsp:cNvSpPr/>
      </dsp:nvSpPr>
      <dsp:spPr>
        <a:xfrm>
          <a:off x="3421921" y="884279"/>
          <a:ext cx="920427" cy="920427"/>
        </a:xfrm>
        <a:prstGeom prst="ellipse">
          <a:avLst/>
        </a:prstGeom>
        <a:solidFill>
          <a:srgbClr val="3C78CE"/>
        </a:solidFill>
        <a:ln w="9525" cap="flat" cmpd="sng" algn="ctr">
          <a:solidFill>
            <a:schemeClr val="accent1">
              <a:shade val="95000"/>
              <a:satMod val="105000"/>
            </a:schemeClr>
          </a:solidFill>
          <a:prstDash val="solid"/>
        </a:ln>
        <a:effectLst>
          <a:outerShdw blurRad="40000" dist="23000" dir="5400000" rotWithShape="0">
            <a:srgbClr val="000000">
              <a:alpha val="35000"/>
            </a:srgbClr>
          </a:outerShdw>
        </a:effectLst>
      </dsp:spPr>
      <dsp:style>
        <a:lnRef idx="1">
          <a:schemeClr val="accent1"/>
        </a:lnRef>
        <a:fillRef idx="3">
          <a:schemeClr val="accent1"/>
        </a:fillRef>
        <a:effectRef idx="2">
          <a:schemeClr val="accent1"/>
        </a:effectRef>
        <a:fontRef idx="minor">
          <a:schemeClr val="lt1"/>
        </a:fontRef>
      </dsp:style>
      <dsp:txBody>
        <a:bodyPr spcFirstLastPara="0" vert="horz" wrap="square" lIns="29210" tIns="29210" rIns="29210" bIns="29210" numCol="1" spcCol="1270" anchor="ctr" anchorCtr="0">
          <a:noAutofit/>
        </a:bodyPr>
        <a:lstStyle/>
        <a:p>
          <a:pPr lvl="0" algn="ctr" defTabSz="1022350">
            <a:lnSpc>
              <a:spcPct val="90000"/>
            </a:lnSpc>
            <a:spcBef>
              <a:spcPct val="0"/>
            </a:spcBef>
            <a:spcAft>
              <a:spcPct val="35000"/>
            </a:spcAft>
          </a:pPr>
          <a:r>
            <a:rPr lang="zh-CN" altLang="en-US" sz="2300" kern="1200">
              <a:latin typeface="微软雅黑" pitchFamily="34" charset="-122"/>
              <a:ea typeface="微软雅黑" pitchFamily="34" charset="-122"/>
            </a:rPr>
            <a:t>商标</a:t>
          </a:r>
        </a:p>
      </dsp:txBody>
      <dsp:txXfrm>
        <a:off x="3556714" y="1019072"/>
        <a:ext cx="650841" cy="650841"/>
      </dsp:txXfrm>
    </dsp:sp>
    <dsp:sp modelId="{4ACABEBA-0D5C-41E7-912C-E0012DBA5711}">
      <dsp:nvSpPr>
        <dsp:cNvPr id="0" name=""/>
        <dsp:cNvSpPr/>
      </dsp:nvSpPr>
      <dsp:spPr>
        <a:xfrm>
          <a:off x="2986886" y="2223177"/>
          <a:ext cx="920427" cy="920427"/>
        </a:xfrm>
        <a:prstGeom prst="ellipse">
          <a:avLst/>
        </a:prstGeom>
        <a:solidFill>
          <a:srgbClr val="00B0F0"/>
        </a:solidFill>
        <a:ln w="9525" cap="flat" cmpd="sng" algn="ctr">
          <a:solidFill>
            <a:schemeClr val="accent5">
              <a:shade val="95000"/>
              <a:satMod val="105000"/>
            </a:schemeClr>
          </a:solidFill>
          <a:prstDash val="solid"/>
        </a:ln>
        <a:effectLst>
          <a:outerShdw blurRad="40000" dist="23000" dir="5400000" rotWithShape="0">
            <a:srgbClr val="000000">
              <a:alpha val="35000"/>
            </a:srgbClr>
          </a:outerShdw>
        </a:effectLst>
      </dsp:spPr>
      <dsp:style>
        <a:lnRef idx="1">
          <a:schemeClr val="accent5"/>
        </a:lnRef>
        <a:fillRef idx="3">
          <a:schemeClr val="accent5"/>
        </a:fillRef>
        <a:effectRef idx="2">
          <a:schemeClr val="accent5"/>
        </a:effectRef>
        <a:fontRef idx="minor">
          <a:schemeClr val="lt1"/>
        </a:fontRef>
      </dsp:style>
      <dsp:txBody>
        <a:bodyPr spcFirstLastPara="0" vert="horz" wrap="square" lIns="29210" tIns="29210" rIns="29210" bIns="29210" numCol="1" spcCol="1270" anchor="ctr" anchorCtr="0">
          <a:noAutofit/>
        </a:bodyPr>
        <a:lstStyle/>
        <a:p>
          <a:pPr lvl="0" algn="ctr" defTabSz="1022350">
            <a:lnSpc>
              <a:spcPct val="90000"/>
            </a:lnSpc>
            <a:spcBef>
              <a:spcPct val="0"/>
            </a:spcBef>
            <a:spcAft>
              <a:spcPct val="35000"/>
            </a:spcAft>
          </a:pPr>
          <a:r>
            <a:rPr lang="zh-CN" altLang="en-US" sz="2300" kern="1200">
              <a:latin typeface="微软雅黑" pitchFamily="34" charset="-122"/>
              <a:ea typeface="微软雅黑" pitchFamily="34" charset="-122"/>
            </a:rPr>
            <a:t>名牌</a:t>
          </a:r>
        </a:p>
      </dsp:txBody>
      <dsp:txXfrm>
        <a:off x="3121679" y="2357970"/>
        <a:ext cx="650841" cy="650841"/>
      </dsp:txXfrm>
    </dsp:sp>
    <dsp:sp modelId="{500743A8-B340-4E09-87CD-2B997D16D5D4}">
      <dsp:nvSpPr>
        <dsp:cNvPr id="0" name=""/>
        <dsp:cNvSpPr/>
      </dsp:nvSpPr>
      <dsp:spPr>
        <a:xfrm>
          <a:off x="1579085" y="2223177"/>
          <a:ext cx="920427" cy="920427"/>
        </a:xfrm>
        <a:prstGeom prst="ellipse">
          <a:avLst/>
        </a:prstGeom>
        <a:solidFill>
          <a:srgbClr val="8BAB00"/>
        </a:solidFill>
        <a:ln w="9525" cap="flat" cmpd="sng" algn="ctr">
          <a:solidFill>
            <a:schemeClr val="accent3">
              <a:shade val="95000"/>
              <a:satMod val="105000"/>
            </a:schemeClr>
          </a:solidFill>
          <a:prstDash val="solid"/>
        </a:ln>
        <a:effectLst>
          <a:outerShdw blurRad="40000" dist="23000" dir="5400000" rotWithShape="0">
            <a:srgbClr val="000000">
              <a:alpha val="35000"/>
            </a:srgbClr>
          </a:outerShdw>
        </a:effectLst>
      </dsp:spPr>
      <dsp:style>
        <a:lnRef idx="1">
          <a:schemeClr val="accent3"/>
        </a:lnRef>
        <a:fillRef idx="3">
          <a:schemeClr val="accent3"/>
        </a:fillRef>
        <a:effectRef idx="2">
          <a:schemeClr val="accent3"/>
        </a:effectRef>
        <a:fontRef idx="minor">
          <a:schemeClr val="lt1"/>
        </a:fontRef>
      </dsp:style>
      <dsp:txBody>
        <a:bodyPr spcFirstLastPara="0" vert="horz" wrap="square" lIns="29210" tIns="29210" rIns="29210" bIns="29210" numCol="1" spcCol="1270" anchor="ctr" anchorCtr="0">
          <a:noAutofit/>
        </a:bodyPr>
        <a:lstStyle/>
        <a:p>
          <a:pPr lvl="0" algn="ctr" defTabSz="1022350">
            <a:lnSpc>
              <a:spcPct val="90000"/>
            </a:lnSpc>
            <a:spcBef>
              <a:spcPct val="0"/>
            </a:spcBef>
            <a:spcAft>
              <a:spcPct val="35000"/>
            </a:spcAft>
          </a:pPr>
          <a:r>
            <a:rPr lang="zh-CN" altLang="en-US" sz="2300" kern="1200">
              <a:latin typeface="微软雅黑" pitchFamily="34" charset="-122"/>
              <a:ea typeface="微软雅黑" pitchFamily="34" charset="-122"/>
            </a:rPr>
            <a:t>文化</a:t>
          </a:r>
        </a:p>
      </dsp:txBody>
      <dsp:txXfrm>
        <a:off x="1713878" y="2357970"/>
        <a:ext cx="650841" cy="650841"/>
      </dsp:txXfrm>
    </dsp:sp>
    <dsp:sp modelId="{19007E95-2091-48F4-BEDE-A6DD04F36F24}">
      <dsp:nvSpPr>
        <dsp:cNvPr id="0" name=""/>
        <dsp:cNvSpPr/>
      </dsp:nvSpPr>
      <dsp:spPr>
        <a:xfrm>
          <a:off x="1144051" y="884279"/>
          <a:ext cx="920427" cy="920427"/>
        </a:xfrm>
        <a:prstGeom prst="ellipse">
          <a:avLst/>
        </a:prstGeom>
        <a:solidFill>
          <a:srgbClr val="FF8500"/>
        </a:solidFill>
        <a:ln w="9525" cap="flat" cmpd="sng" algn="ctr">
          <a:solidFill>
            <a:schemeClr val="accent6">
              <a:shade val="95000"/>
              <a:satMod val="105000"/>
            </a:schemeClr>
          </a:solidFill>
          <a:prstDash val="solid"/>
        </a:ln>
        <a:effectLst>
          <a:outerShdw blurRad="40000" dist="23000" dir="5400000" rotWithShape="0">
            <a:srgbClr val="000000">
              <a:alpha val="35000"/>
            </a:srgbClr>
          </a:outerShdw>
        </a:effectLst>
      </dsp:spPr>
      <dsp:style>
        <a:lnRef idx="1">
          <a:schemeClr val="accent6"/>
        </a:lnRef>
        <a:fillRef idx="3">
          <a:schemeClr val="accent6"/>
        </a:fillRef>
        <a:effectRef idx="2">
          <a:schemeClr val="accent6"/>
        </a:effectRef>
        <a:fontRef idx="minor">
          <a:schemeClr val="lt1"/>
        </a:fontRef>
      </dsp:style>
      <dsp:txBody>
        <a:bodyPr spcFirstLastPara="0" vert="horz" wrap="square" lIns="29210" tIns="29210" rIns="29210" bIns="29210" numCol="1" spcCol="1270" anchor="ctr" anchorCtr="0">
          <a:noAutofit/>
        </a:bodyPr>
        <a:lstStyle/>
        <a:p>
          <a:pPr lvl="0" algn="ctr" defTabSz="1022350">
            <a:lnSpc>
              <a:spcPct val="90000"/>
            </a:lnSpc>
            <a:spcBef>
              <a:spcPct val="0"/>
            </a:spcBef>
            <a:spcAft>
              <a:spcPct val="35000"/>
            </a:spcAft>
          </a:pPr>
          <a:r>
            <a:rPr lang="zh-CN" altLang="en-US" sz="2300" kern="1200" dirty="0">
              <a:latin typeface="微软雅黑" pitchFamily="34" charset="-122"/>
              <a:ea typeface="微软雅黑" pitchFamily="34" charset="-122"/>
            </a:rPr>
            <a:t>营销</a:t>
          </a:r>
        </a:p>
      </dsp:txBody>
      <dsp:txXfrm>
        <a:off x="1278844" y="1019072"/>
        <a:ext cx="650841" cy="65084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5EF3725-0D92-49D9-88BD-0A725DCC5ECA}" type="datetimeFigureOut">
              <a:rPr lang="zh-CN" altLang="en-US" smtClean="0"/>
              <a:t>2015/5/30</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E2BA8C6-1B8B-494C-881B-33C94A7D2075}" type="slidenum">
              <a:rPr lang="zh-CN" altLang="en-US" smtClean="0"/>
              <a:t>‹#›</a:t>
            </a:fld>
            <a:endParaRPr lang="zh-CN" altLang="en-US"/>
          </a:p>
        </p:txBody>
      </p:sp>
    </p:spTree>
    <p:extLst>
      <p:ext uri="{BB962C8B-B14F-4D97-AF65-F5344CB8AC3E}">
        <p14:creationId xmlns:p14="http://schemas.microsoft.com/office/powerpoint/2010/main" val="243496360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D534892-2594-4348-9B59-391C3F1BE7C4}" type="datetimeFigureOut">
              <a:rPr lang="zh-CN" altLang="en-US" smtClean="0"/>
              <a:t>2015/5/30</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D031C7-A97A-4B3D-B11F-B8701A7D0714}" type="slidenum">
              <a:rPr lang="zh-CN" altLang="en-US" smtClean="0"/>
              <a:t>‹#›</a:t>
            </a:fld>
            <a:endParaRPr lang="zh-CN" altLang="en-US"/>
          </a:p>
        </p:txBody>
      </p:sp>
    </p:spTree>
    <p:extLst>
      <p:ext uri="{BB962C8B-B14F-4D97-AF65-F5344CB8AC3E}">
        <p14:creationId xmlns:p14="http://schemas.microsoft.com/office/powerpoint/2010/main" val="11142248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58</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9877284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6" Type="http://schemas.openxmlformats.org/officeDocument/2006/relationships/image" Target="../media/image6.jpeg"/><Relationship Id="rId5" Type="http://schemas.openxmlformats.org/officeDocument/2006/relationships/image" Target="../media/image5.png"/><Relationship Id="rId4" Type="http://schemas.openxmlformats.org/officeDocument/2006/relationships/hyperlink" Target="http://www.tianya.cn/publicforum/content/no20/1/317960.shtml" TargetMode="Externa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 Id="rId5" Type="http://schemas.openxmlformats.org/officeDocument/2006/relationships/image" Target="../media/image10.png"/><Relationship Id="rId4" Type="http://schemas.openxmlformats.org/officeDocument/2006/relationships/image" Target="../media/image9.jpe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首页">
    <p:spTree>
      <p:nvGrpSpPr>
        <p:cNvPr id="1" name=""/>
        <p:cNvGrpSpPr/>
        <p:nvPr/>
      </p:nvGrpSpPr>
      <p:grpSpPr>
        <a:xfrm>
          <a:off x="0" y="0"/>
          <a:ext cx="0" cy="0"/>
          <a:chOff x="0" y="0"/>
          <a:chExt cx="0" cy="0"/>
        </a:xfrm>
      </p:grpSpPr>
      <p:pic>
        <p:nvPicPr>
          <p:cNvPr id="1027" name="Picture 3" descr="C:\Documents and Settings\t11318\桌面\揭开01.jpg"/>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3352030" y="0"/>
            <a:ext cx="8839970" cy="6858000"/>
          </a:xfrm>
          <a:prstGeom prst="rect">
            <a:avLst/>
          </a:prstGeom>
          <a:noFill/>
          <a:extLst>
            <a:ext uri="{909E8E84-426E-40DD-AFC4-6F175D3DCCD1}">
              <a14:hiddenFill xmlns:a14="http://schemas.microsoft.com/office/drawing/2010/main">
                <a:solidFill>
                  <a:srgbClr val="FFFFFF"/>
                </a:solidFill>
              </a14:hiddenFill>
            </a:ext>
          </a:extLst>
        </p:spPr>
      </p:pic>
      <p:sp>
        <p:nvSpPr>
          <p:cNvPr id="24" name="TextBox 7"/>
          <p:cNvSpPr txBox="1">
            <a:spLocks noChangeArrowheads="1"/>
          </p:cNvSpPr>
          <p:nvPr userDrawn="1"/>
        </p:nvSpPr>
        <p:spPr bwMode="auto">
          <a:xfrm>
            <a:off x="698211" y="4869160"/>
            <a:ext cx="2469248" cy="338554"/>
          </a:xfrm>
          <a:prstGeom prst="rect">
            <a:avLst/>
          </a:prstGeom>
          <a:noFill/>
          <a:ln>
            <a:noFill/>
          </a:ln>
          <a:extLst/>
        </p:spPr>
        <p:txBody>
          <a:bodyPr wrap="square">
            <a:spAutoFit/>
          </a:bodyPr>
          <a:lstStyle>
            <a:lvl1pPr eaLnBrk="0" hangingPunct="0">
              <a:defRPr sz="2000">
                <a:solidFill>
                  <a:schemeClr val="tx1"/>
                </a:solidFill>
                <a:latin typeface="Calibri" pitchFamily="34" charset="0"/>
                <a:ea typeface="宋体" charset="-122"/>
              </a:defRPr>
            </a:lvl1pPr>
            <a:lvl2pPr marL="742950" indent="-285750" eaLnBrk="0" hangingPunct="0">
              <a:defRPr sz="2000">
                <a:solidFill>
                  <a:schemeClr val="tx1"/>
                </a:solidFill>
                <a:latin typeface="Calibri" pitchFamily="34" charset="0"/>
                <a:ea typeface="宋体" charset="-122"/>
              </a:defRPr>
            </a:lvl2pPr>
            <a:lvl3pPr marL="1143000" indent="-228600" eaLnBrk="0" hangingPunct="0">
              <a:defRPr sz="2000">
                <a:solidFill>
                  <a:schemeClr val="tx1"/>
                </a:solidFill>
                <a:latin typeface="Calibri" pitchFamily="34" charset="0"/>
                <a:ea typeface="宋体" charset="-122"/>
              </a:defRPr>
            </a:lvl3pPr>
            <a:lvl4pPr marL="1600200" indent="-228600" eaLnBrk="0" hangingPunct="0">
              <a:defRPr sz="2000">
                <a:solidFill>
                  <a:schemeClr val="tx1"/>
                </a:solidFill>
                <a:latin typeface="Calibri" pitchFamily="34" charset="0"/>
                <a:ea typeface="宋体" charset="-122"/>
              </a:defRPr>
            </a:lvl4pPr>
            <a:lvl5pPr eaLnBrk="0" hangingPunct="0">
              <a:defRPr sz="2000">
                <a:solidFill>
                  <a:schemeClr val="tx1"/>
                </a:solidFill>
                <a:latin typeface="Calibri" pitchFamily="34" charset="0"/>
                <a:ea typeface="宋体" charset="-122"/>
              </a:defRPr>
            </a:lvl5pPr>
            <a:lvl6pPr marL="2514600" indent="-228600" defTabSz="1028700" eaLnBrk="0" fontAlgn="base" hangingPunct="0">
              <a:spcBef>
                <a:spcPct val="0"/>
              </a:spcBef>
              <a:spcAft>
                <a:spcPct val="0"/>
              </a:spcAft>
              <a:defRPr sz="2000">
                <a:solidFill>
                  <a:schemeClr val="tx1"/>
                </a:solidFill>
                <a:latin typeface="Calibri" pitchFamily="34" charset="0"/>
                <a:ea typeface="宋体" charset="-122"/>
              </a:defRPr>
            </a:lvl6pPr>
            <a:lvl7pPr marL="2971800" indent="-228600" defTabSz="1028700" eaLnBrk="0" fontAlgn="base" hangingPunct="0">
              <a:spcBef>
                <a:spcPct val="0"/>
              </a:spcBef>
              <a:spcAft>
                <a:spcPct val="0"/>
              </a:spcAft>
              <a:defRPr sz="2000">
                <a:solidFill>
                  <a:schemeClr val="tx1"/>
                </a:solidFill>
                <a:latin typeface="Calibri" pitchFamily="34" charset="0"/>
                <a:ea typeface="宋体" charset="-122"/>
              </a:defRPr>
            </a:lvl7pPr>
            <a:lvl8pPr marL="3429000" indent="-228600" defTabSz="1028700" eaLnBrk="0" fontAlgn="base" hangingPunct="0">
              <a:spcBef>
                <a:spcPct val="0"/>
              </a:spcBef>
              <a:spcAft>
                <a:spcPct val="0"/>
              </a:spcAft>
              <a:defRPr sz="2000">
                <a:solidFill>
                  <a:schemeClr val="tx1"/>
                </a:solidFill>
                <a:latin typeface="Calibri" pitchFamily="34" charset="0"/>
                <a:ea typeface="宋体" charset="-122"/>
              </a:defRPr>
            </a:lvl8pPr>
            <a:lvl9pPr marL="3886200" indent="-228600" defTabSz="1028700" eaLnBrk="0" fontAlgn="base" hangingPunct="0">
              <a:spcBef>
                <a:spcPct val="0"/>
              </a:spcBef>
              <a:spcAft>
                <a:spcPct val="0"/>
              </a:spcAft>
              <a:defRPr sz="2000">
                <a:solidFill>
                  <a:schemeClr val="tx1"/>
                </a:solidFill>
                <a:latin typeface="Calibri" pitchFamily="34" charset="0"/>
                <a:ea typeface="宋体" charset="-122"/>
              </a:defRPr>
            </a:lvl9pPr>
          </a:lstStyle>
          <a:p>
            <a:pPr algn="l" eaLnBrk="1" hangingPunct="1"/>
            <a:r>
              <a:rPr lang="en-US" altLang="zh-CN" sz="1600" dirty="0" smtClean="0">
                <a:solidFill>
                  <a:schemeClr val="bg1">
                    <a:lumMod val="50000"/>
                  </a:schemeClr>
                </a:solidFill>
                <a:effectLst/>
                <a:latin typeface="Arial Unicode MS" pitchFamily="34" charset="-122"/>
                <a:ea typeface="Arial Unicode MS" pitchFamily="34" charset="-122"/>
                <a:cs typeface="Arial Unicode MS" pitchFamily="34" charset="-122"/>
              </a:rPr>
              <a:t>Designed by @</a:t>
            </a:r>
            <a:r>
              <a:rPr lang="en-US" altLang="zh-CN" sz="1600" dirty="0" err="1">
                <a:solidFill>
                  <a:schemeClr val="bg1">
                    <a:lumMod val="50000"/>
                  </a:schemeClr>
                </a:solidFill>
                <a:effectLst/>
                <a:latin typeface="Arial Unicode MS" pitchFamily="34" charset="-122"/>
                <a:ea typeface="Arial Unicode MS" pitchFamily="34" charset="-122"/>
                <a:cs typeface="Arial Unicode MS" pitchFamily="34" charset="-122"/>
              </a:rPr>
              <a:t>T</a:t>
            </a:r>
            <a:r>
              <a:rPr lang="en-US" altLang="zh-CN" sz="1600" dirty="0" err="1" smtClean="0">
                <a:solidFill>
                  <a:schemeClr val="bg1">
                    <a:lumMod val="50000"/>
                  </a:schemeClr>
                </a:solidFill>
                <a:effectLst/>
                <a:latin typeface="Arial Unicode MS" pitchFamily="34" charset="-122"/>
                <a:ea typeface="Arial Unicode MS" pitchFamily="34" charset="-122"/>
                <a:cs typeface="Arial Unicode MS" pitchFamily="34" charset="-122"/>
              </a:rPr>
              <a:t>eliss</a:t>
            </a:r>
            <a:endParaRPr lang="zh-CN" altLang="en-US" sz="1600" dirty="0">
              <a:solidFill>
                <a:schemeClr val="bg1">
                  <a:lumMod val="50000"/>
                </a:schemeClr>
              </a:solidFill>
              <a:effectLst/>
              <a:latin typeface="Arial Unicode MS" pitchFamily="34" charset="-122"/>
              <a:ea typeface="Arial Unicode MS" pitchFamily="34" charset="-122"/>
              <a:cs typeface="Arial Unicode MS" pitchFamily="34" charset="-122"/>
            </a:endParaRPr>
          </a:p>
        </p:txBody>
      </p:sp>
      <p:sp>
        <p:nvSpPr>
          <p:cNvPr id="28" name="矩形 27"/>
          <p:cNvSpPr/>
          <p:nvPr userDrawn="1"/>
        </p:nvSpPr>
        <p:spPr>
          <a:xfrm>
            <a:off x="698212" y="3140968"/>
            <a:ext cx="4102319" cy="369332"/>
          </a:xfrm>
          <a:prstGeom prst="rect">
            <a:avLst/>
          </a:prstGeom>
        </p:spPr>
        <p:txBody>
          <a:bodyPr wrap="square" anchor="ctr">
            <a:spAutoFit/>
          </a:bodyPr>
          <a:lstStyle/>
          <a:p>
            <a:pPr algn="l"/>
            <a:r>
              <a:rPr lang="zh-CN" altLang="en-US" sz="1800" dirty="0" smtClean="0">
                <a:solidFill>
                  <a:schemeClr val="bg1">
                    <a:lumMod val="50000"/>
                  </a:schemeClr>
                </a:solidFill>
                <a:effectLst/>
                <a:latin typeface="微软雅黑" pitchFamily="34" charset="-122"/>
                <a:ea typeface="微软雅黑" pitchFamily="34" charset="-122"/>
                <a:cs typeface="经典繁仿黑" pitchFamily="49" charset="-122"/>
              </a:rPr>
              <a:t>企业中高层领导培训教材</a:t>
            </a:r>
            <a:r>
              <a:rPr lang="en-US" altLang="zh-CN" sz="1800" dirty="0" smtClean="0">
                <a:solidFill>
                  <a:schemeClr val="bg1">
                    <a:lumMod val="50000"/>
                  </a:schemeClr>
                </a:solidFill>
                <a:effectLst/>
                <a:latin typeface="微软雅黑" pitchFamily="34" charset="-122"/>
                <a:ea typeface="微软雅黑" pitchFamily="34" charset="-122"/>
                <a:cs typeface="经典繁仿黑" pitchFamily="49" charset="-122"/>
              </a:rPr>
              <a:t>——</a:t>
            </a:r>
            <a:endParaRPr lang="zh-CN" altLang="en-US" sz="1800" dirty="0">
              <a:solidFill>
                <a:schemeClr val="bg1">
                  <a:lumMod val="50000"/>
                </a:schemeClr>
              </a:solidFill>
              <a:effectLst/>
              <a:latin typeface="微软雅黑" pitchFamily="34" charset="-122"/>
              <a:ea typeface="微软雅黑" pitchFamily="34" charset="-122"/>
              <a:cs typeface="经典繁仿黑" pitchFamily="49" charset="-122"/>
            </a:endParaRPr>
          </a:p>
        </p:txBody>
      </p:sp>
      <p:sp>
        <p:nvSpPr>
          <p:cNvPr id="29" name="TextBox 3"/>
          <p:cNvSpPr txBox="1"/>
          <p:nvPr userDrawn="1"/>
        </p:nvSpPr>
        <p:spPr>
          <a:xfrm>
            <a:off x="661160" y="3439454"/>
            <a:ext cx="7213817" cy="1323439"/>
          </a:xfrm>
          <a:prstGeom prst="rect">
            <a:avLst/>
          </a:prstGeom>
          <a:noFill/>
        </p:spPr>
        <p:txBody>
          <a:bodyPr wrap="square" rtlCol="0" anchor="ct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defPPr>
              <a:defRPr lang="zh-CN"/>
            </a:defPPr>
            <a:lvl1pPr>
              <a:defRPr sz="7200" spc="50">
                <a:ln w="11430"/>
                <a:solidFill>
                  <a:schemeClr val="tx1">
                    <a:lumMod val="65000"/>
                    <a:lumOff val="35000"/>
                  </a:schemeClr>
                </a:solidFill>
                <a:effectLst>
                  <a:outerShdw blurRad="38100" dist="38100" dir="2700000" algn="tl">
                    <a:srgbClr val="000000">
                      <a:alpha val="43137"/>
                    </a:srgbClr>
                  </a:outerShdw>
                </a:effectLst>
                <a:latin typeface="华康俪金黑W8(P)" pitchFamily="34" charset="-122"/>
                <a:ea typeface="华康俪金黑W8(P)" pitchFamily="34" charset="-122"/>
                <a:cs typeface="经典繁仿黑" pitchFamily="49" charset="-122"/>
              </a:defRPr>
            </a:lvl1pPr>
          </a:lstStyle>
          <a:p>
            <a:pPr lvl="0"/>
            <a:r>
              <a:rPr lang="zh-CN" altLang="en-US" sz="8000" dirty="0" smtClean="0">
                <a:solidFill>
                  <a:srgbClr val="CD1F06"/>
                </a:solidFill>
              </a:rPr>
              <a:t>揭秘品牌建设</a:t>
            </a:r>
            <a:endParaRPr lang="zh-CN" altLang="en-US" sz="8000" dirty="0">
              <a:solidFill>
                <a:srgbClr val="CD1F06"/>
              </a:solidFill>
            </a:endParaRPr>
          </a:p>
        </p:txBody>
      </p:sp>
      <p:grpSp>
        <p:nvGrpSpPr>
          <p:cNvPr id="32" name="组合 31"/>
          <p:cNvGrpSpPr/>
          <p:nvPr userDrawn="1"/>
        </p:nvGrpSpPr>
        <p:grpSpPr>
          <a:xfrm>
            <a:off x="698212" y="6216104"/>
            <a:ext cx="1935641" cy="495514"/>
            <a:chOff x="602538" y="6254444"/>
            <a:chExt cx="1936145" cy="495514"/>
          </a:xfrm>
        </p:grpSpPr>
        <p:sp>
          <p:nvSpPr>
            <p:cNvPr id="33" name="Text Box 62"/>
            <p:cNvSpPr txBox="1">
              <a:spLocks noChangeArrowheads="1"/>
            </p:cNvSpPr>
            <p:nvPr/>
          </p:nvSpPr>
          <p:spPr bwMode="auto">
            <a:xfrm>
              <a:off x="1027280" y="6332924"/>
              <a:ext cx="1511403" cy="338554"/>
            </a:xfrm>
            <a:prstGeom prst="rect">
              <a:avLst/>
            </a:prstGeom>
            <a:noFill/>
            <a:effectLst>
              <a:reflection blurRad="6350" stA="50000" endA="300" endPos="38500" dist="50800" dir="5400000" sy="-100000" algn="bl" rotWithShape="0"/>
            </a:effectLst>
          </p:spPr>
          <p:txBody>
            <a:bodyPr wrap="square" rtlCol="0" anchor="ctr">
              <a:spAutoFit/>
            </a:bodyPr>
            <a:lstStyle>
              <a:defPPr>
                <a:defRPr lang="zh-CN"/>
              </a:defPPr>
              <a:lvl1pPr marL="0" defTabSz="914400" eaLnBrk="1" latinLnBrk="0" hangingPunct="1">
                <a:defRPr sz="180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defRPr>
              </a:lvl1pPr>
              <a:lvl2pPr defTabSz="914400" eaLnBrk="1" latinLnBrk="0" hangingPunct="1">
                <a:defRPr sz="1800">
                  <a:latin typeface="+mn-lt"/>
                  <a:ea typeface="+mn-ea"/>
                </a:defRPr>
              </a:lvl2pPr>
              <a:lvl3pPr defTabSz="914400" eaLnBrk="1" latinLnBrk="0" hangingPunct="1">
                <a:defRPr sz="1800">
                  <a:latin typeface="+mn-lt"/>
                  <a:ea typeface="+mn-ea"/>
                </a:defRPr>
              </a:lvl3pPr>
              <a:lvl4pPr defTabSz="914400" eaLnBrk="1" latinLnBrk="0" hangingPunct="1">
                <a:defRPr sz="1800">
                  <a:latin typeface="+mn-lt"/>
                  <a:ea typeface="+mn-ea"/>
                </a:defRPr>
              </a:lvl4pPr>
              <a:lvl5pPr defTabSz="914400" eaLnBrk="1" latinLnBrk="0" hangingPunct="1">
                <a:defRPr sz="1800">
                  <a:latin typeface="+mn-lt"/>
                  <a:ea typeface="+mn-ea"/>
                </a:defRPr>
              </a:lvl5pPr>
              <a:lvl6pPr>
                <a:defRPr sz="1800">
                  <a:latin typeface="+mn-lt"/>
                  <a:ea typeface="+mn-ea"/>
                </a:defRPr>
              </a:lvl6pPr>
              <a:lvl7pPr>
                <a:defRPr sz="1800">
                  <a:latin typeface="+mn-lt"/>
                  <a:ea typeface="+mn-ea"/>
                </a:defRPr>
              </a:lvl7pPr>
              <a:lvl8pPr>
                <a:defRPr sz="1800">
                  <a:latin typeface="+mn-lt"/>
                  <a:ea typeface="+mn-ea"/>
                </a:defRPr>
              </a:lvl8pPr>
              <a:lvl9pPr>
                <a:defRPr sz="1800">
                  <a:latin typeface="+mn-lt"/>
                  <a:ea typeface="+mn-ea"/>
                </a:defRPr>
              </a:lvl9pPr>
            </a:lstStyle>
            <a:p>
              <a:pPr algn="ctr"/>
              <a:r>
                <a:rPr lang="zh-CN" altLang="en-US" sz="1600" dirty="0">
                  <a:solidFill>
                    <a:schemeClr val="tx1">
                      <a:lumMod val="65000"/>
                      <a:lumOff val="35000"/>
                    </a:schemeClr>
                  </a:solidFill>
                  <a:latin typeface="微软雅黑" pitchFamily="34" charset="-122"/>
                  <a:ea typeface="微软雅黑" pitchFamily="34" charset="-122"/>
                </a:rPr>
                <a:t>布衣公子</a:t>
              </a:r>
              <a:r>
                <a:rPr lang="zh-CN" altLang="en-US" sz="1600" dirty="0">
                  <a:solidFill>
                    <a:srgbClr val="D24726"/>
                  </a:solidFill>
                  <a:latin typeface="微软雅黑" pitchFamily="34" charset="-122"/>
                  <a:ea typeface="微软雅黑" pitchFamily="34" charset="-122"/>
                </a:rPr>
                <a:t>作品</a:t>
              </a:r>
              <a:endParaRPr lang="en-GB" altLang="zh-CN" sz="1600" dirty="0">
                <a:solidFill>
                  <a:srgbClr val="D24726"/>
                </a:solidFill>
                <a:latin typeface="微软雅黑" pitchFamily="34" charset="-122"/>
                <a:ea typeface="微软雅黑" pitchFamily="34" charset="-122"/>
              </a:endParaRPr>
            </a:p>
          </p:txBody>
        </p:sp>
        <p:pic>
          <p:nvPicPr>
            <p:cNvPr id="34" name="Picture 9" descr="E:\仝德志文件，勿删！\03-参考文档\！PPT图片及版面资源\06-PPT精选插图\05-头像\嘿嘿.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602538" y="6254444"/>
              <a:ext cx="495514" cy="495514"/>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42238077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1+#ppt_w/2"/>
                                          </p:val>
                                        </p:tav>
                                        <p:tav tm="100000">
                                          <p:val>
                                            <p:strVal val="#ppt_x"/>
                                          </p:val>
                                        </p:tav>
                                      </p:tavLst>
                                    </p:anim>
                                    <p:anim calcmode="lin" valueType="num">
                                      <p:cBhvr additive="base">
                                        <p:cTn id="8" dur="500" fill="hold"/>
                                        <p:tgtEl>
                                          <p:spTgt spid="28"/>
                                        </p:tgtEl>
                                        <p:attrNameLst>
                                          <p:attrName>ppt_y</p:attrName>
                                        </p:attrNameLst>
                                      </p:cBhvr>
                                      <p:tavLst>
                                        <p:tav tm="0">
                                          <p:val>
                                            <p:strVal val="#ppt_y"/>
                                          </p:val>
                                        </p:tav>
                                        <p:tav tm="100000">
                                          <p:val>
                                            <p:strVal val="#ppt_y"/>
                                          </p:val>
                                        </p:tav>
                                      </p:tavLst>
                                    </p:anim>
                                  </p:childTnLst>
                                </p:cTn>
                              </p:par>
                            </p:childTnLst>
                          </p:cTn>
                        </p:par>
                        <p:par>
                          <p:cTn id="9" fill="hold">
                            <p:stCondLst>
                              <p:cond delay="1100"/>
                            </p:stCondLst>
                            <p:childTnLst>
                              <p:par>
                                <p:cTn id="10" presetID="23" presetClass="entr" presetSubtype="36" fill="hold" grpId="0" nodeType="afterEffect">
                                  <p:stCondLst>
                                    <p:cond delay="0"/>
                                  </p:stCondLst>
                                  <p:iterate type="lt">
                                    <p:tmPct val="18000"/>
                                  </p:iterate>
                                  <p:childTnLst>
                                    <p:set>
                                      <p:cBhvr>
                                        <p:cTn id="11" dur="1" fill="hold">
                                          <p:stCondLst>
                                            <p:cond delay="0"/>
                                          </p:stCondLst>
                                        </p:cTn>
                                        <p:tgtEl>
                                          <p:spTgt spid="29"/>
                                        </p:tgtEl>
                                        <p:attrNameLst>
                                          <p:attrName>style.visibility</p:attrName>
                                        </p:attrNameLst>
                                      </p:cBhvr>
                                      <p:to>
                                        <p:strVal val="visible"/>
                                      </p:to>
                                    </p:set>
                                    <p:anim calcmode="lin" valueType="num">
                                      <p:cBhvr>
                                        <p:cTn id="12" dur="500" fill="hold"/>
                                        <p:tgtEl>
                                          <p:spTgt spid="29"/>
                                        </p:tgtEl>
                                        <p:attrNameLst>
                                          <p:attrName>ppt_w</p:attrName>
                                        </p:attrNameLst>
                                      </p:cBhvr>
                                      <p:tavLst>
                                        <p:tav tm="0">
                                          <p:val>
                                            <p:strVal val="(6*min(max(#ppt_w*#ppt_h,.3),1)-7.4)/-.7*#ppt_w"/>
                                          </p:val>
                                        </p:tav>
                                        <p:tav tm="100000">
                                          <p:val>
                                            <p:strVal val="#ppt_w"/>
                                          </p:val>
                                        </p:tav>
                                      </p:tavLst>
                                    </p:anim>
                                    <p:anim calcmode="lin" valueType="num">
                                      <p:cBhvr>
                                        <p:cTn id="13" dur="500" fill="hold"/>
                                        <p:tgtEl>
                                          <p:spTgt spid="29"/>
                                        </p:tgtEl>
                                        <p:attrNameLst>
                                          <p:attrName>ppt_h</p:attrName>
                                        </p:attrNameLst>
                                      </p:cBhvr>
                                      <p:tavLst>
                                        <p:tav tm="0">
                                          <p:val>
                                            <p:strVal val="(6*min(max(#ppt_w*#ppt_h,.3),1)-7.4)/-.7*#ppt_h"/>
                                          </p:val>
                                        </p:tav>
                                        <p:tav tm="100000">
                                          <p:val>
                                            <p:strVal val="#ppt_h"/>
                                          </p:val>
                                        </p:tav>
                                      </p:tavLst>
                                    </p:anim>
                                    <p:anim calcmode="lin" valueType="num">
                                      <p:cBhvr>
                                        <p:cTn id="14" dur="500" fill="hold"/>
                                        <p:tgtEl>
                                          <p:spTgt spid="29"/>
                                        </p:tgtEl>
                                        <p:attrNameLst>
                                          <p:attrName>ppt_x</p:attrName>
                                        </p:attrNameLst>
                                      </p:cBhvr>
                                      <p:tavLst>
                                        <p:tav tm="0">
                                          <p:val>
                                            <p:fltVal val="0.5"/>
                                          </p:val>
                                        </p:tav>
                                        <p:tav tm="100000">
                                          <p:val>
                                            <p:strVal val="#ppt_x"/>
                                          </p:val>
                                        </p:tav>
                                      </p:tavLst>
                                    </p:anim>
                                    <p:anim calcmode="lin" valueType="num">
                                      <p:cBhvr>
                                        <p:cTn id="15" dur="500" fill="hold"/>
                                        <p:tgtEl>
                                          <p:spTgt spid="29"/>
                                        </p:tgtEl>
                                        <p:attrNameLst>
                                          <p:attrName>ppt_y</p:attrName>
                                        </p:attrNameLst>
                                      </p:cBhvr>
                                      <p:tavLst>
                                        <p:tav tm="0">
                                          <p:val>
                                            <p:strVal val="1+(6*min(max(#ppt_w*#ppt_h,.3),1)-7.4)/-.7*#ppt_h/2"/>
                                          </p:val>
                                        </p:tav>
                                        <p:tav tm="100000">
                                          <p:val>
                                            <p:strVal val="#ppt_y"/>
                                          </p:val>
                                        </p:tav>
                                      </p:tavLst>
                                    </p:anim>
                                  </p:childTnLst>
                                </p:cTn>
                              </p:par>
                            </p:childTnLst>
                          </p:cTn>
                        </p:par>
                        <p:par>
                          <p:cTn id="16" fill="hold">
                            <p:stCondLst>
                              <p:cond delay="2050"/>
                            </p:stCondLst>
                            <p:childTnLst>
                              <p:par>
                                <p:cTn id="17" presetID="2" presetClass="entr" presetSubtype="4" decel="100000" fill="hold" grpId="0" nodeType="afterEffect">
                                  <p:stCondLst>
                                    <p:cond delay="0"/>
                                  </p:stCondLst>
                                  <p:iterate type="lt">
                                    <p:tmPct val="10000"/>
                                  </p:iterate>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350" fill="hold"/>
                                        <p:tgtEl>
                                          <p:spTgt spid="24"/>
                                        </p:tgtEl>
                                        <p:attrNameLst>
                                          <p:attrName>ppt_x</p:attrName>
                                        </p:attrNameLst>
                                      </p:cBhvr>
                                      <p:tavLst>
                                        <p:tav tm="0">
                                          <p:val>
                                            <p:strVal val="#ppt_x"/>
                                          </p:val>
                                        </p:tav>
                                        <p:tav tm="100000">
                                          <p:val>
                                            <p:strVal val="#ppt_x"/>
                                          </p:val>
                                        </p:tav>
                                      </p:tavLst>
                                    </p:anim>
                                    <p:anim calcmode="lin" valueType="num">
                                      <p:cBhvr additive="base">
                                        <p:cTn id="20" dur="350" fill="hold"/>
                                        <p:tgtEl>
                                          <p:spTgt spid="24"/>
                                        </p:tgtEl>
                                        <p:attrNameLst>
                                          <p:attrName>ppt_y</p:attrName>
                                        </p:attrNameLst>
                                      </p:cBhvr>
                                      <p:tavLst>
                                        <p:tav tm="0">
                                          <p:val>
                                            <p:strVal val="1+#ppt_h/2"/>
                                          </p:val>
                                        </p:tav>
                                        <p:tav tm="100000">
                                          <p:val>
                                            <p:strVal val="#ppt_y"/>
                                          </p:val>
                                        </p:tav>
                                      </p:tavLst>
                                    </p:anim>
                                  </p:childTnLst>
                                </p:cTn>
                              </p:par>
                            </p:childTnLst>
                          </p:cTn>
                        </p:par>
                        <p:par>
                          <p:cTn id="21" fill="hold">
                            <p:stCondLst>
                              <p:cond delay="2960"/>
                            </p:stCondLst>
                            <p:childTnLst>
                              <p:par>
                                <p:cTn id="22" presetID="1" presetClass="entr" presetSubtype="0" fill="hold" nodeType="afterEffect">
                                  <p:stCondLst>
                                    <p:cond delay="0"/>
                                  </p:stCondLst>
                                  <p:childTnLst>
                                    <p:set>
                                      <p:cBhvr>
                                        <p:cTn id="23" dur="1" fill="hold">
                                          <p:stCondLst>
                                            <p:cond delay="0"/>
                                          </p:stCondLst>
                                        </p:cTn>
                                        <p:tgtEl>
                                          <p:spTgt spid="32"/>
                                        </p:tgtEl>
                                        <p:attrNameLst>
                                          <p:attrName>style.visibility</p:attrName>
                                        </p:attrNameLst>
                                      </p:cBhvr>
                                      <p:to>
                                        <p:strVal val="visible"/>
                                      </p:to>
                                    </p:set>
                                  </p:childTnLst>
                                </p:cTn>
                              </p:par>
                            </p:childTnLst>
                          </p:cTn>
                        </p:par>
                        <p:par>
                          <p:cTn id="24" fill="hold">
                            <p:stCondLst>
                              <p:cond delay="2960"/>
                            </p:stCondLst>
                            <p:childTnLst>
                              <p:par>
                                <p:cTn id="25" presetID="0" presetClass="path" presetSubtype="0" accel="50000" decel="50000" fill="hold" nodeType="afterEffect">
                                  <p:stCondLst>
                                    <p:cond delay="0"/>
                                  </p:stCondLst>
                                  <p:childTnLst>
                                    <p:animMotion origin="layout" path="M 1.87451E-6 -1.19861 L 1.87451E-6 -2.59259E-6 L 0.00039 -0.12153 L 1.87451E-6 -2.59259E-6 " pathEditMode="relative" rAng="0" ptsTypes="AAAA">
                                      <p:cBhvr>
                                        <p:cTn id="26" dur="600" fill="hold"/>
                                        <p:tgtEl>
                                          <p:spTgt spid="32"/>
                                        </p:tgtEl>
                                        <p:attrNameLst>
                                          <p:attrName>ppt_x</p:attrName>
                                          <p:attrName>ppt_y</p:attrName>
                                        </p:attrNameLst>
                                      </p:cBhvr>
                                      <p:rCtr x="13" y="5993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8" grpId="0"/>
      <p:bldP spid="29"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609600" y="6356352"/>
            <a:ext cx="2844800" cy="365125"/>
          </a:xfrm>
          <a:prstGeom prst="rect">
            <a:avLst/>
          </a:prstGeom>
        </p:spPr>
        <p:txBody>
          <a:bodyPr/>
          <a:lstStyle/>
          <a:p>
            <a:fld id="{530820CF-B880-4189-942D-D702A7CBA730}" type="datetimeFigureOut">
              <a:rPr lang="zh-CN" altLang="en-US" smtClean="0"/>
              <a:t>2015/5/30</a:t>
            </a:fld>
            <a:endParaRPr lang="zh-CN" altLang="en-US"/>
          </a:p>
        </p:txBody>
      </p:sp>
      <p:sp>
        <p:nvSpPr>
          <p:cNvPr id="6" name="页脚占位符 5"/>
          <p:cNvSpPr>
            <a:spLocks noGrp="1"/>
          </p:cNvSpPr>
          <p:nvPr>
            <p:ph type="ftr" sz="quarter" idx="11"/>
          </p:nvPr>
        </p:nvSpPr>
        <p:spPr>
          <a:xfrm>
            <a:off x="4165601" y="6356352"/>
            <a:ext cx="3860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737600" y="6356352"/>
            <a:ext cx="2844800" cy="365125"/>
          </a:xfrm>
          <a:prstGeom prst="rect">
            <a:avLst/>
          </a:prstGeom>
        </p:spPr>
        <p:txBody>
          <a:bodyPr/>
          <a:lstStyle/>
          <a:p>
            <a:fld id="{0C913308-F349-4B6D-A68A-DD1791B4A57B}"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1"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1" y="1600202"/>
            <a:ext cx="109728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600" y="6356352"/>
            <a:ext cx="2844800" cy="365125"/>
          </a:xfrm>
          <a:prstGeom prst="rect">
            <a:avLst/>
          </a:prstGeom>
        </p:spPr>
        <p:txBody>
          <a:bodyPr/>
          <a:lstStyle/>
          <a:p>
            <a:fld id="{530820CF-B880-4189-942D-D702A7CBA730}" type="datetimeFigureOut">
              <a:rPr lang="zh-CN" altLang="en-US" smtClean="0"/>
              <a:t>2015/5/30</a:t>
            </a:fld>
            <a:endParaRPr lang="zh-CN" altLang="en-US"/>
          </a:p>
        </p:txBody>
      </p:sp>
      <p:sp>
        <p:nvSpPr>
          <p:cNvPr id="5" name="页脚占位符 4"/>
          <p:cNvSpPr>
            <a:spLocks noGrp="1"/>
          </p:cNvSpPr>
          <p:nvPr>
            <p:ph type="ftr" sz="quarter" idx="11"/>
          </p:nvPr>
        </p:nvSpPr>
        <p:spPr>
          <a:xfrm>
            <a:off x="4165601" y="6356352"/>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7600" y="6356352"/>
            <a:ext cx="2844800" cy="365125"/>
          </a:xfrm>
          <a:prstGeom prst="rect">
            <a:avLst/>
          </a:prstGeom>
        </p:spPr>
        <p:txBody>
          <a:bodyPr/>
          <a:lstStyle/>
          <a:p>
            <a:fld id="{0C913308-F349-4B6D-A68A-DD1791B4A57B}"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垂直排列标题与文本">
    <p:spTree>
      <p:nvGrpSpPr>
        <p:cNvPr id="1" name=""/>
        <p:cNvGrpSpPr/>
        <p:nvPr/>
      </p:nvGrpSpPr>
      <p:grpSpPr>
        <a:xfrm>
          <a:off x="0" y="0"/>
          <a:ext cx="0" cy="0"/>
          <a:chOff x="0" y="0"/>
          <a:chExt cx="0" cy="0"/>
        </a:xfrm>
      </p:grpSpPr>
      <p:pic>
        <p:nvPicPr>
          <p:cNvPr id="7" name="Picture 6" descr="D:\Teliss_Tong\Copy\定期备份\工作备份\！PPT图片及版面资源\06-PPT精选插图\10-综合\脚印.jpg"/>
          <p:cNvPicPr>
            <a:picLocks noChangeAspect="1" noChangeArrowheads="1"/>
          </p:cNvPicPr>
          <p:nvPr userDrawn="1"/>
        </p:nvPicPr>
        <p:blipFill rotWithShape="1">
          <a:blip r:embed="rId2" cstate="email">
            <a:extLst>
              <a:ext uri="{28A0092B-C50C-407E-A947-70E740481C1C}">
                <a14:useLocalDpi xmlns:a14="http://schemas.microsoft.com/office/drawing/2010/main"/>
              </a:ext>
            </a:extLst>
          </a:blip>
          <a:srcRect/>
          <a:stretch/>
        </p:blipFill>
        <p:spPr bwMode="auto">
          <a:xfrm>
            <a:off x="0" y="0"/>
            <a:ext cx="6285756" cy="6859588"/>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userDrawn="1"/>
        </p:nvSpPr>
        <p:spPr bwMode="auto">
          <a:xfrm>
            <a:off x="1490500" y="5188659"/>
            <a:ext cx="3265288" cy="576064"/>
          </a:xfrm>
          <a:prstGeom prst="rect">
            <a:avLst/>
          </a:prstGeom>
          <a:solidFill>
            <a:srgbClr val="FFFFFF">
              <a:alpha val="69804"/>
            </a:srgbClr>
          </a:solidFill>
          <a:ln w="9525" cap="flat" cmpd="sng">
            <a:noFill/>
            <a:round/>
            <a:headEnd type="oval" w="med" len="med"/>
            <a:tailEnd/>
          </a:ln>
          <a:ex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9" name="标题 1"/>
          <p:cNvSpPr txBox="1">
            <a:spLocks/>
          </p:cNvSpPr>
          <p:nvPr userDrawn="1"/>
        </p:nvSpPr>
        <p:spPr>
          <a:xfrm>
            <a:off x="6816378" y="457160"/>
            <a:ext cx="4895452" cy="1214995"/>
          </a:xfrm>
          <a:prstGeom prst="rect">
            <a:avLst/>
          </a:prstGeom>
        </p:spPr>
        <p:txBody>
          <a:bodyPr vert="horz" lIns="91417" tIns="45708" rIns="91417" bIns="45708" rtlCol="0" anchor="ctr">
            <a:normAutofit fontScale="85000"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7200" b="1" dirty="0">
                <a:solidFill>
                  <a:srgbClr val="FC6F18"/>
                </a:solidFill>
                <a:effectLst>
                  <a:outerShdw blurRad="38100" dist="38100" dir="2700000" algn="tl">
                    <a:srgbClr val="000000">
                      <a:alpha val="43137"/>
                    </a:srgbClr>
                  </a:outerShdw>
                </a:effectLst>
                <a:latin typeface="微软雅黑" pitchFamily="34" charset="-122"/>
                <a:ea typeface="微软雅黑" pitchFamily="34" charset="-122"/>
              </a:rPr>
              <a:t>我的黄金十年</a:t>
            </a:r>
          </a:p>
        </p:txBody>
      </p:sp>
      <p:grpSp>
        <p:nvGrpSpPr>
          <p:cNvPr id="10" name="组合 9"/>
          <p:cNvGrpSpPr/>
          <p:nvPr userDrawn="1"/>
        </p:nvGrpSpPr>
        <p:grpSpPr>
          <a:xfrm>
            <a:off x="-1" y="272493"/>
            <a:ext cx="2033736" cy="461665"/>
            <a:chOff x="8523733" y="157879"/>
            <a:chExt cx="651124" cy="461664"/>
          </a:xfrm>
        </p:grpSpPr>
        <p:sp>
          <p:nvSpPr>
            <p:cNvPr id="11" name="矩形 10"/>
            <p:cNvSpPr/>
            <p:nvPr/>
          </p:nvSpPr>
          <p:spPr>
            <a:xfrm>
              <a:off x="8721689" y="167211"/>
              <a:ext cx="432048" cy="360000"/>
            </a:xfrm>
            <a:prstGeom prst="rect">
              <a:avLst/>
            </a:prstGeom>
            <a:solidFill>
              <a:srgbClr val="92D050"/>
            </a:solidFill>
            <a:ln w="25400" cap="flat" cmpd="sng" algn="ctr">
              <a:noFill/>
              <a:prstDash val="solid"/>
            </a:ln>
            <a:effectLst/>
          </p:spPr>
          <p:txBody>
            <a:bodyPr rtlCol="0" anchor="ctr"/>
            <a:lstStyle/>
            <a:p>
              <a:pPr marL="0" marR="0" lvl="0" indent="0" algn="ctr" defTabSz="1218892"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prstClr val="white"/>
                </a:solidFill>
                <a:effectLst/>
                <a:uLnTx/>
                <a:uFillTx/>
              </a:endParaRPr>
            </a:p>
          </p:txBody>
        </p:sp>
        <p:sp>
          <p:nvSpPr>
            <p:cNvPr id="12" name="TextBox 16"/>
            <p:cNvSpPr txBox="1"/>
            <p:nvPr/>
          </p:nvSpPr>
          <p:spPr>
            <a:xfrm>
              <a:off x="8523733" y="157879"/>
              <a:ext cx="651124" cy="461664"/>
            </a:xfrm>
            <a:prstGeom prst="rect">
              <a:avLst/>
            </a:prstGeom>
            <a:solidFill>
              <a:srgbClr val="1094EE"/>
            </a:solidFill>
          </p:spPr>
          <p:txBody>
            <a:bodyPr wrap="square" rtlCol="0">
              <a:spAutoFit/>
            </a:bodyPr>
            <a:lstStyle/>
            <a:p>
              <a:pPr marL="0" marR="0" lvl="0" indent="0" algn="r" defTabSz="1218892"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smtClean="0">
                  <a:ln>
                    <a:noFill/>
                  </a:ln>
                  <a:solidFill>
                    <a:prstClr val="white"/>
                  </a:solidFill>
                  <a:effectLst/>
                  <a:uLnTx/>
                  <a:uFillTx/>
                  <a:ea typeface="专业字体设计服务/WWW.ZTSGC.COM/" pitchFamily="2" charset="-122"/>
                </a:rPr>
                <a:t>  </a:t>
              </a:r>
              <a:r>
                <a:rPr kumimoji="0" lang="zh-CN" altLang="en-US" sz="2400" b="0" i="0" u="none" strike="noStrike" kern="0" cap="none" spc="0" normalizeH="0" baseline="0" noProof="0" dirty="0" smtClean="0">
                  <a:ln>
                    <a:noFill/>
                  </a:ln>
                  <a:solidFill>
                    <a:prstClr val="white"/>
                  </a:solidFill>
                  <a:effectLst/>
                  <a:uLnTx/>
                  <a:uFillTx/>
                  <a:ea typeface="微软雅黑" pitchFamily="34" charset="-122"/>
                </a:rPr>
                <a:t>片尾广告</a:t>
              </a:r>
            </a:p>
          </p:txBody>
        </p:sp>
      </p:grpSp>
      <p:sp>
        <p:nvSpPr>
          <p:cNvPr id="13" name="矩形 12"/>
          <p:cNvSpPr/>
          <p:nvPr userDrawn="1"/>
        </p:nvSpPr>
        <p:spPr>
          <a:xfrm>
            <a:off x="7342427" y="1647202"/>
            <a:ext cx="4164052" cy="430863"/>
          </a:xfrm>
          <a:prstGeom prst="rect">
            <a:avLst/>
          </a:prstGeom>
          <a:noFill/>
        </p:spPr>
        <p:txBody>
          <a:bodyPr wrap="square" lIns="91417" tIns="45708" rIns="91417" bIns="45708">
            <a:spAutoFit/>
          </a:bodyPr>
          <a:lstStyle/>
          <a:p>
            <a:pPr defTabSz="1218892"/>
            <a:r>
              <a:rPr lang="zh-CN" altLang="en-US" sz="2200" dirty="0">
                <a:solidFill>
                  <a:srgbClr val="00B0F0"/>
                </a:solidFill>
                <a:latin typeface="微软雅黑" pitchFamily="34" charset="-122"/>
                <a:ea typeface="微软雅黑" pitchFamily="34" charset="-122"/>
              </a:rPr>
              <a:t>一位平凡</a:t>
            </a:r>
            <a:r>
              <a:rPr lang="en-US" altLang="zh-CN" sz="2200" dirty="0">
                <a:solidFill>
                  <a:srgbClr val="00B0F0"/>
                </a:solidFill>
                <a:latin typeface="微软雅黑" pitchFamily="34" charset="-122"/>
                <a:ea typeface="微软雅黑" pitchFamily="34" charset="-122"/>
              </a:rPr>
              <a:t>80</a:t>
            </a:r>
            <a:r>
              <a:rPr lang="zh-CN" altLang="en-US" sz="2200" dirty="0">
                <a:solidFill>
                  <a:srgbClr val="00B0F0"/>
                </a:solidFill>
                <a:latin typeface="微软雅黑" pitchFamily="34" charset="-122"/>
                <a:ea typeface="微软雅黑" pitchFamily="34" charset="-122"/>
              </a:rPr>
              <a:t>后的职场与情感历程</a:t>
            </a:r>
          </a:p>
        </p:txBody>
      </p:sp>
      <p:pic>
        <p:nvPicPr>
          <p:cNvPr id="14" name="Picture 3" descr="D:\Teliss_Tong\Copy\定期备份\工作备份\！PPT图片及版面资源\06-PPT精选插图\05-头像\1000mb.ru (42).png"/>
          <p:cNvPicPr>
            <a:picLocks noChangeAspect="1" noChangeArrowheads="1"/>
          </p:cNvPicPr>
          <p:nvPr userDrawn="1"/>
        </p:nvPicPr>
        <p:blipFill>
          <a:blip r:embed="rId3" cstate="email">
            <a:extLst>
              <a:ext uri="{28A0092B-C50C-407E-A947-70E740481C1C}">
                <a14:useLocalDpi xmlns:a14="http://schemas.microsoft.com/office/drawing/2010/main"/>
              </a:ext>
            </a:extLst>
          </a:blip>
          <a:srcRect/>
          <a:stretch>
            <a:fillRect/>
          </a:stretch>
        </p:blipFill>
        <p:spPr bwMode="auto">
          <a:xfrm>
            <a:off x="107504" y="15510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9"/>
          <p:cNvSpPr txBox="1"/>
          <p:nvPr userDrawn="1"/>
        </p:nvSpPr>
        <p:spPr>
          <a:xfrm>
            <a:off x="6816378" y="2492896"/>
            <a:ext cx="4895452" cy="2166723"/>
          </a:xfrm>
          <a:prstGeom prst="rect">
            <a:avLst/>
          </a:prstGeom>
          <a:noFill/>
        </p:spPr>
        <p:txBody>
          <a:bodyPr wrap="square" lIns="91417" tIns="45708" rIns="91417" bIns="45708" rtlCol="0">
            <a:spAutoFit/>
          </a:bodyPr>
          <a:lstStyle/>
          <a:p>
            <a:pPr indent="-457164" defTabSz="1218892">
              <a:lnSpc>
                <a:spcPct val="130000"/>
              </a:lnSpc>
              <a:spcBef>
                <a:spcPts val="600"/>
              </a:spcBef>
              <a:spcAft>
                <a:spcPts val="600"/>
              </a:spcAft>
            </a:pPr>
            <a:r>
              <a:rPr lang="zh-CN" altLang="en-US" sz="1600" dirty="0">
                <a:solidFill>
                  <a:prstClr val="black">
                    <a:lumMod val="65000"/>
                    <a:lumOff val="35000"/>
                  </a:prstClr>
                </a:solidFill>
                <a:latin typeface="微软雅黑" pitchFamily="34" charset="-122"/>
                <a:ea typeface="微软雅黑" pitchFamily="34" charset="-122"/>
              </a:rPr>
              <a:t>我将毕业后的第一个十年称之为“黄金十年”，第二个十年称之为“白金十年”，第三个十年称之为“钻石十年”，以此来形容人生当中最青春蓬勃、年富力强和激情满怀的宝贵三十年。</a:t>
            </a:r>
            <a:endParaRPr lang="en-US" altLang="zh-CN" sz="1600" dirty="0">
              <a:solidFill>
                <a:prstClr val="black">
                  <a:lumMod val="65000"/>
                  <a:lumOff val="35000"/>
                </a:prstClr>
              </a:solidFill>
              <a:latin typeface="微软雅黑" pitchFamily="34" charset="-122"/>
              <a:ea typeface="微软雅黑" pitchFamily="34" charset="-122"/>
            </a:endParaRPr>
          </a:p>
          <a:p>
            <a:pPr indent="-457164" defTabSz="1218892">
              <a:lnSpc>
                <a:spcPct val="130000"/>
              </a:lnSpc>
              <a:spcBef>
                <a:spcPts val="600"/>
              </a:spcBef>
              <a:spcAft>
                <a:spcPts val="600"/>
              </a:spcAft>
            </a:pPr>
            <a:r>
              <a:rPr lang="zh-CN" altLang="en-US" sz="1600" dirty="0">
                <a:solidFill>
                  <a:prstClr val="black">
                    <a:lumMod val="65000"/>
                    <a:lumOff val="35000"/>
                  </a:prstClr>
                </a:solidFill>
                <a:latin typeface="微软雅黑" pitchFamily="34" charset="-122"/>
                <a:ea typeface="微软雅黑" pitchFamily="34" charset="-122"/>
              </a:rPr>
              <a:t>“我的黄金十年”写的就是毕业后，第一个十年所发生的职场与情感的那些事儿</a:t>
            </a:r>
            <a:r>
              <a:rPr lang="en-US" altLang="zh-CN" sz="1600" dirty="0">
                <a:solidFill>
                  <a:prstClr val="black">
                    <a:lumMod val="65000"/>
                    <a:lumOff val="35000"/>
                  </a:prstClr>
                </a:solidFill>
                <a:latin typeface="微软雅黑" pitchFamily="34" charset="-122"/>
                <a:ea typeface="微软雅黑" pitchFamily="34" charset="-122"/>
              </a:rPr>
              <a:t>……</a:t>
            </a:r>
            <a:endParaRPr lang="zh-CN" altLang="en-US" sz="1600" dirty="0">
              <a:solidFill>
                <a:prstClr val="black">
                  <a:lumMod val="65000"/>
                  <a:lumOff val="35000"/>
                </a:prstClr>
              </a:solidFill>
              <a:latin typeface="微软雅黑" pitchFamily="34" charset="-122"/>
              <a:ea typeface="微软雅黑" pitchFamily="34" charset="-122"/>
            </a:endParaRPr>
          </a:p>
        </p:txBody>
      </p:sp>
      <p:sp>
        <p:nvSpPr>
          <p:cNvPr id="16" name="矩形 15"/>
          <p:cNvSpPr/>
          <p:nvPr userDrawn="1"/>
        </p:nvSpPr>
        <p:spPr>
          <a:xfrm>
            <a:off x="7103318" y="5469419"/>
            <a:ext cx="4369405" cy="369308"/>
          </a:xfrm>
          <a:prstGeom prst="rect">
            <a:avLst/>
          </a:prstGeom>
        </p:spPr>
        <p:txBody>
          <a:bodyPr wrap="square" lIns="91417" tIns="45708" rIns="91417" bIns="45708">
            <a:spAutoFit/>
          </a:bodyPr>
          <a:lstStyle/>
          <a:p>
            <a:pPr defTabSz="1218892">
              <a:lnSpc>
                <a:spcPct val="150000"/>
              </a:lnSpc>
            </a:pPr>
            <a:r>
              <a:rPr lang="en-US" altLang="zh-CN" sz="1200" dirty="0">
                <a:solidFill>
                  <a:srgbClr val="1094EE"/>
                </a:solidFill>
                <a:latin typeface="Arial"/>
                <a:ea typeface="微软雅黑" pitchFamily="34" charset="-122"/>
                <a:cs typeface="Arial"/>
                <a:hlinkClick r:id="rId4"/>
              </a:rPr>
              <a:t>http://www.tianya.cn/publicforum/content/no20/1/317960.shtml</a:t>
            </a:r>
            <a:endParaRPr lang="en-US" altLang="zh-CN" sz="1200" dirty="0">
              <a:solidFill>
                <a:srgbClr val="1094EE"/>
              </a:solidFill>
              <a:latin typeface="Arial"/>
              <a:ea typeface="微软雅黑" pitchFamily="34" charset="-122"/>
              <a:cs typeface="Arial"/>
            </a:endParaRPr>
          </a:p>
        </p:txBody>
      </p:sp>
      <p:sp>
        <p:nvSpPr>
          <p:cNvPr id="17" name="矩形 16"/>
          <p:cNvSpPr/>
          <p:nvPr userDrawn="1"/>
        </p:nvSpPr>
        <p:spPr>
          <a:xfrm>
            <a:off x="7486441" y="5849451"/>
            <a:ext cx="3124698" cy="459871"/>
          </a:xfrm>
          <a:prstGeom prst="rect">
            <a:avLst/>
          </a:prstGeom>
          <a:noFill/>
          <a:ln w="25400" cap="flat" cmpd="sng" algn="ctr">
            <a:noFill/>
            <a:prstDash val="solid"/>
          </a:ln>
          <a:effectLst/>
        </p:spPr>
        <p:txBody>
          <a:bodyPr lIns="91417" tIns="45708" rIns="91417" bIns="45708" anchor="ctr"/>
          <a:lstStyle/>
          <a:p>
            <a:pPr algn="ctr" defTabSz="1218892">
              <a:defRPr/>
            </a:pPr>
            <a:r>
              <a:rPr lang="zh-CN" altLang="en-US" sz="1600" kern="0" dirty="0">
                <a:solidFill>
                  <a:prstClr val="white"/>
                </a:solidFill>
                <a:effectLst>
                  <a:glow rad="228600">
                    <a:srgbClr val="4F81BD">
                      <a:satMod val="175000"/>
                      <a:alpha val="40000"/>
                    </a:srgbClr>
                  </a:glow>
                </a:effectLst>
                <a:latin typeface="微软雅黑" pitchFamily="34" charset="-122"/>
                <a:ea typeface="微软雅黑" pitchFamily="34" charset="-122"/>
              </a:rPr>
              <a:t>自传体小说，请您多多捧场</a:t>
            </a:r>
            <a:r>
              <a:rPr lang="zh-CN" altLang="en-US" sz="1600" kern="0" dirty="0">
                <a:solidFill>
                  <a:prstClr val="white"/>
                </a:solidFill>
                <a:effectLst>
                  <a:glow rad="228600">
                    <a:srgbClr val="4F81BD">
                      <a:satMod val="175000"/>
                      <a:alpha val="40000"/>
                    </a:srgbClr>
                  </a:glow>
                </a:effectLst>
                <a:latin typeface="微软雅黑" pitchFamily="34" charset="-122"/>
                <a:ea typeface="微软雅黑" pitchFamily="34" charset="-122"/>
                <a:sym typeface="Wingdings" pitchFamily="2" charset="2"/>
              </a:rPr>
              <a:t>：）</a:t>
            </a:r>
            <a:endParaRPr lang="zh-CN" altLang="en-US" sz="1600" kern="0" dirty="0">
              <a:solidFill>
                <a:prstClr val="white"/>
              </a:solidFill>
              <a:effectLst>
                <a:glow rad="228600">
                  <a:srgbClr val="4F81BD">
                    <a:satMod val="175000"/>
                    <a:alpha val="40000"/>
                  </a:srgbClr>
                </a:glow>
              </a:effectLst>
              <a:latin typeface="微软雅黑" pitchFamily="34" charset="-122"/>
              <a:ea typeface="微软雅黑" pitchFamily="34" charset="-122"/>
            </a:endParaRPr>
          </a:p>
        </p:txBody>
      </p:sp>
      <p:pic>
        <p:nvPicPr>
          <p:cNvPr id="18" name="Picture 2" descr="D:\Teliss_Tong\Copy\定期备份\工作备份\！PPT图片及版面资源\06-PPT精选插图\04-图标\54D742BB28AE93477AE1424E5D991B5D.png"/>
          <p:cNvPicPr>
            <a:picLocks noChangeAspect="1" noChangeArrowheads="1"/>
          </p:cNvPicPr>
          <p:nvPr userDrawn="1"/>
        </p:nvPicPr>
        <p:blipFill>
          <a:blip r:embed="rId5" cstate="email">
            <a:extLst>
              <a:ext uri="{28A0092B-C50C-407E-A947-70E740481C1C}">
                <a14:useLocalDpi xmlns:a14="http://schemas.microsoft.com/office/drawing/2010/main"/>
              </a:ext>
            </a:extLst>
          </a:blip>
          <a:srcRect/>
          <a:stretch>
            <a:fillRect/>
          </a:stretch>
        </p:blipFill>
        <p:spPr bwMode="auto">
          <a:xfrm>
            <a:off x="10690798" y="5841269"/>
            <a:ext cx="396045" cy="396045"/>
          </a:xfrm>
          <a:prstGeom prst="rect">
            <a:avLst/>
          </a:prstGeom>
          <a:noFill/>
          <a:extLst>
            <a:ext uri="{909E8E84-426E-40DD-AFC4-6F175D3DCCD1}">
              <a14:hiddenFill xmlns:a14="http://schemas.microsoft.com/office/drawing/2010/main">
                <a:solidFill>
                  <a:srgbClr val="FFFFFF"/>
                </a:solidFill>
              </a14:hiddenFill>
            </a:ext>
          </a:extLst>
        </p:spPr>
      </p:pic>
      <p:pic>
        <p:nvPicPr>
          <p:cNvPr id="19" name="图片 18"/>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490500" y="1673152"/>
            <a:ext cx="3265288" cy="3265288"/>
          </a:xfrm>
          <a:prstGeom prst="rect">
            <a:avLst/>
          </a:prstGeom>
          <a:effectLst>
            <a:outerShdw blurRad="63500" sx="102000" sy="102000" algn="ctr" rotWithShape="0">
              <a:prstClr val="black">
                <a:alpha val="40000"/>
              </a:prstClr>
            </a:outerShdw>
          </a:effectLst>
        </p:spPr>
      </p:pic>
      <p:sp>
        <p:nvSpPr>
          <p:cNvPr id="20" name="文本框 19"/>
          <p:cNvSpPr txBox="1"/>
          <p:nvPr userDrawn="1"/>
        </p:nvSpPr>
        <p:spPr>
          <a:xfrm>
            <a:off x="1490500" y="5219377"/>
            <a:ext cx="3265288" cy="523220"/>
          </a:xfrm>
          <a:prstGeom prst="rect">
            <a:avLst/>
          </a:prstGeom>
          <a:noFill/>
        </p:spPr>
        <p:txBody>
          <a:bodyPr wrap="square" rtlCol="0">
            <a:spAutoFit/>
          </a:bodyPr>
          <a:lstStyle/>
          <a:p>
            <a:pPr defTabSz="1218892"/>
            <a:r>
              <a:rPr lang="zh-CN" altLang="en-US" sz="2400" dirty="0" smtClean="0">
                <a:solidFill>
                  <a:srgbClr val="FF6600"/>
                </a:solidFill>
                <a:latin typeface="微软雅黑" panose="020B0503020204020204" pitchFamily="34" charset="-122"/>
                <a:ea typeface="微软雅黑" panose="020B0503020204020204" pitchFamily="34" charset="-122"/>
              </a:rPr>
              <a:t>布衣公众号：</a:t>
            </a:r>
            <a:r>
              <a:rPr lang="en-US" altLang="zh-CN" sz="2800" b="1" dirty="0" err="1" smtClean="0">
                <a:solidFill>
                  <a:srgbClr val="FF6600"/>
                </a:solidFill>
                <a:latin typeface="Arial Unicode MS" panose="020B0604020202020204" pitchFamily="34" charset="-122"/>
                <a:ea typeface="Arial Unicode MS" panose="020B0604020202020204" pitchFamily="34" charset="-122"/>
                <a:cs typeface="Arial Unicode MS" panose="020B0604020202020204" pitchFamily="34" charset="-122"/>
              </a:rPr>
              <a:t>hr-ppt</a:t>
            </a:r>
            <a:endParaRPr lang="zh-CN" altLang="en-US" sz="2800" b="1" dirty="0">
              <a:solidFill>
                <a:srgbClr val="FF6600"/>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par>
                                <p:cTn id="8" presetID="2" presetClass="entr" presetSubtype="2"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200" fill="hold"/>
                                        <p:tgtEl>
                                          <p:spTgt spid="10"/>
                                        </p:tgtEl>
                                        <p:attrNameLst>
                                          <p:attrName>ppt_x</p:attrName>
                                        </p:attrNameLst>
                                      </p:cBhvr>
                                      <p:tavLst>
                                        <p:tav tm="0">
                                          <p:val>
                                            <p:strVal val="1+#ppt_w/2"/>
                                          </p:val>
                                        </p:tav>
                                        <p:tav tm="100000">
                                          <p:val>
                                            <p:strVal val="#ppt_x"/>
                                          </p:val>
                                        </p:tav>
                                      </p:tavLst>
                                    </p:anim>
                                    <p:anim calcmode="lin" valueType="num">
                                      <p:cBhvr additive="base">
                                        <p:cTn id="11" dur="200" fill="hold"/>
                                        <p:tgtEl>
                                          <p:spTgt spid="10"/>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9"/>
                                        </p:tgtEl>
                                        <p:attrNameLst>
                                          <p:attrName>style.visibility</p:attrName>
                                        </p:attrNameLst>
                                      </p:cBhvr>
                                      <p:to>
                                        <p:strVal val="visible"/>
                                      </p:to>
                                    </p:set>
                                    <p:anim calcmode="lin" valueType="num">
                                      <p:cBhvr>
                                        <p:cTn id="15"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9"/>
                                        </p:tgtEl>
                                        <p:attrNameLst>
                                          <p:attrName>ppt_y</p:attrName>
                                        </p:attrNameLst>
                                      </p:cBhvr>
                                      <p:tavLst>
                                        <p:tav tm="0">
                                          <p:val>
                                            <p:strVal val="#ppt_y"/>
                                          </p:val>
                                        </p:tav>
                                        <p:tav tm="100000">
                                          <p:val>
                                            <p:strVal val="#ppt_y"/>
                                          </p:val>
                                        </p:tav>
                                      </p:tavLst>
                                    </p:anim>
                                    <p:anim calcmode="lin" valueType="num">
                                      <p:cBhvr>
                                        <p:cTn id="17"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9"/>
                                        </p:tgtEl>
                                      </p:cBhvr>
                                    </p:animEffect>
                                  </p:childTnLst>
                                </p:cTn>
                              </p:par>
                            </p:childTnLst>
                          </p:cTn>
                        </p:par>
                        <p:par>
                          <p:cTn id="20" fill="hold">
                            <p:stCondLst>
                              <p:cond delay="125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3"/>
                                        </p:tgtEl>
                                        <p:attrNameLst>
                                          <p:attrName>ppt_y</p:attrName>
                                        </p:attrNameLst>
                                      </p:cBhvr>
                                      <p:tavLst>
                                        <p:tav tm="0">
                                          <p:val>
                                            <p:strVal val="#ppt_y"/>
                                          </p:val>
                                        </p:tav>
                                        <p:tav tm="100000">
                                          <p:val>
                                            <p:strVal val="#ppt_y"/>
                                          </p:val>
                                        </p:tav>
                                      </p:tavLst>
                                    </p:anim>
                                    <p:anim calcmode="lin" valueType="num">
                                      <p:cBhvr>
                                        <p:cTn id="25"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3"/>
                                        </p:tgtEl>
                                      </p:cBhvr>
                                    </p:animEffect>
                                  </p:childTnLst>
                                </p:cTn>
                              </p:par>
                            </p:childTnLst>
                          </p:cTn>
                        </p:par>
                        <p:par>
                          <p:cTn id="28" fill="hold">
                            <p:stCondLst>
                              <p:cond delay="2450"/>
                            </p:stCondLst>
                            <p:childTnLst>
                              <p:par>
                                <p:cTn id="29" presetID="27" presetClass="entr" presetSubtype="0" fill="hold" grpId="0" nodeType="afterEffect">
                                  <p:stCondLst>
                                    <p:cond delay="0"/>
                                  </p:stCondLst>
                                  <p:iterate type="lt">
                                    <p:tmPct val="50000"/>
                                  </p:iterate>
                                  <p:childTnLst>
                                    <p:set>
                                      <p:cBhvr>
                                        <p:cTn id="30" dur="1" fill="hold">
                                          <p:stCondLst>
                                            <p:cond delay="0"/>
                                          </p:stCondLst>
                                        </p:cTn>
                                        <p:tgtEl>
                                          <p:spTgt spid="15"/>
                                        </p:tgtEl>
                                        <p:attrNameLst>
                                          <p:attrName>style.visibility</p:attrName>
                                        </p:attrNameLst>
                                      </p:cBhvr>
                                      <p:to>
                                        <p:strVal val="visible"/>
                                      </p:to>
                                    </p:set>
                                    <p:anim calcmode="discrete" valueType="clr">
                                      <p:cBhvr override="childStyle">
                                        <p:cTn id="31" dur="170"/>
                                        <p:tgtEl>
                                          <p:spTgt spid="15"/>
                                        </p:tgtEl>
                                        <p:attrNameLst>
                                          <p:attrName>style.color</p:attrName>
                                        </p:attrNameLst>
                                      </p:cBhvr>
                                      <p:tavLst>
                                        <p:tav tm="0">
                                          <p:val>
                                            <p:clrVal>
                                              <a:schemeClr val="accent2"/>
                                            </p:clrVal>
                                          </p:val>
                                        </p:tav>
                                        <p:tav tm="50000">
                                          <p:val>
                                            <p:clrVal>
                                              <a:schemeClr val="hlink"/>
                                            </p:clrVal>
                                          </p:val>
                                        </p:tav>
                                      </p:tavLst>
                                    </p:anim>
                                    <p:anim calcmode="discrete" valueType="clr">
                                      <p:cBhvr>
                                        <p:cTn id="32" dur="170"/>
                                        <p:tgtEl>
                                          <p:spTgt spid="15"/>
                                        </p:tgtEl>
                                        <p:attrNameLst>
                                          <p:attrName>fillcolor</p:attrName>
                                        </p:attrNameLst>
                                      </p:cBhvr>
                                      <p:tavLst>
                                        <p:tav tm="0">
                                          <p:val>
                                            <p:clrVal>
                                              <a:schemeClr val="accent2"/>
                                            </p:clrVal>
                                          </p:val>
                                        </p:tav>
                                        <p:tav tm="50000">
                                          <p:val>
                                            <p:clrVal>
                                              <a:schemeClr val="hlink"/>
                                            </p:clrVal>
                                          </p:val>
                                        </p:tav>
                                      </p:tavLst>
                                    </p:anim>
                                    <p:set>
                                      <p:cBhvr>
                                        <p:cTn id="33" dur="170"/>
                                        <p:tgtEl>
                                          <p:spTgt spid="15"/>
                                        </p:tgtEl>
                                        <p:attrNameLst>
                                          <p:attrName>fill.type</p:attrName>
                                        </p:attrNameLst>
                                      </p:cBhvr>
                                      <p:to>
                                        <p:strVal val="solid"/>
                                      </p:to>
                                    </p:set>
                                  </p:childTnLst>
                                </p:cTn>
                              </p:par>
                            </p:childTnLst>
                          </p:cTn>
                        </p:par>
                        <p:par>
                          <p:cTn id="34" fill="hold">
                            <p:stCondLst>
                              <p:cond delay="12650"/>
                            </p:stCondLst>
                            <p:childTnLst>
                              <p:par>
                                <p:cTn id="35" presetID="42" presetClass="entr" presetSubtype="0"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1000"/>
                                        <p:tgtEl>
                                          <p:spTgt spid="16"/>
                                        </p:tgtEl>
                                      </p:cBhvr>
                                    </p:animEffect>
                                    <p:anim calcmode="lin" valueType="num">
                                      <p:cBhvr>
                                        <p:cTn id="38" dur="1000" fill="hold"/>
                                        <p:tgtEl>
                                          <p:spTgt spid="16"/>
                                        </p:tgtEl>
                                        <p:attrNameLst>
                                          <p:attrName>ppt_x</p:attrName>
                                        </p:attrNameLst>
                                      </p:cBhvr>
                                      <p:tavLst>
                                        <p:tav tm="0">
                                          <p:val>
                                            <p:strVal val="#ppt_x"/>
                                          </p:val>
                                        </p:tav>
                                        <p:tav tm="100000">
                                          <p:val>
                                            <p:strVal val="#ppt_x"/>
                                          </p:val>
                                        </p:tav>
                                      </p:tavLst>
                                    </p:anim>
                                    <p:anim calcmode="lin" valueType="num">
                                      <p:cBhvr>
                                        <p:cTn id="39" dur="1000" fill="hold"/>
                                        <p:tgtEl>
                                          <p:spTgt spid="16"/>
                                        </p:tgtEl>
                                        <p:attrNameLst>
                                          <p:attrName>ppt_y</p:attrName>
                                        </p:attrNameLst>
                                      </p:cBhvr>
                                      <p:tavLst>
                                        <p:tav tm="0">
                                          <p:val>
                                            <p:strVal val="#ppt_y+.1"/>
                                          </p:val>
                                        </p:tav>
                                        <p:tav tm="100000">
                                          <p:val>
                                            <p:strVal val="#ppt_y"/>
                                          </p:val>
                                        </p:tav>
                                      </p:tavLst>
                                    </p:anim>
                                  </p:childTnLst>
                                </p:cTn>
                              </p:par>
                            </p:childTnLst>
                          </p:cTn>
                        </p:par>
                        <p:par>
                          <p:cTn id="40" fill="hold">
                            <p:stCondLst>
                              <p:cond delay="13650"/>
                            </p:stCondLst>
                            <p:childTnLst>
                              <p:par>
                                <p:cTn id="41" presetID="10" presetClass="entr" presetSubtype="0" fill="hold"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2000"/>
                                        <p:tgtEl>
                                          <p:spTgt spid="18"/>
                                        </p:tgtEl>
                                      </p:cBhvr>
                                    </p:animEffect>
                                  </p:childTnLst>
                                </p:cTn>
                              </p:par>
                              <p:par>
                                <p:cTn id="44" presetID="26" presetClass="emph" presetSubtype="0" repeatCount="indefinite" fill="hold" nodeType="withEffect">
                                  <p:stCondLst>
                                    <p:cond delay="0"/>
                                  </p:stCondLst>
                                  <p:childTnLst>
                                    <p:animEffect transition="out" filter="fade">
                                      <p:cBhvr>
                                        <p:cTn id="45" dur="1000" tmFilter="0, 0; .2, .5; .8, .5; 1, 0"/>
                                        <p:tgtEl>
                                          <p:spTgt spid="18"/>
                                        </p:tgtEl>
                                      </p:cBhvr>
                                    </p:animEffect>
                                    <p:animScale>
                                      <p:cBhvr>
                                        <p:cTn id="46" dur="500" autoRev="1" fill="hold"/>
                                        <p:tgtEl>
                                          <p:spTgt spid="18"/>
                                        </p:tgtEl>
                                      </p:cBhvr>
                                      <p:by x="105000" y="105000"/>
                                    </p:animScale>
                                  </p:childTnLst>
                                </p:cTn>
                              </p:par>
                              <p:par>
                                <p:cTn id="47" presetID="42" presetClass="entr" presetSubtype="0" fill="hold" nodeType="with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fade">
                                      <p:cBhvr>
                                        <p:cTn id="49" dur="1000"/>
                                        <p:tgtEl>
                                          <p:spTgt spid="17"/>
                                        </p:tgtEl>
                                      </p:cBhvr>
                                    </p:animEffect>
                                    <p:anim calcmode="lin" valueType="num">
                                      <p:cBhvr>
                                        <p:cTn id="50" dur="1000" fill="hold"/>
                                        <p:tgtEl>
                                          <p:spTgt spid="17"/>
                                        </p:tgtEl>
                                        <p:attrNameLst>
                                          <p:attrName>ppt_x</p:attrName>
                                        </p:attrNameLst>
                                      </p:cBhvr>
                                      <p:tavLst>
                                        <p:tav tm="0">
                                          <p:val>
                                            <p:strVal val="#ppt_x"/>
                                          </p:val>
                                        </p:tav>
                                        <p:tav tm="100000">
                                          <p:val>
                                            <p:strVal val="#ppt_x"/>
                                          </p:val>
                                        </p:tav>
                                      </p:tavLst>
                                    </p:anim>
                                    <p:anim calcmode="lin" valueType="num">
                                      <p:cBhvr>
                                        <p:cTn id="51"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3" grpId="0"/>
      <p:bldP spid="15" grpId="0"/>
      <p:bldP spid="16" grpId="0"/>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pic>
        <p:nvPicPr>
          <p:cNvPr id="25" name="Picture 6" descr="C:\Documents and Settings\tdz\桌面\未标题-2.png"/>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5446678" y="3927442"/>
            <a:ext cx="349230" cy="396000"/>
          </a:xfrm>
          <a:prstGeom prst="rect">
            <a:avLst/>
          </a:prstGeom>
          <a:noFill/>
          <a:extLst>
            <a:ext uri="{909E8E84-426E-40DD-AFC4-6F175D3DCCD1}">
              <a14:hiddenFill xmlns:a14="http://schemas.microsoft.com/office/drawing/2010/main">
                <a:solidFill>
                  <a:srgbClr val="FFFFFF"/>
                </a:solidFill>
              </a14:hiddenFill>
            </a:ext>
          </a:extLst>
        </p:spPr>
      </p:pic>
      <p:sp>
        <p:nvSpPr>
          <p:cNvPr id="24" name="Text Box 54"/>
          <p:cNvSpPr txBox="1">
            <a:spLocks noChangeArrowheads="1"/>
          </p:cNvSpPr>
          <p:nvPr userDrawn="1"/>
        </p:nvSpPr>
        <p:spPr bwMode="auto">
          <a:xfrm>
            <a:off x="5911362" y="3949825"/>
            <a:ext cx="3567253" cy="351234"/>
          </a:xfrm>
          <a:prstGeom prst="rect">
            <a:avLst/>
          </a:prstGeom>
          <a:noFill/>
          <a:ln w="9525">
            <a:noFill/>
            <a:miter lim="800000"/>
            <a:headEnd/>
            <a:tailEnd/>
          </a:ln>
        </p:spPr>
        <p:txBody>
          <a:bodyPr lIns="91417" tIns="45708" rIns="91417" bIns="45708" anchor="ctr"/>
          <a:lstStyle/>
          <a:p>
            <a:pPr marL="0" algn="l" defTabSz="914400" rtl="0" eaLnBrk="1" fontAlgn="base" latinLnBrk="0" hangingPunct="1">
              <a:spcBef>
                <a:spcPct val="50000"/>
              </a:spcBef>
              <a:spcAft>
                <a:spcPct val="0"/>
              </a:spcAft>
            </a:pPr>
            <a:r>
              <a:rPr lang="en-US" altLang="zh-CN" sz="2000" kern="1200" dirty="0">
                <a:solidFill>
                  <a:schemeClr val="tx1">
                    <a:lumMod val="65000"/>
                    <a:lumOff val="35000"/>
                  </a:schemeClr>
                </a:solidFill>
                <a:latin typeface="微软雅黑" pitchFamily="34" charset="-122"/>
                <a:ea typeface="微软雅黑" pitchFamily="34" charset="-122"/>
                <a:cs typeface="+mn-cs"/>
              </a:rPr>
              <a:t>11020228@qq.com</a:t>
            </a:r>
          </a:p>
        </p:txBody>
      </p:sp>
      <p:sp>
        <p:nvSpPr>
          <p:cNvPr id="14" name="矩形 13"/>
          <p:cNvSpPr/>
          <p:nvPr userDrawn="1"/>
        </p:nvSpPr>
        <p:spPr>
          <a:xfrm>
            <a:off x="0" y="6669360"/>
            <a:ext cx="12188827" cy="188640"/>
          </a:xfrm>
          <a:prstGeom prst="rect">
            <a:avLst/>
          </a:prstGeom>
          <a:gradFill>
            <a:gsLst>
              <a:gs pos="0">
                <a:srgbClr val="333134"/>
              </a:gs>
              <a:gs pos="74000">
                <a:srgbClr val="39373A"/>
              </a:gs>
              <a:gs pos="83000">
                <a:srgbClr val="373538"/>
              </a:gs>
              <a:gs pos="100000">
                <a:srgbClr val="36343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5" name="矩形 14"/>
          <p:cNvSpPr/>
          <p:nvPr userDrawn="1"/>
        </p:nvSpPr>
        <p:spPr>
          <a:xfrm>
            <a:off x="0" y="0"/>
            <a:ext cx="12188827" cy="3645024"/>
          </a:xfrm>
          <a:prstGeom prst="rect">
            <a:avLst/>
          </a:prstGeom>
          <a:solidFill>
            <a:srgbClr val="CD1F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0066FF"/>
              </a:solidFill>
            </a:endParaRPr>
          </a:p>
        </p:txBody>
      </p:sp>
      <p:sp>
        <p:nvSpPr>
          <p:cNvPr id="16" name="标题 1"/>
          <p:cNvSpPr txBox="1">
            <a:spLocks noChangeArrowheads="1"/>
          </p:cNvSpPr>
          <p:nvPr userDrawn="1"/>
        </p:nvSpPr>
        <p:spPr>
          <a:xfrm>
            <a:off x="4223181" y="1886968"/>
            <a:ext cx="7556903" cy="1470025"/>
          </a:xfrm>
          <a:prstGeom prst="rect">
            <a:avLst/>
          </a:prstGeom>
          <a:ln/>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7200" dirty="0" smtClean="0">
                <a:solidFill>
                  <a:schemeClr val="bg1"/>
                </a:solidFill>
                <a:effectLst>
                  <a:reflection blurRad="6350" stA="55000" endA="300" endPos="45500" dir="5400000" sy="-100000" algn="bl" rotWithShape="0"/>
                </a:effectLst>
                <a:latin typeface="Broadway" pitchFamily="82" charset="0"/>
                <a:sym typeface="Impact" pitchFamily="34" charset="0"/>
              </a:rPr>
              <a:t>Thank </a:t>
            </a:r>
            <a:r>
              <a:rPr lang="en-US" altLang="zh-CN" sz="7200" dirty="0" smtClean="0">
                <a:solidFill>
                  <a:schemeClr val="bg1"/>
                </a:solidFill>
                <a:effectLst>
                  <a:reflection blurRad="6350" stA="55000" endA="300" endPos="45500" dir="5400000" sy="-100000" algn="bl" rotWithShape="0"/>
                </a:effectLst>
                <a:latin typeface="Broadway" pitchFamily="82" charset="0"/>
                <a:sym typeface="Impact" pitchFamily="34" charset="0"/>
              </a:rPr>
              <a:t>You</a:t>
            </a:r>
            <a:endParaRPr lang="zh-CN" altLang="en-US" sz="3200" dirty="0">
              <a:solidFill>
                <a:schemeClr val="bg1"/>
              </a:solidFill>
              <a:effectLst>
                <a:reflection blurRad="6350" stA="55000" endA="300" endPos="45500" dir="5400000" sy="-100000" algn="bl" rotWithShape="0"/>
              </a:effectLst>
              <a:latin typeface="Broadway" pitchFamily="82" charset="0"/>
            </a:endParaRPr>
          </a:p>
        </p:txBody>
      </p:sp>
      <p:sp>
        <p:nvSpPr>
          <p:cNvPr id="17" name="TextBox 10"/>
          <p:cNvSpPr>
            <a:spLocks noChangeArrowheads="1"/>
          </p:cNvSpPr>
          <p:nvPr userDrawn="1"/>
        </p:nvSpPr>
        <p:spPr bwMode="auto">
          <a:xfrm>
            <a:off x="5911362" y="5030407"/>
            <a:ext cx="3567253" cy="399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2000" dirty="0">
                <a:solidFill>
                  <a:schemeClr val="tx1">
                    <a:lumMod val="65000"/>
                    <a:lumOff val="35000"/>
                  </a:schemeClr>
                </a:solidFill>
                <a:latin typeface="微软雅黑" pitchFamily="34" charset="-122"/>
                <a:ea typeface="微软雅黑" pitchFamily="34" charset="-122"/>
                <a:sym typeface="Arial" pitchFamily="34" charset="0"/>
              </a:rPr>
              <a:t>http://weibo.com/teliss</a:t>
            </a:r>
          </a:p>
        </p:txBody>
      </p:sp>
      <p:pic>
        <p:nvPicPr>
          <p:cNvPr id="22" name="Picture 3" descr="C:\Documents and Settings\tdz\桌面\未标题-2.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5446678" y="5052268"/>
            <a:ext cx="395794" cy="356260"/>
          </a:xfrm>
          <a:prstGeom prst="rect">
            <a:avLst/>
          </a:prstGeom>
          <a:noFill/>
          <a:extLst>
            <a:ext uri="{909E8E84-426E-40DD-AFC4-6F175D3DCCD1}">
              <a14:hiddenFill xmlns:a14="http://schemas.microsoft.com/office/drawing/2010/main">
                <a:solidFill>
                  <a:srgbClr val="FFFFFF"/>
                </a:solidFill>
              </a14:hiddenFill>
            </a:ext>
          </a:extLst>
        </p:spPr>
      </p:pic>
      <p:pic>
        <p:nvPicPr>
          <p:cNvPr id="23" name="图片 22"/>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2089650" y="1890528"/>
            <a:ext cx="2539767" cy="3501677"/>
          </a:xfrm>
          <a:prstGeom prst="rect">
            <a:avLst/>
          </a:prstGeom>
          <a:noFill/>
          <a:ln w="38100">
            <a:solidFill>
              <a:srgbClr val="FFFFFF"/>
            </a:solidFill>
          </a:ln>
          <a:effectLst>
            <a:outerShdw blurRad="63500" sx="102000" sy="102000" algn="ctr" rotWithShape="0">
              <a:prstClr val="black">
                <a:alpha val="40000"/>
              </a:prstClr>
            </a:outerShdw>
          </a:effectLst>
        </p:spPr>
      </p:pic>
      <p:pic>
        <p:nvPicPr>
          <p:cNvPr id="20" name="Picture 3" descr="C:\Users\user\Desktop\未标题-4 拷贝.png"/>
          <p:cNvPicPr>
            <a:picLocks noChangeAspect="1" noChangeArrowheads="1"/>
          </p:cNvPicPr>
          <p:nvPr userDrawn="1"/>
        </p:nvPicPr>
        <p:blipFill>
          <a:blip r:embed="rId5">
            <a:extLst>
              <a:ext uri="{28A0092B-C50C-407E-A947-70E740481C1C}">
                <a14:useLocalDpi xmlns:a14="http://schemas.microsoft.com/office/drawing/2010/main"/>
              </a:ext>
            </a:extLst>
          </a:blip>
          <a:srcRect/>
          <a:stretch>
            <a:fillRect/>
          </a:stretch>
        </p:blipFill>
        <p:spPr bwMode="auto">
          <a:xfrm>
            <a:off x="5446679" y="4485923"/>
            <a:ext cx="339252" cy="432000"/>
          </a:xfrm>
          <a:prstGeom prst="rect">
            <a:avLst/>
          </a:prstGeom>
          <a:noFill/>
          <a:extLst>
            <a:ext uri="{909E8E84-426E-40DD-AFC4-6F175D3DCCD1}">
              <a14:hiddenFill xmlns:a14="http://schemas.microsoft.com/office/drawing/2010/main">
                <a:solidFill>
                  <a:srgbClr val="FFFFFF"/>
                </a:solidFill>
              </a14:hiddenFill>
            </a:ext>
          </a:extLst>
        </p:spPr>
      </p:pic>
      <p:sp>
        <p:nvSpPr>
          <p:cNvPr id="19" name="Text Box 54"/>
          <p:cNvSpPr txBox="1">
            <a:spLocks noChangeArrowheads="1"/>
          </p:cNvSpPr>
          <p:nvPr userDrawn="1"/>
        </p:nvSpPr>
        <p:spPr bwMode="auto">
          <a:xfrm>
            <a:off x="5911362" y="4490115"/>
            <a:ext cx="3567253" cy="351234"/>
          </a:xfrm>
          <a:prstGeom prst="rect">
            <a:avLst/>
          </a:prstGeom>
          <a:noFill/>
          <a:ln w="9525">
            <a:noFill/>
            <a:miter lim="800000"/>
            <a:headEnd/>
            <a:tailEnd/>
          </a:ln>
        </p:spPr>
        <p:txBody>
          <a:bodyPr lIns="91417" tIns="45708" rIns="91417" bIns="45708" anchor="ctr"/>
          <a:lstStyle/>
          <a:p>
            <a:pPr marL="0" algn="l" defTabSz="914400" rtl="0" eaLnBrk="1" fontAlgn="base" latinLnBrk="0" hangingPunct="1">
              <a:spcBef>
                <a:spcPct val="50000"/>
              </a:spcBef>
              <a:spcAft>
                <a:spcPct val="0"/>
              </a:spcAft>
            </a:pPr>
            <a:r>
              <a:rPr lang="en-US" altLang="zh-CN" sz="2000" kern="1200" dirty="0" smtClean="0">
                <a:solidFill>
                  <a:schemeClr val="tx1">
                    <a:lumMod val="65000"/>
                    <a:lumOff val="35000"/>
                  </a:schemeClr>
                </a:solidFill>
                <a:latin typeface="微软雅黑" pitchFamily="34" charset="-122"/>
                <a:ea typeface="微软雅黑" pitchFamily="34" charset="-122"/>
                <a:cs typeface="+mn-cs"/>
              </a:rPr>
              <a:t>http://teliss.blog.163.com</a:t>
            </a:r>
            <a:endParaRPr lang="en-US" altLang="zh-CN" sz="2000" kern="1200" dirty="0">
              <a:solidFill>
                <a:schemeClr val="tx1">
                  <a:lumMod val="65000"/>
                  <a:lumOff val="35000"/>
                </a:schemeClr>
              </a:solidFill>
              <a:latin typeface="微软雅黑" pitchFamily="34" charset="-122"/>
              <a:ea typeface="微软雅黑" pitchFamily="34" charset="-122"/>
              <a:cs typeface="+mn-cs"/>
            </a:endParaRPr>
          </a:p>
        </p:txBody>
      </p:sp>
    </p:spTree>
    <p:extLst>
      <p:ext uri="{BB962C8B-B14F-4D97-AF65-F5344CB8AC3E}">
        <p14:creationId xmlns:p14="http://schemas.microsoft.com/office/powerpoint/2010/main" val="34196314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0" presetClass="path" presetSubtype="0" accel="50000" decel="50000" fill="hold" grpId="1" nodeType="withEffect">
                                  <p:stCondLst>
                                    <p:cond delay="0"/>
                                  </p:stCondLst>
                                  <p:childTnLst>
                                    <p:animMotion origin="layout" path="M 3.30643E-7 -1.19861 L 3.30643E-7 2.59259E-6 L 0.00039 -0.12153 L 3.30643E-7 2.59259E-6 " pathEditMode="relative" rAng="0" ptsTypes="AAAA">
                                      <p:cBhvr>
                                        <p:cTn id="8" dur="600" fill="hold"/>
                                        <p:tgtEl>
                                          <p:spTgt spid="16"/>
                                        </p:tgtEl>
                                        <p:attrNameLst>
                                          <p:attrName>ppt_x</p:attrName>
                                          <p:attrName>ppt_y</p:attrName>
                                        </p:attrNameLst>
                                      </p:cBhvr>
                                      <p:rCtr x="13" y="59931"/>
                                    </p:animMotion>
                                  </p:childTnLst>
                                </p:cTn>
                              </p:par>
                            </p:childTnLst>
                          </p:cTn>
                        </p:par>
                        <p:par>
                          <p:cTn id="9" fill="hold">
                            <p:stCondLst>
                              <p:cond delay="600"/>
                            </p:stCondLst>
                            <p:childTnLst>
                              <p:par>
                                <p:cTn id="10" presetID="10" presetClass="entr" presetSubtype="0" fill="hold" nodeType="after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fade">
                                      <p:cBhvr>
                                        <p:cTn id="12" dur="500"/>
                                        <p:tgtEl>
                                          <p:spTgt spid="25"/>
                                        </p:tgtEl>
                                      </p:cBhvr>
                                    </p:animEffect>
                                  </p:childTnLst>
                                </p:cTn>
                              </p:par>
                            </p:childTnLst>
                          </p:cTn>
                        </p:par>
                        <p:par>
                          <p:cTn id="13" fill="hold">
                            <p:stCondLst>
                              <p:cond delay="1100"/>
                            </p:stCondLst>
                            <p:childTnLst>
                              <p:par>
                                <p:cTn id="14" presetID="22" presetClass="entr" presetSubtype="8" fill="hold" grpId="0" nodeType="after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wipe(left)">
                                      <p:cBhvr>
                                        <p:cTn id="16" dur="500"/>
                                        <p:tgtEl>
                                          <p:spTgt spid="24"/>
                                        </p:tgtEl>
                                      </p:cBhvr>
                                    </p:animEffect>
                                  </p:childTnLst>
                                </p:cTn>
                              </p:par>
                            </p:childTnLst>
                          </p:cTn>
                        </p:par>
                        <p:par>
                          <p:cTn id="17" fill="hold">
                            <p:stCondLst>
                              <p:cond delay="1600"/>
                            </p:stCondLst>
                            <p:childTnLst>
                              <p:par>
                                <p:cTn id="18" presetID="10" presetClass="entr" presetSubtype="0" fill="hold" nodeType="after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500"/>
                                        <p:tgtEl>
                                          <p:spTgt spid="20"/>
                                        </p:tgtEl>
                                      </p:cBhvr>
                                    </p:animEffect>
                                  </p:childTnLst>
                                </p:cTn>
                              </p:par>
                            </p:childTnLst>
                          </p:cTn>
                        </p:par>
                        <p:par>
                          <p:cTn id="21" fill="hold">
                            <p:stCondLst>
                              <p:cond delay="2100"/>
                            </p:stCondLst>
                            <p:childTnLst>
                              <p:par>
                                <p:cTn id="22" presetID="22" presetClass="entr" presetSubtype="8" fill="hold" grpId="0" nodeType="after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wipe(left)">
                                      <p:cBhvr>
                                        <p:cTn id="24" dur="500"/>
                                        <p:tgtEl>
                                          <p:spTgt spid="19"/>
                                        </p:tgtEl>
                                      </p:cBhvr>
                                    </p:animEffect>
                                  </p:childTnLst>
                                </p:cTn>
                              </p:par>
                            </p:childTnLst>
                          </p:cTn>
                        </p:par>
                        <p:par>
                          <p:cTn id="25" fill="hold">
                            <p:stCondLst>
                              <p:cond delay="2600"/>
                            </p:stCondLst>
                            <p:childTnLst>
                              <p:par>
                                <p:cTn id="26" presetID="10" presetClass="entr" presetSubtype="0" fill="hold"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500"/>
                                        <p:tgtEl>
                                          <p:spTgt spid="22"/>
                                        </p:tgtEl>
                                      </p:cBhvr>
                                    </p:animEffect>
                                  </p:childTnLst>
                                </p:cTn>
                              </p:par>
                            </p:childTnLst>
                          </p:cTn>
                        </p:par>
                        <p:par>
                          <p:cTn id="29" fill="hold">
                            <p:stCondLst>
                              <p:cond delay="3100"/>
                            </p:stCondLst>
                            <p:childTnLst>
                              <p:par>
                                <p:cTn id="30" presetID="22" presetClass="entr" presetSubtype="8" fill="hold" grpId="0" nodeType="after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wipe(left)">
                                      <p:cBhvr>
                                        <p:cTn id="3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6" grpId="0" animBg="1"/>
      <p:bldP spid="16" grpId="1" animBg="1"/>
      <p:bldP spid="17" grpId="0"/>
      <p:bldP spid="19" grpId="0"/>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2015/5/30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3801303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2015/5/30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0698292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2015/5/30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5821800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2015/5/30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653279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userDrawn="1">
  <p:cSld name="2_自定义版式">
    <p:spTree>
      <p:nvGrpSpPr>
        <p:cNvPr id="1" name=""/>
        <p:cNvGrpSpPr/>
        <p:nvPr/>
      </p:nvGrpSpPr>
      <p:grpSpPr>
        <a:xfrm>
          <a:off x="0" y="0"/>
          <a:ext cx="0" cy="0"/>
          <a:chOff x="0" y="0"/>
          <a:chExt cx="0" cy="0"/>
        </a:xfrm>
      </p:grpSpPr>
      <p:sp>
        <p:nvSpPr>
          <p:cNvPr id="29" name="Rectangle 6"/>
          <p:cNvSpPr/>
          <p:nvPr userDrawn="1"/>
        </p:nvSpPr>
        <p:spPr>
          <a:xfrm>
            <a:off x="0" y="0"/>
            <a:ext cx="4008080" cy="6858000"/>
          </a:xfrm>
          <a:prstGeom prst="rect">
            <a:avLst/>
          </a:prstGeom>
          <a:solidFill>
            <a:srgbClr val="CD1F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52" name="TextBox 15"/>
          <p:cNvSpPr txBox="1"/>
          <p:nvPr userDrawn="1"/>
        </p:nvSpPr>
        <p:spPr>
          <a:xfrm>
            <a:off x="1489887" y="2586391"/>
            <a:ext cx="2375027" cy="584775"/>
          </a:xfrm>
          <a:prstGeom prst="rect">
            <a:avLst/>
          </a:prstGeom>
          <a:noFill/>
        </p:spPr>
        <p:txBody>
          <a:bodyPr wrap="square" rtlCol="0">
            <a:spAutoFit/>
          </a:bodyPr>
          <a:lstStyle/>
          <a:p>
            <a:pPr algn="ctr"/>
            <a:r>
              <a:rPr lang="en-US" altLang="zh-CN" sz="3200" dirty="0" smtClean="0">
                <a:solidFill>
                  <a:schemeClr val="bg1"/>
                </a:solidFill>
                <a:latin typeface="Agency FB" panose="020B0503020202020204" pitchFamily="34" charset="0"/>
                <a:ea typeface="Adobe 宋体 Std L" pitchFamily="18" charset="-122"/>
              </a:rPr>
              <a:t>Contents Page</a:t>
            </a:r>
            <a:endParaRPr lang="zh-CN" altLang="en-US" sz="3200" dirty="0">
              <a:solidFill>
                <a:schemeClr val="bg1"/>
              </a:solidFill>
              <a:latin typeface="Agency FB" panose="020B0503020202020204" pitchFamily="34" charset="0"/>
              <a:ea typeface="Adobe 宋体 Std L" pitchFamily="18" charset="-122"/>
            </a:endParaRPr>
          </a:p>
        </p:txBody>
      </p:sp>
      <p:sp>
        <p:nvSpPr>
          <p:cNvPr id="53" name="文本框 52"/>
          <p:cNvSpPr txBox="1"/>
          <p:nvPr userDrawn="1"/>
        </p:nvSpPr>
        <p:spPr>
          <a:xfrm>
            <a:off x="1489887" y="1700808"/>
            <a:ext cx="2375027" cy="861774"/>
          </a:xfrm>
          <a:prstGeom prst="rect">
            <a:avLst/>
          </a:prstGeom>
          <a:noFill/>
        </p:spPr>
        <p:txBody>
          <a:bodyPr wrap="square" rtlCol="0">
            <a:spAutoFit/>
          </a:bodyPr>
          <a:lstStyle/>
          <a:p>
            <a:pPr algn="ctr"/>
            <a:r>
              <a:rPr lang="zh-CN" altLang="en-US" sz="5000" b="1" dirty="0" smtClean="0">
                <a:solidFill>
                  <a:schemeClr val="bg1"/>
                </a:solidFill>
                <a:ea typeface="微软雅黑"/>
              </a:rPr>
              <a:t>目录页</a:t>
            </a:r>
            <a:endParaRPr lang="zh-CN" altLang="en-US" sz="5000" b="1" dirty="0">
              <a:solidFill>
                <a:schemeClr val="bg1"/>
              </a:solidFill>
              <a:ea typeface="微软雅黑"/>
            </a:endParaRPr>
          </a:p>
        </p:txBody>
      </p:sp>
      <p:sp>
        <p:nvSpPr>
          <p:cNvPr id="30" name="TextBox 15"/>
          <p:cNvSpPr txBox="1"/>
          <p:nvPr userDrawn="1"/>
        </p:nvSpPr>
        <p:spPr>
          <a:xfrm>
            <a:off x="11085517" y="6330806"/>
            <a:ext cx="982449" cy="338554"/>
          </a:xfrm>
          <a:prstGeom prst="rect">
            <a:avLst/>
          </a:prstGeom>
          <a:noFill/>
        </p:spPr>
        <p:txBody>
          <a:bodyPr wrap="none" rtlCol="0">
            <a:spAutoFit/>
          </a:bodyPr>
          <a:lstStyle/>
          <a:p>
            <a:r>
              <a:rPr lang="en-US" altLang="zh-CN" sz="1600" dirty="0" smtClean="0">
                <a:solidFill>
                  <a:schemeClr val="bg1">
                    <a:lumMod val="50000"/>
                  </a:schemeClr>
                </a:solidFill>
              </a:rPr>
              <a:t>—  </a:t>
            </a:r>
            <a:fld id="{2EEF1883-7A0E-4F66-9932-E581691AD397}" type="slidenum">
              <a:rPr lang="zh-CN" altLang="en-US" sz="1600" smtClean="0">
                <a:solidFill>
                  <a:schemeClr val="bg1">
                    <a:lumMod val="50000"/>
                  </a:schemeClr>
                </a:solidFill>
              </a:rPr>
              <a:pPr/>
              <a:t>‹#›</a:t>
            </a:fld>
            <a:r>
              <a:rPr lang="zh-CN" altLang="en-US" sz="1600" dirty="0" smtClean="0">
                <a:solidFill>
                  <a:schemeClr val="bg1">
                    <a:lumMod val="50000"/>
                  </a:schemeClr>
                </a:solidFill>
              </a:rPr>
              <a:t> </a:t>
            </a:r>
            <a:r>
              <a:rPr lang="en-US" altLang="zh-CN" sz="1600" dirty="0" smtClean="0">
                <a:solidFill>
                  <a:schemeClr val="bg1">
                    <a:lumMod val="50000"/>
                  </a:schemeClr>
                </a:solidFill>
              </a:rPr>
              <a:t>—</a:t>
            </a:r>
            <a:r>
              <a:rPr lang="zh-CN" altLang="en-US" sz="1600" dirty="0" smtClean="0">
                <a:solidFill>
                  <a:schemeClr val="bg1">
                    <a:lumMod val="50000"/>
                  </a:schemeClr>
                </a:solidFill>
              </a:rPr>
              <a:t> </a:t>
            </a:r>
            <a:endParaRPr lang="zh-CN" altLang="en-US" sz="1600" b="0" dirty="0">
              <a:solidFill>
                <a:schemeClr val="bg1">
                  <a:lumMod val="50000"/>
                </a:schemeClr>
              </a:solidFill>
              <a:latin typeface="微软雅黑" pitchFamily="34" charset="-122"/>
              <a:ea typeface="微软雅黑" pitchFamily="34" charset="-122"/>
            </a:endParaRPr>
          </a:p>
        </p:txBody>
      </p:sp>
      <p:sp>
        <p:nvSpPr>
          <p:cNvPr id="31" name="TextBox 5"/>
          <p:cNvSpPr txBox="1"/>
          <p:nvPr userDrawn="1"/>
        </p:nvSpPr>
        <p:spPr>
          <a:xfrm>
            <a:off x="5358428" y="4081635"/>
            <a:ext cx="3832304" cy="369332"/>
          </a:xfrm>
          <a:prstGeom prst="rect">
            <a:avLst/>
          </a:prstGeom>
          <a:noFill/>
        </p:spPr>
        <p:txBody>
          <a:bodyPr vert="horz" wrap="square" lIns="0" tIns="0" rIns="0" bIns="0" rtlCol="0" anchor="ctr">
            <a:spAutoFit/>
          </a:bodyPr>
          <a:lstStyle/>
          <a:p>
            <a:pPr algn="l"/>
            <a:r>
              <a:rPr lang="en-US" altLang="zh-CN" sz="2400" dirty="0" smtClean="0">
                <a:solidFill>
                  <a:srgbClr val="CD1F06"/>
                </a:solidFill>
                <a:latin typeface="Impact" pitchFamily="34" charset="0"/>
                <a:ea typeface="微软雅黑" pitchFamily="34" charset="-122"/>
              </a:rPr>
              <a:t>04    </a:t>
            </a:r>
            <a:r>
              <a:rPr lang="zh-CN" altLang="en-US" sz="2400" dirty="0" smtClean="0">
                <a:solidFill>
                  <a:srgbClr val="CD1F06"/>
                </a:solidFill>
                <a:latin typeface="微软雅黑" pitchFamily="34" charset="-122"/>
                <a:ea typeface="微软雅黑" pitchFamily="34" charset="-122"/>
              </a:rPr>
              <a:t>品牌建设实施</a:t>
            </a:r>
            <a:endParaRPr lang="zh-CN" altLang="en-US" sz="2400" dirty="0">
              <a:solidFill>
                <a:srgbClr val="CD1F06"/>
              </a:solidFill>
              <a:latin typeface="微软雅黑" pitchFamily="34" charset="-122"/>
              <a:ea typeface="微软雅黑" pitchFamily="34" charset="-122"/>
            </a:endParaRPr>
          </a:p>
        </p:txBody>
      </p:sp>
      <p:sp>
        <p:nvSpPr>
          <p:cNvPr id="34" name="TextBox 6"/>
          <p:cNvSpPr txBox="1"/>
          <p:nvPr userDrawn="1"/>
        </p:nvSpPr>
        <p:spPr>
          <a:xfrm>
            <a:off x="5358428" y="1849387"/>
            <a:ext cx="3832304" cy="369332"/>
          </a:xfrm>
          <a:prstGeom prst="rect">
            <a:avLst/>
          </a:prstGeom>
          <a:noFill/>
        </p:spPr>
        <p:txBody>
          <a:bodyPr vert="horz" wrap="square" lIns="0" tIns="0" rIns="0" bIns="0" rtlCol="0" anchor="ctr">
            <a:spAutoFit/>
          </a:bodyPr>
          <a:lstStyle/>
          <a:p>
            <a:pPr algn="l"/>
            <a:r>
              <a:rPr lang="en-US" altLang="zh-CN" sz="2400" dirty="0" smtClean="0">
                <a:solidFill>
                  <a:srgbClr val="CD1F06"/>
                </a:solidFill>
                <a:latin typeface="Impact" pitchFamily="34" charset="0"/>
                <a:ea typeface="微软雅黑" pitchFamily="34" charset="-122"/>
              </a:rPr>
              <a:t>01    </a:t>
            </a:r>
            <a:r>
              <a:rPr lang="zh-CN" altLang="en-US" sz="2400" dirty="0" smtClean="0">
                <a:solidFill>
                  <a:srgbClr val="CD1F06"/>
                </a:solidFill>
                <a:latin typeface="微软雅黑" pitchFamily="34" charset="-122"/>
                <a:ea typeface="微软雅黑" pitchFamily="34" charset="-122"/>
              </a:rPr>
              <a:t>品牌知识概述</a:t>
            </a:r>
            <a:endParaRPr lang="zh-CN" altLang="en-US" sz="2400" dirty="0">
              <a:solidFill>
                <a:srgbClr val="CD1F06"/>
              </a:solidFill>
              <a:latin typeface="微软雅黑" pitchFamily="34" charset="-122"/>
              <a:ea typeface="微软雅黑" pitchFamily="34" charset="-122"/>
            </a:endParaRPr>
          </a:p>
        </p:txBody>
      </p:sp>
      <p:sp>
        <p:nvSpPr>
          <p:cNvPr id="35" name="TextBox 10"/>
          <p:cNvSpPr txBox="1"/>
          <p:nvPr userDrawn="1"/>
        </p:nvSpPr>
        <p:spPr>
          <a:xfrm>
            <a:off x="5358428" y="2593470"/>
            <a:ext cx="3832304" cy="369332"/>
          </a:xfrm>
          <a:prstGeom prst="rect">
            <a:avLst/>
          </a:prstGeom>
          <a:noFill/>
        </p:spPr>
        <p:txBody>
          <a:bodyPr vert="horz" wrap="square" lIns="0" tIns="0" rIns="0" bIns="0" rtlCol="0" anchor="ctr">
            <a:spAutoFit/>
          </a:bodyPr>
          <a:lstStyle/>
          <a:p>
            <a:pPr algn="l"/>
            <a:r>
              <a:rPr lang="en-US" altLang="zh-CN" sz="2400" dirty="0" smtClean="0">
                <a:solidFill>
                  <a:srgbClr val="CD1F06"/>
                </a:solidFill>
                <a:latin typeface="Impact" pitchFamily="34" charset="0"/>
                <a:ea typeface="微软雅黑" pitchFamily="34" charset="-122"/>
              </a:rPr>
              <a:t>02    </a:t>
            </a:r>
            <a:r>
              <a:rPr lang="zh-CN" altLang="en-US" sz="2400" dirty="0" smtClean="0">
                <a:solidFill>
                  <a:srgbClr val="CD1F06"/>
                </a:solidFill>
                <a:latin typeface="微软雅黑" pitchFamily="34" charset="-122"/>
                <a:ea typeface="微软雅黑" pitchFamily="34" charset="-122"/>
              </a:rPr>
              <a:t>品牌价值与品牌资产</a:t>
            </a:r>
            <a:endParaRPr lang="zh-CN" altLang="en-US" sz="2400" dirty="0">
              <a:solidFill>
                <a:srgbClr val="CD1F06"/>
              </a:solidFill>
              <a:latin typeface="微软雅黑" pitchFamily="34" charset="-122"/>
              <a:ea typeface="微软雅黑" pitchFamily="34" charset="-122"/>
            </a:endParaRPr>
          </a:p>
        </p:txBody>
      </p:sp>
      <p:sp>
        <p:nvSpPr>
          <p:cNvPr id="36" name="TextBox 11"/>
          <p:cNvSpPr txBox="1"/>
          <p:nvPr userDrawn="1"/>
        </p:nvSpPr>
        <p:spPr>
          <a:xfrm>
            <a:off x="5358428" y="3337553"/>
            <a:ext cx="3832304" cy="369332"/>
          </a:xfrm>
          <a:prstGeom prst="rect">
            <a:avLst/>
          </a:prstGeom>
          <a:noFill/>
        </p:spPr>
        <p:txBody>
          <a:bodyPr vert="horz" wrap="square" lIns="0" tIns="0" rIns="0" bIns="0" rtlCol="0" anchor="ctr">
            <a:spAutoFit/>
          </a:bodyPr>
          <a:lstStyle/>
          <a:p>
            <a:pPr algn="l"/>
            <a:r>
              <a:rPr lang="en-US" altLang="zh-CN" sz="2400" dirty="0" smtClean="0">
                <a:solidFill>
                  <a:srgbClr val="CD1F06"/>
                </a:solidFill>
                <a:latin typeface="Impact" pitchFamily="34" charset="0"/>
                <a:ea typeface="微软雅黑" pitchFamily="34" charset="-122"/>
              </a:rPr>
              <a:t>03    </a:t>
            </a:r>
            <a:r>
              <a:rPr lang="zh-CN" altLang="en-US" sz="2400" dirty="0" smtClean="0">
                <a:solidFill>
                  <a:srgbClr val="CD1F06"/>
                </a:solidFill>
                <a:latin typeface="微软雅黑" pitchFamily="34" charset="-122"/>
                <a:ea typeface="微软雅黑" pitchFamily="34" charset="-122"/>
              </a:rPr>
              <a:t>品牌建设概述</a:t>
            </a:r>
            <a:endParaRPr lang="zh-CN" altLang="en-US" sz="2400" dirty="0">
              <a:solidFill>
                <a:srgbClr val="CD1F06"/>
              </a:solidFill>
              <a:latin typeface="微软雅黑" pitchFamily="34" charset="-122"/>
              <a:ea typeface="微软雅黑" pitchFamily="34" charset="-122"/>
            </a:endParaRPr>
          </a:p>
        </p:txBody>
      </p:sp>
    </p:spTree>
    <p:extLst>
      <p:ext uri="{BB962C8B-B14F-4D97-AF65-F5344CB8AC3E}">
        <p14:creationId xmlns:p14="http://schemas.microsoft.com/office/powerpoint/2010/main" val="26924693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2015/5/30</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9311225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2015/5/30</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3322925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2015/5/30</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7000026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2015/5/30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6904285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2015/5/30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005163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2015/5/30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2904326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2015/5/30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190816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userDrawn="1">
  <p:cSld name="3_自定义版式">
    <p:spTree>
      <p:nvGrpSpPr>
        <p:cNvPr id="1" name=""/>
        <p:cNvGrpSpPr/>
        <p:nvPr/>
      </p:nvGrpSpPr>
      <p:grpSpPr>
        <a:xfrm>
          <a:off x="0" y="0"/>
          <a:ext cx="0" cy="0"/>
          <a:chOff x="0" y="0"/>
          <a:chExt cx="0" cy="0"/>
        </a:xfrm>
      </p:grpSpPr>
      <p:sp>
        <p:nvSpPr>
          <p:cNvPr id="10" name="Rectangle 6"/>
          <p:cNvSpPr/>
          <p:nvPr userDrawn="1"/>
        </p:nvSpPr>
        <p:spPr>
          <a:xfrm>
            <a:off x="0" y="0"/>
            <a:ext cx="4008080" cy="6858000"/>
          </a:xfrm>
          <a:prstGeom prst="rect">
            <a:avLst/>
          </a:prstGeom>
          <a:solidFill>
            <a:srgbClr val="CD1F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3" name="TextBox 15"/>
          <p:cNvSpPr txBox="1"/>
          <p:nvPr userDrawn="1"/>
        </p:nvSpPr>
        <p:spPr>
          <a:xfrm>
            <a:off x="11085517" y="6330806"/>
            <a:ext cx="982449" cy="338554"/>
          </a:xfrm>
          <a:prstGeom prst="rect">
            <a:avLst/>
          </a:prstGeom>
          <a:noFill/>
        </p:spPr>
        <p:txBody>
          <a:bodyPr wrap="none" rtlCol="0">
            <a:spAutoFit/>
          </a:bodyPr>
          <a:lstStyle/>
          <a:p>
            <a:r>
              <a:rPr lang="en-US" altLang="zh-CN" sz="1600" dirty="0" smtClean="0">
                <a:solidFill>
                  <a:schemeClr val="bg1">
                    <a:lumMod val="50000"/>
                  </a:schemeClr>
                </a:solidFill>
              </a:rPr>
              <a:t>—  </a:t>
            </a:r>
            <a:fld id="{2EEF1883-7A0E-4F66-9932-E581691AD397}" type="slidenum">
              <a:rPr lang="zh-CN" altLang="en-US" sz="1600" smtClean="0">
                <a:solidFill>
                  <a:schemeClr val="bg1">
                    <a:lumMod val="50000"/>
                  </a:schemeClr>
                </a:solidFill>
              </a:rPr>
              <a:pPr/>
              <a:t>‹#›</a:t>
            </a:fld>
            <a:r>
              <a:rPr lang="zh-CN" altLang="en-US" sz="1600" dirty="0" smtClean="0">
                <a:solidFill>
                  <a:schemeClr val="bg1">
                    <a:lumMod val="50000"/>
                  </a:schemeClr>
                </a:solidFill>
              </a:rPr>
              <a:t> </a:t>
            </a:r>
            <a:r>
              <a:rPr lang="en-US" altLang="zh-CN" sz="1600" dirty="0" smtClean="0">
                <a:solidFill>
                  <a:schemeClr val="bg1">
                    <a:lumMod val="50000"/>
                  </a:schemeClr>
                </a:solidFill>
              </a:rPr>
              <a:t>—</a:t>
            </a:r>
            <a:r>
              <a:rPr lang="zh-CN" altLang="en-US" sz="1600" dirty="0" smtClean="0">
                <a:solidFill>
                  <a:schemeClr val="bg1">
                    <a:lumMod val="50000"/>
                  </a:schemeClr>
                </a:solidFill>
              </a:rPr>
              <a:t> </a:t>
            </a:r>
            <a:endParaRPr lang="zh-CN" altLang="en-US" sz="1600" b="0" dirty="0">
              <a:solidFill>
                <a:schemeClr val="bg1">
                  <a:lumMod val="50000"/>
                </a:schemeClr>
              </a:solidFill>
              <a:latin typeface="微软雅黑" pitchFamily="34" charset="-122"/>
              <a:ea typeface="微软雅黑" pitchFamily="34" charset="-122"/>
            </a:endParaRPr>
          </a:p>
        </p:txBody>
      </p:sp>
      <p:sp>
        <p:nvSpPr>
          <p:cNvPr id="18" name="TextBox 15"/>
          <p:cNvSpPr txBox="1"/>
          <p:nvPr userDrawn="1"/>
        </p:nvSpPr>
        <p:spPr>
          <a:xfrm>
            <a:off x="1489887" y="2586391"/>
            <a:ext cx="2375027" cy="584775"/>
          </a:xfrm>
          <a:prstGeom prst="rect">
            <a:avLst/>
          </a:prstGeom>
          <a:noFill/>
        </p:spPr>
        <p:txBody>
          <a:bodyPr wrap="square" rtlCol="0">
            <a:spAutoFit/>
          </a:bodyPr>
          <a:lstStyle/>
          <a:p>
            <a:pPr algn="ctr"/>
            <a:r>
              <a:rPr lang="en-US" altLang="zh-CN" sz="3200" dirty="0" smtClean="0">
                <a:solidFill>
                  <a:schemeClr val="bg1"/>
                </a:solidFill>
                <a:latin typeface="Agency FB" panose="020B0503020202020204" pitchFamily="34" charset="0"/>
                <a:ea typeface="Adobe 宋体 Std L" pitchFamily="18" charset="-122"/>
              </a:rPr>
              <a:t>Transition Page</a:t>
            </a:r>
          </a:p>
        </p:txBody>
      </p:sp>
      <p:sp>
        <p:nvSpPr>
          <p:cNvPr id="19" name="文本框 52"/>
          <p:cNvSpPr txBox="1"/>
          <p:nvPr userDrawn="1"/>
        </p:nvSpPr>
        <p:spPr>
          <a:xfrm>
            <a:off x="1489887" y="1700808"/>
            <a:ext cx="2375027" cy="861774"/>
          </a:xfrm>
          <a:prstGeom prst="rect">
            <a:avLst/>
          </a:prstGeom>
          <a:noFill/>
        </p:spPr>
        <p:txBody>
          <a:bodyPr wrap="square" rtlCol="0">
            <a:spAutoFit/>
          </a:bodyPr>
          <a:lstStyle/>
          <a:p>
            <a:pPr algn="ctr"/>
            <a:r>
              <a:rPr lang="zh-CN" altLang="en-US" sz="5000" b="1" dirty="0" smtClean="0">
                <a:solidFill>
                  <a:schemeClr val="bg1"/>
                </a:solidFill>
                <a:ea typeface="微软雅黑"/>
              </a:rPr>
              <a:t>过渡页</a:t>
            </a:r>
          </a:p>
        </p:txBody>
      </p:sp>
    </p:spTree>
    <p:extLst>
      <p:ext uri="{BB962C8B-B14F-4D97-AF65-F5344CB8AC3E}">
        <p14:creationId xmlns:p14="http://schemas.microsoft.com/office/powerpoint/2010/main" val="29156352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
        <p:nvSpPr>
          <p:cNvPr id="3" name="燕尾形 2"/>
          <p:cNvSpPr/>
          <p:nvPr userDrawn="1"/>
        </p:nvSpPr>
        <p:spPr>
          <a:xfrm>
            <a:off x="1273976" y="363099"/>
            <a:ext cx="2591274" cy="432048"/>
          </a:xfrm>
          <a:prstGeom prst="chevron">
            <a:avLst>
              <a:gd name="adj" fmla="val 26719"/>
            </a:avLst>
          </a:prstGeom>
          <a:solidFill>
            <a:srgbClr val="CD1F06"/>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lvl="0" algn="ctr" fontAlgn="auto">
              <a:spcBef>
                <a:spcPts val="0"/>
              </a:spcBef>
              <a:spcAft>
                <a:spcPts val="0"/>
              </a:spcAft>
            </a:pPr>
            <a:endParaRPr lang="zh-CN" altLang="en-US" sz="1800"/>
          </a:p>
        </p:txBody>
      </p:sp>
      <p:sp>
        <p:nvSpPr>
          <p:cNvPr id="4" name="TextBox 5"/>
          <p:cNvSpPr txBox="1"/>
          <p:nvPr userDrawn="1"/>
        </p:nvSpPr>
        <p:spPr>
          <a:xfrm>
            <a:off x="8902850" y="456014"/>
            <a:ext cx="2266819" cy="246221"/>
          </a:xfrm>
          <a:prstGeom prst="rect">
            <a:avLst/>
          </a:prstGeom>
          <a:noFill/>
        </p:spPr>
        <p:txBody>
          <a:bodyPr vert="horz" wrap="square" lIns="0" tIns="0" rIns="0" bIns="0" rtlCol="0" anchor="ctr">
            <a:spAutoFit/>
          </a:bodyPr>
          <a:lstStyle>
            <a:defPPr>
              <a:defRPr lang="zh-CN"/>
            </a:defPPr>
            <a:lvl1pPr algn="ctr">
              <a:defRPr sz="1400">
                <a:solidFill>
                  <a:schemeClr val="tx1">
                    <a:lumMod val="50000"/>
                    <a:lumOff val="50000"/>
                  </a:schemeClr>
                </a:solidFill>
                <a:latin typeface="Impact" pitchFamily="34" charset="0"/>
                <a:ea typeface="微软雅黑" pitchFamily="34" charset="-122"/>
              </a:defRPr>
            </a:lvl1pPr>
          </a:lstStyle>
          <a:p>
            <a:pPr lvl="0"/>
            <a:r>
              <a:rPr lang="en-US" altLang="zh-CN" sz="1600" dirty="0" smtClean="0"/>
              <a:t>04  </a:t>
            </a:r>
            <a:r>
              <a:rPr lang="zh-CN" altLang="en-US" sz="1600" dirty="0" smtClean="0"/>
              <a:t>品牌建设实施</a:t>
            </a:r>
            <a:endParaRPr lang="zh-CN" altLang="en-US" sz="1600" dirty="0"/>
          </a:p>
        </p:txBody>
      </p:sp>
      <p:sp>
        <p:nvSpPr>
          <p:cNvPr id="5" name="TextBox 6"/>
          <p:cNvSpPr txBox="1"/>
          <p:nvPr userDrawn="1"/>
        </p:nvSpPr>
        <p:spPr>
          <a:xfrm>
            <a:off x="1454154" y="456014"/>
            <a:ext cx="2266819" cy="246221"/>
          </a:xfrm>
          <a:prstGeom prst="rect">
            <a:avLst/>
          </a:prstGeom>
          <a:noFill/>
        </p:spPr>
        <p:txBody>
          <a:bodyPr vert="horz" wrap="square" lIns="0" tIns="0" rIns="0" bIns="0" rtlCol="0" anchor="ctr">
            <a:spAutoFit/>
          </a:bodyPr>
          <a:lstStyle/>
          <a:p>
            <a:pPr algn="ctr"/>
            <a:r>
              <a:rPr lang="en-US" altLang="zh-CN" sz="1600" dirty="0" smtClean="0">
                <a:solidFill>
                  <a:schemeClr val="bg1"/>
                </a:solidFill>
                <a:latin typeface="Impact" pitchFamily="34" charset="0"/>
                <a:ea typeface="微软雅黑" pitchFamily="34" charset="-122"/>
              </a:rPr>
              <a:t>01  </a:t>
            </a:r>
            <a:r>
              <a:rPr lang="zh-CN" altLang="en-US" sz="1600" dirty="0" smtClean="0">
                <a:solidFill>
                  <a:schemeClr val="bg1"/>
                </a:solidFill>
                <a:latin typeface="微软雅黑" pitchFamily="34" charset="-122"/>
                <a:ea typeface="微软雅黑" pitchFamily="34" charset="-122"/>
              </a:rPr>
              <a:t>品牌知识概述</a:t>
            </a:r>
            <a:endParaRPr lang="zh-CN" altLang="en-US" sz="1600" dirty="0">
              <a:solidFill>
                <a:schemeClr val="bg1"/>
              </a:solidFill>
              <a:latin typeface="微软雅黑" pitchFamily="34" charset="-122"/>
              <a:ea typeface="微软雅黑" pitchFamily="34" charset="-122"/>
            </a:endParaRPr>
          </a:p>
        </p:txBody>
      </p:sp>
      <p:sp>
        <p:nvSpPr>
          <p:cNvPr id="6" name="TextBox 10"/>
          <p:cNvSpPr txBox="1"/>
          <p:nvPr userDrawn="1"/>
        </p:nvSpPr>
        <p:spPr>
          <a:xfrm>
            <a:off x="3937053" y="456014"/>
            <a:ext cx="2266819" cy="246221"/>
          </a:xfrm>
          <a:prstGeom prst="rect">
            <a:avLst/>
          </a:prstGeom>
          <a:noFill/>
        </p:spPr>
        <p:txBody>
          <a:bodyPr vert="horz" wrap="square" lIns="0" tIns="0" rIns="0" bIns="0" rtlCol="0" anchor="ctr">
            <a:spAutoFit/>
          </a:bodyPr>
          <a:lstStyle/>
          <a:p>
            <a:pPr algn="ctr"/>
            <a:r>
              <a:rPr lang="en-US" altLang="zh-CN" sz="1600" dirty="0" smtClean="0">
                <a:solidFill>
                  <a:schemeClr val="tx1">
                    <a:lumMod val="50000"/>
                    <a:lumOff val="50000"/>
                  </a:schemeClr>
                </a:solidFill>
                <a:latin typeface="Impact" pitchFamily="34" charset="0"/>
                <a:ea typeface="微软雅黑" pitchFamily="34" charset="-122"/>
              </a:rPr>
              <a:t>02  </a:t>
            </a:r>
            <a:r>
              <a:rPr lang="zh-CN" altLang="en-US" sz="1600" kern="1200" dirty="0" smtClean="0">
                <a:solidFill>
                  <a:schemeClr val="tx1">
                    <a:lumMod val="50000"/>
                    <a:lumOff val="50000"/>
                  </a:schemeClr>
                </a:solidFill>
                <a:latin typeface="Impact" pitchFamily="34" charset="0"/>
                <a:ea typeface="微软雅黑" pitchFamily="34" charset="-122"/>
                <a:cs typeface="+mn-cs"/>
              </a:rPr>
              <a:t>品牌</a:t>
            </a:r>
            <a:r>
              <a:rPr lang="zh-CN" altLang="en-US" sz="1600" dirty="0" smtClean="0">
                <a:solidFill>
                  <a:schemeClr val="tx1">
                    <a:lumMod val="50000"/>
                    <a:lumOff val="50000"/>
                  </a:schemeClr>
                </a:solidFill>
                <a:latin typeface="Impact" pitchFamily="34" charset="0"/>
                <a:ea typeface="微软雅黑" pitchFamily="34" charset="-122"/>
              </a:rPr>
              <a:t>价值与品牌资产</a:t>
            </a:r>
            <a:endParaRPr lang="zh-CN" altLang="en-US" sz="1600" dirty="0">
              <a:solidFill>
                <a:schemeClr val="tx1">
                  <a:lumMod val="50000"/>
                  <a:lumOff val="50000"/>
                </a:schemeClr>
              </a:solidFill>
              <a:latin typeface="微软雅黑" pitchFamily="34" charset="-122"/>
              <a:ea typeface="微软雅黑" pitchFamily="34" charset="-122"/>
            </a:endParaRPr>
          </a:p>
        </p:txBody>
      </p:sp>
      <p:sp>
        <p:nvSpPr>
          <p:cNvPr id="7" name="TextBox 11"/>
          <p:cNvSpPr txBox="1"/>
          <p:nvPr userDrawn="1"/>
        </p:nvSpPr>
        <p:spPr>
          <a:xfrm>
            <a:off x="6419951" y="456014"/>
            <a:ext cx="2266819" cy="246221"/>
          </a:xfrm>
          <a:prstGeom prst="rect">
            <a:avLst/>
          </a:prstGeom>
          <a:noFill/>
        </p:spPr>
        <p:txBody>
          <a:bodyPr vert="horz" wrap="square" lIns="0" tIns="0" rIns="0" bIns="0" rtlCol="0" anchor="ctr">
            <a:spAutoFit/>
          </a:bodyPr>
          <a:lstStyle>
            <a:defPPr>
              <a:defRPr lang="zh-CN"/>
            </a:defPPr>
            <a:lvl1pPr algn="ctr">
              <a:defRPr sz="1400">
                <a:solidFill>
                  <a:schemeClr val="tx1">
                    <a:lumMod val="50000"/>
                    <a:lumOff val="50000"/>
                  </a:schemeClr>
                </a:solidFill>
                <a:latin typeface="Impact" pitchFamily="34" charset="0"/>
                <a:ea typeface="微软雅黑" pitchFamily="34" charset="-122"/>
              </a:defRPr>
            </a:lvl1pPr>
          </a:lstStyle>
          <a:p>
            <a:pPr lvl="0"/>
            <a:r>
              <a:rPr lang="en-US" altLang="zh-CN" sz="1600" dirty="0" smtClean="0"/>
              <a:t>03  </a:t>
            </a:r>
            <a:r>
              <a:rPr lang="zh-CN" altLang="en-US" sz="1600" dirty="0" smtClean="0"/>
              <a:t>品牌建设概述</a:t>
            </a:r>
            <a:endParaRPr lang="zh-CN" altLang="en-US" sz="1600" dirty="0"/>
          </a:p>
        </p:txBody>
      </p:sp>
    </p:spTree>
    <p:extLst>
      <p:ext uri="{BB962C8B-B14F-4D97-AF65-F5344CB8AC3E}">
        <p14:creationId xmlns:p14="http://schemas.microsoft.com/office/powerpoint/2010/main" val="37136831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燕尾形 1"/>
          <p:cNvSpPr/>
          <p:nvPr userDrawn="1"/>
        </p:nvSpPr>
        <p:spPr>
          <a:xfrm>
            <a:off x="3780257" y="363099"/>
            <a:ext cx="2591274" cy="432048"/>
          </a:xfrm>
          <a:prstGeom prst="chevron">
            <a:avLst>
              <a:gd name="adj" fmla="val 26719"/>
            </a:avLst>
          </a:prstGeom>
          <a:solidFill>
            <a:srgbClr val="CD1F06"/>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lvl="0" algn="ctr" fontAlgn="auto">
              <a:spcBef>
                <a:spcPts val="0"/>
              </a:spcBef>
              <a:spcAft>
                <a:spcPts val="0"/>
              </a:spcAft>
            </a:pPr>
            <a:endParaRPr lang="zh-CN" altLang="en-US" sz="1800"/>
          </a:p>
        </p:txBody>
      </p:sp>
      <p:sp>
        <p:nvSpPr>
          <p:cNvPr id="3" name="TextBox 5"/>
          <p:cNvSpPr txBox="1"/>
          <p:nvPr userDrawn="1"/>
        </p:nvSpPr>
        <p:spPr>
          <a:xfrm>
            <a:off x="8902850" y="456014"/>
            <a:ext cx="2266819" cy="246221"/>
          </a:xfrm>
          <a:prstGeom prst="rect">
            <a:avLst/>
          </a:prstGeom>
          <a:noFill/>
        </p:spPr>
        <p:txBody>
          <a:bodyPr vert="horz" wrap="square" lIns="0" tIns="0" rIns="0" bIns="0" rtlCol="0" anchor="ctr">
            <a:spAutoFit/>
          </a:bodyPr>
          <a:lstStyle>
            <a:defPPr>
              <a:defRPr lang="zh-CN"/>
            </a:defPPr>
            <a:lvl1pPr algn="ctr">
              <a:defRPr sz="1400">
                <a:solidFill>
                  <a:schemeClr val="tx1">
                    <a:lumMod val="50000"/>
                    <a:lumOff val="50000"/>
                  </a:schemeClr>
                </a:solidFill>
                <a:latin typeface="Impact" pitchFamily="34" charset="0"/>
                <a:ea typeface="微软雅黑" pitchFamily="34" charset="-122"/>
              </a:defRPr>
            </a:lvl1pPr>
          </a:lstStyle>
          <a:p>
            <a:pPr lvl="0"/>
            <a:r>
              <a:rPr lang="en-US" altLang="zh-CN" sz="1600" dirty="0" smtClean="0"/>
              <a:t>04  </a:t>
            </a:r>
            <a:r>
              <a:rPr lang="zh-CN" altLang="en-US" sz="1600" dirty="0" smtClean="0"/>
              <a:t>品牌建设实施</a:t>
            </a:r>
            <a:endParaRPr lang="zh-CN" altLang="en-US" sz="1600" dirty="0"/>
          </a:p>
        </p:txBody>
      </p:sp>
      <p:sp>
        <p:nvSpPr>
          <p:cNvPr id="4" name="TextBox 6"/>
          <p:cNvSpPr txBox="1"/>
          <p:nvPr userDrawn="1"/>
        </p:nvSpPr>
        <p:spPr>
          <a:xfrm>
            <a:off x="1454154" y="456014"/>
            <a:ext cx="2266819" cy="246221"/>
          </a:xfrm>
          <a:prstGeom prst="rect">
            <a:avLst/>
          </a:prstGeom>
          <a:noFill/>
        </p:spPr>
        <p:txBody>
          <a:bodyPr vert="horz" wrap="square" lIns="0" tIns="0" rIns="0" bIns="0" rtlCol="0" anchor="ctr">
            <a:spAutoFit/>
          </a:bodyPr>
          <a:lstStyle/>
          <a:p>
            <a:pPr algn="ctr"/>
            <a:r>
              <a:rPr lang="en-US" altLang="zh-CN" sz="1600" dirty="0" smtClean="0">
                <a:solidFill>
                  <a:schemeClr val="tx1">
                    <a:lumMod val="50000"/>
                    <a:lumOff val="50000"/>
                  </a:schemeClr>
                </a:solidFill>
                <a:latin typeface="Impact" pitchFamily="34" charset="0"/>
                <a:ea typeface="微软雅黑" pitchFamily="34" charset="-122"/>
              </a:rPr>
              <a:t>01  </a:t>
            </a:r>
            <a:r>
              <a:rPr lang="zh-CN" altLang="en-US" sz="1600" dirty="0" smtClean="0">
                <a:solidFill>
                  <a:schemeClr val="tx1">
                    <a:lumMod val="50000"/>
                    <a:lumOff val="50000"/>
                  </a:schemeClr>
                </a:solidFill>
                <a:latin typeface="微软雅黑" pitchFamily="34" charset="-122"/>
                <a:ea typeface="微软雅黑" pitchFamily="34" charset="-122"/>
              </a:rPr>
              <a:t>品牌知识概述</a:t>
            </a:r>
            <a:endParaRPr lang="zh-CN" altLang="en-US" sz="1600" dirty="0">
              <a:solidFill>
                <a:schemeClr val="tx1">
                  <a:lumMod val="50000"/>
                  <a:lumOff val="50000"/>
                </a:schemeClr>
              </a:solidFill>
              <a:latin typeface="微软雅黑" pitchFamily="34" charset="-122"/>
              <a:ea typeface="微软雅黑" pitchFamily="34" charset="-122"/>
            </a:endParaRPr>
          </a:p>
        </p:txBody>
      </p:sp>
      <p:sp>
        <p:nvSpPr>
          <p:cNvPr id="5" name="TextBox 10"/>
          <p:cNvSpPr txBox="1"/>
          <p:nvPr userDrawn="1"/>
        </p:nvSpPr>
        <p:spPr>
          <a:xfrm>
            <a:off x="3937053" y="456014"/>
            <a:ext cx="2266819" cy="246221"/>
          </a:xfrm>
          <a:prstGeom prst="rect">
            <a:avLst/>
          </a:prstGeom>
          <a:noFill/>
        </p:spPr>
        <p:txBody>
          <a:bodyPr vert="horz" wrap="square" lIns="0" tIns="0" rIns="0" bIns="0" rtlCol="0" anchor="ctr">
            <a:spAutoFit/>
          </a:bodyPr>
          <a:lstStyle/>
          <a:p>
            <a:pPr algn="ctr"/>
            <a:r>
              <a:rPr lang="en-US" altLang="zh-CN" sz="1600" dirty="0" smtClean="0">
                <a:solidFill>
                  <a:schemeClr val="bg1"/>
                </a:solidFill>
                <a:latin typeface="Impact" pitchFamily="34" charset="0"/>
                <a:ea typeface="微软雅黑" pitchFamily="34" charset="-122"/>
              </a:rPr>
              <a:t>02  </a:t>
            </a:r>
            <a:r>
              <a:rPr lang="zh-CN" altLang="en-US" sz="1600" dirty="0" smtClean="0">
                <a:solidFill>
                  <a:schemeClr val="bg1"/>
                </a:solidFill>
                <a:latin typeface="Impact" pitchFamily="34" charset="0"/>
                <a:ea typeface="微软雅黑" pitchFamily="34" charset="-122"/>
              </a:rPr>
              <a:t>品牌价值与品牌资产</a:t>
            </a:r>
            <a:endParaRPr lang="zh-CN" altLang="en-US" sz="1600" dirty="0">
              <a:solidFill>
                <a:schemeClr val="bg1"/>
              </a:solidFill>
              <a:latin typeface="微软雅黑" pitchFamily="34" charset="-122"/>
              <a:ea typeface="微软雅黑" pitchFamily="34" charset="-122"/>
            </a:endParaRPr>
          </a:p>
        </p:txBody>
      </p:sp>
      <p:sp>
        <p:nvSpPr>
          <p:cNvPr id="6" name="TextBox 11"/>
          <p:cNvSpPr txBox="1"/>
          <p:nvPr userDrawn="1"/>
        </p:nvSpPr>
        <p:spPr>
          <a:xfrm>
            <a:off x="6419951" y="456014"/>
            <a:ext cx="2266819" cy="246221"/>
          </a:xfrm>
          <a:prstGeom prst="rect">
            <a:avLst/>
          </a:prstGeom>
          <a:noFill/>
        </p:spPr>
        <p:txBody>
          <a:bodyPr vert="horz" wrap="square" lIns="0" tIns="0" rIns="0" bIns="0" rtlCol="0" anchor="ctr">
            <a:spAutoFit/>
          </a:bodyPr>
          <a:lstStyle>
            <a:defPPr>
              <a:defRPr lang="zh-CN"/>
            </a:defPPr>
            <a:lvl1pPr algn="ctr">
              <a:defRPr sz="1400">
                <a:solidFill>
                  <a:schemeClr val="tx1">
                    <a:lumMod val="50000"/>
                    <a:lumOff val="50000"/>
                  </a:schemeClr>
                </a:solidFill>
                <a:latin typeface="Impact" pitchFamily="34" charset="0"/>
                <a:ea typeface="微软雅黑" pitchFamily="34" charset="-122"/>
              </a:defRPr>
            </a:lvl1pPr>
          </a:lstStyle>
          <a:p>
            <a:pPr lvl="0"/>
            <a:r>
              <a:rPr lang="en-US" altLang="zh-CN" sz="1600" dirty="0" smtClean="0"/>
              <a:t>03  </a:t>
            </a:r>
            <a:r>
              <a:rPr lang="zh-CN" altLang="en-US" sz="1600" dirty="0" smtClean="0"/>
              <a:t>品牌建设概述</a:t>
            </a:r>
            <a:endParaRPr lang="zh-CN" altLang="en-US" sz="1600"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2" name="燕尾形 1"/>
          <p:cNvSpPr/>
          <p:nvPr userDrawn="1"/>
        </p:nvSpPr>
        <p:spPr>
          <a:xfrm>
            <a:off x="6383546" y="363099"/>
            <a:ext cx="2591274" cy="432048"/>
          </a:xfrm>
          <a:prstGeom prst="chevron">
            <a:avLst>
              <a:gd name="adj" fmla="val 26719"/>
            </a:avLst>
          </a:prstGeom>
          <a:solidFill>
            <a:srgbClr val="CD1F06"/>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lvl="0" algn="ctr" fontAlgn="auto">
              <a:spcBef>
                <a:spcPts val="0"/>
              </a:spcBef>
              <a:spcAft>
                <a:spcPts val="0"/>
              </a:spcAft>
            </a:pPr>
            <a:endParaRPr lang="zh-CN" altLang="en-US" sz="1800"/>
          </a:p>
        </p:txBody>
      </p:sp>
      <p:sp>
        <p:nvSpPr>
          <p:cNvPr id="3" name="TextBox 5"/>
          <p:cNvSpPr txBox="1"/>
          <p:nvPr userDrawn="1"/>
        </p:nvSpPr>
        <p:spPr>
          <a:xfrm>
            <a:off x="8902850" y="456014"/>
            <a:ext cx="2266819" cy="246221"/>
          </a:xfrm>
          <a:prstGeom prst="rect">
            <a:avLst/>
          </a:prstGeom>
          <a:noFill/>
        </p:spPr>
        <p:txBody>
          <a:bodyPr vert="horz" wrap="square" lIns="0" tIns="0" rIns="0" bIns="0" rtlCol="0" anchor="ctr">
            <a:spAutoFit/>
          </a:bodyPr>
          <a:lstStyle>
            <a:defPPr>
              <a:defRPr lang="zh-CN"/>
            </a:defPPr>
            <a:lvl1pPr algn="ctr">
              <a:defRPr sz="1400">
                <a:solidFill>
                  <a:schemeClr val="tx1">
                    <a:lumMod val="50000"/>
                    <a:lumOff val="50000"/>
                  </a:schemeClr>
                </a:solidFill>
                <a:latin typeface="Impact" pitchFamily="34" charset="0"/>
                <a:ea typeface="微软雅黑" pitchFamily="34" charset="-122"/>
              </a:defRPr>
            </a:lvl1pPr>
          </a:lstStyle>
          <a:p>
            <a:pPr lvl="0"/>
            <a:r>
              <a:rPr lang="en-US" altLang="zh-CN" sz="1600" dirty="0" smtClean="0"/>
              <a:t>04  </a:t>
            </a:r>
            <a:r>
              <a:rPr lang="zh-CN" altLang="en-US" sz="1600" dirty="0" smtClean="0"/>
              <a:t>品牌建设实施</a:t>
            </a:r>
            <a:endParaRPr lang="zh-CN" altLang="en-US" sz="1600" dirty="0"/>
          </a:p>
        </p:txBody>
      </p:sp>
      <p:sp>
        <p:nvSpPr>
          <p:cNvPr id="4" name="TextBox 6"/>
          <p:cNvSpPr txBox="1"/>
          <p:nvPr userDrawn="1"/>
        </p:nvSpPr>
        <p:spPr>
          <a:xfrm>
            <a:off x="1454154" y="456014"/>
            <a:ext cx="2266819" cy="246221"/>
          </a:xfrm>
          <a:prstGeom prst="rect">
            <a:avLst/>
          </a:prstGeom>
          <a:noFill/>
        </p:spPr>
        <p:txBody>
          <a:bodyPr vert="horz" wrap="square" lIns="0" tIns="0" rIns="0" bIns="0" rtlCol="0" anchor="ctr">
            <a:spAutoFit/>
          </a:bodyPr>
          <a:lstStyle/>
          <a:p>
            <a:pPr algn="ctr"/>
            <a:r>
              <a:rPr lang="en-US" altLang="zh-CN" sz="1600" dirty="0" smtClean="0">
                <a:solidFill>
                  <a:schemeClr val="tx1">
                    <a:lumMod val="50000"/>
                    <a:lumOff val="50000"/>
                  </a:schemeClr>
                </a:solidFill>
                <a:latin typeface="Impact" pitchFamily="34" charset="0"/>
                <a:ea typeface="微软雅黑" pitchFamily="34" charset="-122"/>
              </a:rPr>
              <a:t>01  </a:t>
            </a:r>
            <a:r>
              <a:rPr lang="zh-CN" altLang="en-US" sz="1600" dirty="0" smtClean="0">
                <a:solidFill>
                  <a:schemeClr val="tx1">
                    <a:lumMod val="50000"/>
                    <a:lumOff val="50000"/>
                  </a:schemeClr>
                </a:solidFill>
                <a:latin typeface="微软雅黑" pitchFamily="34" charset="-122"/>
                <a:ea typeface="微软雅黑" pitchFamily="34" charset="-122"/>
              </a:rPr>
              <a:t>品牌知识概述</a:t>
            </a:r>
            <a:endParaRPr lang="zh-CN" altLang="en-US" sz="1600" dirty="0">
              <a:solidFill>
                <a:schemeClr val="tx1">
                  <a:lumMod val="50000"/>
                  <a:lumOff val="50000"/>
                </a:schemeClr>
              </a:solidFill>
              <a:latin typeface="微软雅黑" pitchFamily="34" charset="-122"/>
              <a:ea typeface="微软雅黑" pitchFamily="34" charset="-122"/>
            </a:endParaRPr>
          </a:p>
        </p:txBody>
      </p:sp>
      <p:sp>
        <p:nvSpPr>
          <p:cNvPr id="6" name="TextBox 11"/>
          <p:cNvSpPr txBox="1"/>
          <p:nvPr userDrawn="1"/>
        </p:nvSpPr>
        <p:spPr>
          <a:xfrm>
            <a:off x="6419951" y="456014"/>
            <a:ext cx="2266819" cy="246221"/>
          </a:xfrm>
          <a:prstGeom prst="rect">
            <a:avLst/>
          </a:prstGeom>
          <a:noFill/>
        </p:spPr>
        <p:txBody>
          <a:bodyPr vert="horz" wrap="square" lIns="0" tIns="0" rIns="0" bIns="0" rtlCol="0" anchor="ctr">
            <a:spAutoFit/>
          </a:bodyPr>
          <a:lstStyle>
            <a:defPPr>
              <a:defRPr lang="zh-CN"/>
            </a:defPPr>
            <a:lvl1pPr algn="ctr">
              <a:defRPr sz="1400">
                <a:solidFill>
                  <a:schemeClr val="tx1">
                    <a:lumMod val="50000"/>
                    <a:lumOff val="50000"/>
                  </a:schemeClr>
                </a:solidFill>
                <a:latin typeface="Impact" pitchFamily="34" charset="0"/>
                <a:ea typeface="微软雅黑" pitchFamily="34" charset="-122"/>
              </a:defRPr>
            </a:lvl1pPr>
          </a:lstStyle>
          <a:p>
            <a:pPr lvl="0"/>
            <a:r>
              <a:rPr lang="en-US" altLang="zh-CN" sz="1600" dirty="0" smtClean="0">
                <a:solidFill>
                  <a:schemeClr val="bg1"/>
                </a:solidFill>
              </a:rPr>
              <a:t>03  </a:t>
            </a:r>
            <a:r>
              <a:rPr lang="zh-CN" altLang="en-US" sz="1600" dirty="0" smtClean="0">
                <a:solidFill>
                  <a:schemeClr val="bg1"/>
                </a:solidFill>
              </a:rPr>
              <a:t>品牌建设概述</a:t>
            </a:r>
            <a:endParaRPr lang="zh-CN" altLang="en-US" sz="1600" dirty="0">
              <a:solidFill>
                <a:schemeClr val="bg1"/>
              </a:solidFill>
            </a:endParaRPr>
          </a:p>
        </p:txBody>
      </p:sp>
      <p:sp>
        <p:nvSpPr>
          <p:cNvPr id="7" name="TextBox 10"/>
          <p:cNvSpPr txBox="1"/>
          <p:nvPr userDrawn="1"/>
        </p:nvSpPr>
        <p:spPr>
          <a:xfrm>
            <a:off x="3937053" y="456014"/>
            <a:ext cx="2266819" cy="246221"/>
          </a:xfrm>
          <a:prstGeom prst="rect">
            <a:avLst/>
          </a:prstGeom>
          <a:noFill/>
        </p:spPr>
        <p:txBody>
          <a:bodyPr vert="horz" wrap="square" lIns="0" tIns="0" rIns="0" bIns="0" rtlCol="0" anchor="ctr">
            <a:spAutoFit/>
          </a:bodyPr>
          <a:lstStyle/>
          <a:p>
            <a:pPr algn="ctr"/>
            <a:r>
              <a:rPr lang="en-US" altLang="zh-CN" sz="1600" dirty="0" smtClean="0">
                <a:solidFill>
                  <a:schemeClr val="tx1">
                    <a:lumMod val="50000"/>
                    <a:lumOff val="50000"/>
                  </a:schemeClr>
                </a:solidFill>
                <a:latin typeface="Impact" pitchFamily="34" charset="0"/>
                <a:ea typeface="微软雅黑" pitchFamily="34" charset="-122"/>
              </a:rPr>
              <a:t>02  </a:t>
            </a:r>
            <a:r>
              <a:rPr lang="zh-CN" altLang="en-US" sz="1600" kern="1200" dirty="0" smtClean="0">
                <a:solidFill>
                  <a:schemeClr val="tx1">
                    <a:lumMod val="50000"/>
                    <a:lumOff val="50000"/>
                  </a:schemeClr>
                </a:solidFill>
                <a:latin typeface="Impact" pitchFamily="34" charset="0"/>
                <a:ea typeface="微软雅黑" pitchFamily="34" charset="-122"/>
                <a:cs typeface="+mn-cs"/>
              </a:rPr>
              <a:t>品牌</a:t>
            </a:r>
            <a:r>
              <a:rPr lang="zh-CN" altLang="en-US" sz="1600" dirty="0" smtClean="0">
                <a:solidFill>
                  <a:schemeClr val="tx1">
                    <a:lumMod val="50000"/>
                    <a:lumOff val="50000"/>
                  </a:schemeClr>
                </a:solidFill>
                <a:latin typeface="Impact" pitchFamily="34" charset="0"/>
                <a:ea typeface="微软雅黑" pitchFamily="34" charset="-122"/>
              </a:rPr>
              <a:t>价值与品牌资产</a:t>
            </a:r>
            <a:endParaRPr lang="zh-CN" altLang="en-US" sz="1600" dirty="0">
              <a:solidFill>
                <a:schemeClr val="tx1">
                  <a:lumMod val="50000"/>
                  <a:lumOff val="50000"/>
                </a:schemeClr>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2" name="燕尾形 1"/>
          <p:cNvSpPr/>
          <p:nvPr userDrawn="1"/>
        </p:nvSpPr>
        <p:spPr>
          <a:xfrm>
            <a:off x="8758573" y="363099"/>
            <a:ext cx="2591274" cy="432048"/>
          </a:xfrm>
          <a:prstGeom prst="chevron">
            <a:avLst>
              <a:gd name="adj" fmla="val 26719"/>
            </a:avLst>
          </a:prstGeom>
          <a:solidFill>
            <a:srgbClr val="CD1F06"/>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lvl="0" algn="ctr" fontAlgn="auto">
              <a:spcBef>
                <a:spcPts val="0"/>
              </a:spcBef>
              <a:spcAft>
                <a:spcPts val="0"/>
              </a:spcAft>
            </a:pPr>
            <a:endParaRPr lang="zh-CN" altLang="en-US" sz="1800"/>
          </a:p>
        </p:txBody>
      </p:sp>
      <p:sp>
        <p:nvSpPr>
          <p:cNvPr id="3" name="TextBox 5"/>
          <p:cNvSpPr txBox="1"/>
          <p:nvPr userDrawn="1"/>
        </p:nvSpPr>
        <p:spPr>
          <a:xfrm>
            <a:off x="8902850" y="456014"/>
            <a:ext cx="2266819" cy="246221"/>
          </a:xfrm>
          <a:prstGeom prst="rect">
            <a:avLst/>
          </a:prstGeom>
          <a:noFill/>
        </p:spPr>
        <p:txBody>
          <a:bodyPr vert="horz" wrap="square" lIns="0" tIns="0" rIns="0" bIns="0" rtlCol="0" anchor="ctr">
            <a:spAutoFit/>
          </a:bodyPr>
          <a:lstStyle>
            <a:defPPr>
              <a:defRPr lang="zh-CN"/>
            </a:defPPr>
            <a:lvl1pPr algn="ctr">
              <a:defRPr sz="1400">
                <a:solidFill>
                  <a:schemeClr val="tx1">
                    <a:lumMod val="50000"/>
                    <a:lumOff val="50000"/>
                  </a:schemeClr>
                </a:solidFill>
                <a:latin typeface="Impact" pitchFamily="34" charset="0"/>
                <a:ea typeface="微软雅黑" pitchFamily="34" charset="-122"/>
              </a:defRPr>
            </a:lvl1pPr>
          </a:lstStyle>
          <a:p>
            <a:pPr lvl="0"/>
            <a:r>
              <a:rPr lang="en-US" altLang="zh-CN" sz="1600" dirty="0" smtClean="0">
                <a:solidFill>
                  <a:schemeClr val="bg1"/>
                </a:solidFill>
              </a:rPr>
              <a:t>04  </a:t>
            </a:r>
            <a:r>
              <a:rPr lang="zh-CN" altLang="en-US" sz="1600" dirty="0" smtClean="0">
                <a:solidFill>
                  <a:schemeClr val="bg1"/>
                </a:solidFill>
              </a:rPr>
              <a:t>品牌建设实施</a:t>
            </a:r>
            <a:endParaRPr lang="zh-CN" altLang="en-US" sz="1600" dirty="0">
              <a:solidFill>
                <a:schemeClr val="bg1"/>
              </a:solidFill>
            </a:endParaRPr>
          </a:p>
        </p:txBody>
      </p:sp>
      <p:sp>
        <p:nvSpPr>
          <p:cNvPr id="4" name="TextBox 6"/>
          <p:cNvSpPr txBox="1"/>
          <p:nvPr userDrawn="1"/>
        </p:nvSpPr>
        <p:spPr>
          <a:xfrm>
            <a:off x="1454154" y="456014"/>
            <a:ext cx="2266819" cy="246221"/>
          </a:xfrm>
          <a:prstGeom prst="rect">
            <a:avLst/>
          </a:prstGeom>
          <a:noFill/>
        </p:spPr>
        <p:txBody>
          <a:bodyPr vert="horz" wrap="square" lIns="0" tIns="0" rIns="0" bIns="0" rtlCol="0" anchor="ctr">
            <a:spAutoFit/>
          </a:bodyPr>
          <a:lstStyle/>
          <a:p>
            <a:pPr algn="ctr"/>
            <a:r>
              <a:rPr lang="en-US" altLang="zh-CN" sz="1600" dirty="0" smtClean="0">
                <a:solidFill>
                  <a:schemeClr val="tx1">
                    <a:lumMod val="50000"/>
                    <a:lumOff val="50000"/>
                  </a:schemeClr>
                </a:solidFill>
                <a:latin typeface="Impact" pitchFamily="34" charset="0"/>
                <a:ea typeface="微软雅黑" pitchFamily="34" charset="-122"/>
              </a:rPr>
              <a:t>01  </a:t>
            </a:r>
            <a:r>
              <a:rPr lang="zh-CN" altLang="en-US" sz="1600" dirty="0" smtClean="0">
                <a:solidFill>
                  <a:schemeClr val="tx1">
                    <a:lumMod val="50000"/>
                    <a:lumOff val="50000"/>
                  </a:schemeClr>
                </a:solidFill>
                <a:latin typeface="微软雅黑" pitchFamily="34" charset="-122"/>
                <a:ea typeface="微软雅黑" pitchFamily="34" charset="-122"/>
              </a:rPr>
              <a:t>品牌知识概述</a:t>
            </a:r>
            <a:endParaRPr lang="zh-CN" altLang="en-US" sz="1600" dirty="0">
              <a:solidFill>
                <a:schemeClr val="tx1">
                  <a:lumMod val="50000"/>
                  <a:lumOff val="50000"/>
                </a:schemeClr>
              </a:solidFill>
              <a:latin typeface="微软雅黑" pitchFamily="34" charset="-122"/>
              <a:ea typeface="微软雅黑" pitchFamily="34" charset="-122"/>
            </a:endParaRPr>
          </a:p>
        </p:txBody>
      </p:sp>
      <p:sp>
        <p:nvSpPr>
          <p:cNvPr id="6" name="TextBox 10"/>
          <p:cNvSpPr txBox="1"/>
          <p:nvPr userDrawn="1"/>
        </p:nvSpPr>
        <p:spPr>
          <a:xfrm>
            <a:off x="3937053" y="456014"/>
            <a:ext cx="2266819" cy="246221"/>
          </a:xfrm>
          <a:prstGeom prst="rect">
            <a:avLst/>
          </a:prstGeom>
          <a:noFill/>
        </p:spPr>
        <p:txBody>
          <a:bodyPr vert="horz" wrap="square" lIns="0" tIns="0" rIns="0" bIns="0" rtlCol="0" anchor="ctr">
            <a:spAutoFit/>
          </a:bodyPr>
          <a:lstStyle/>
          <a:p>
            <a:pPr algn="ctr"/>
            <a:r>
              <a:rPr lang="en-US" altLang="zh-CN" sz="1600" dirty="0" smtClean="0">
                <a:solidFill>
                  <a:schemeClr val="tx1">
                    <a:lumMod val="50000"/>
                    <a:lumOff val="50000"/>
                  </a:schemeClr>
                </a:solidFill>
                <a:latin typeface="Impact" pitchFamily="34" charset="0"/>
                <a:ea typeface="微软雅黑" pitchFamily="34" charset="-122"/>
              </a:rPr>
              <a:t>02  </a:t>
            </a:r>
            <a:r>
              <a:rPr lang="zh-CN" altLang="en-US" sz="1600" kern="1200" dirty="0" smtClean="0">
                <a:solidFill>
                  <a:schemeClr val="tx1">
                    <a:lumMod val="50000"/>
                    <a:lumOff val="50000"/>
                  </a:schemeClr>
                </a:solidFill>
                <a:latin typeface="Impact" pitchFamily="34" charset="0"/>
                <a:ea typeface="微软雅黑" pitchFamily="34" charset="-122"/>
                <a:cs typeface="+mn-cs"/>
              </a:rPr>
              <a:t>品牌</a:t>
            </a:r>
            <a:r>
              <a:rPr lang="zh-CN" altLang="en-US" sz="1600" dirty="0" smtClean="0">
                <a:solidFill>
                  <a:schemeClr val="tx1">
                    <a:lumMod val="50000"/>
                    <a:lumOff val="50000"/>
                  </a:schemeClr>
                </a:solidFill>
                <a:latin typeface="Impact" pitchFamily="34" charset="0"/>
                <a:ea typeface="微软雅黑" pitchFamily="34" charset="-122"/>
              </a:rPr>
              <a:t>价值与品牌资产</a:t>
            </a:r>
            <a:endParaRPr lang="zh-CN" altLang="en-US" sz="1600" dirty="0">
              <a:solidFill>
                <a:schemeClr val="tx1">
                  <a:lumMod val="50000"/>
                  <a:lumOff val="50000"/>
                </a:schemeClr>
              </a:solidFill>
              <a:latin typeface="微软雅黑" pitchFamily="34" charset="-122"/>
              <a:ea typeface="微软雅黑" pitchFamily="34" charset="-122"/>
            </a:endParaRPr>
          </a:p>
        </p:txBody>
      </p:sp>
      <p:sp>
        <p:nvSpPr>
          <p:cNvPr id="7" name="TextBox 11"/>
          <p:cNvSpPr txBox="1"/>
          <p:nvPr userDrawn="1"/>
        </p:nvSpPr>
        <p:spPr>
          <a:xfrm>
            <a:off x="6419951" y="456014"/>
            <a:ext cx="2266819" cy="246221"/>
          </a:xfrm>
          <a:prstGeom prst="rect">
            <a:avLst/>
          </a:prstGeom>
          <a:noFill/>
        </p:spPr>
        <p:txBody>
          <a:bodyPr vert="horz" wrap="square" lIns="0" tIns="0" rIns="0" bIns="0" rtlCol="0" anchor="ctr">
            <a:spAutoFit/>
          </a:bodyPr>
          <a:lstStyle>
            <a:defPPr>
              <a:defRPr lang="zh-CN"/>
            </a:defPPr>
            <a:lvl1pPr algn="ctr">
              <a:defRPr sz="1400">
                <a:solidFill>
                  <a:schemeClr val="tx1">
                    <a:lumMod val="50000"/>
                    <a:lumOff val="50000"/>
                  </a:schemeClr>
                </a:solidFill>
                <a:latin typeface="Impact" pitchFamily="34" charset="0"/>
                <a:ea typeface="微软雅黑" pitchFamily="34" charset="-122"/>
              </a:defRPr>
            </a:lvl1pPr>
          </a:lstStyle>
          <a:p>
            <a:pPr lvl="0"/>
            <a:r>
              <a:rPr lang="en-US" altLang="zh-CN" sz="1600" dirty="0" smtClean="0"/>
              <a:t>03  </a:t>
            </a:r>
            <a:r>
              <a:rPr lang="zh-CN" altLang="en-US" sz="1600" dirty="0" smtClean="0"/>
              <a:t>品牌建设概述</a:t>
            </a:r>
            <a:endParaRPr lang="zh-CN" altLang="en-US" sz="1600" dirty="0"/>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theme" Target="../theme/theme2.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0">
              <a:srgbClr val="FAFAFA"/>
            </a:gs>
            <a:gs pos="50000">
              <a:srgbClr val="FBFBFB"/>
            </a:gs>
            <a:gs pos="100000">
              <a:srgbClr val="FCFCFC"/>
            </a:gs>
          </a:gsLst>
          <a:lin ang="5400000" scaled="0"/>
        </a:gradFill>
        <a:effectLst/>
      </p:bgPr>
    </p:bg>
    <p:spTree>
      <p:nvGrpSpPr>
        <p:cNvPr id="1" name=""/>
        <p:cNvGrpSpPr/>
        <p:nvPr/>
      </p:nvGrpSpPr>
      <p:grpSpPr>
        <a:xfrm>
          <a:off x="0" y="0"/>
          <a:ext cx="0" cy="0"/>
          <a:chOff x="0" y="0"/>
          <a:chExt cx="0" cy="0"/>
        </a:xfrm>
      </p:grpSpPr>
      <p:sp>
        <p:nvSpPr>
          <p:cNvPr id="3" name="矩形 2"/>
          <p:cNvSpPr/>
          <p:nvPr userDrawn="1"/>
        </p:nvSpPr>
        <p:spPr>
          <a:xfrm>
            <a:off x="-600" y="854720"/>
            <a:ext cx="12193200" cy="1152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 name="燕尾形 1"/>
          <p:cNvSpPr/>
          <p:nvPr userDrawn="1"/>
        </p:nvSpPr>
        <p:spPr>
          <a:xfrm>
            <a:off x="11701320" y="908720"/>
            <a:ext cx="215912" cy="432048"/>
          </a:xfrm>
          <a:prstGeom prst="chevron">
            <a:avLst/>
          </a:prstGeom>
          <a:solidFill>
            <a:srgbClr val="CD1F06"/>
          </a:solidFill>
          <a:ln w="31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lvl="0" algn="ctr" fontAlgn="auto">
              <a:spcBef>
                <a:spcPts val="0"/>
              </a:spcBef>
              <a:spcAft>
                <a:spcPts val="0"/>
              </a:spcAft>
            </a:pPr>
            <a:endParaRPr lang="zh-CN" altLang="en-US" sz="1800"/>
          </a:p>
        </p:txBody>
      </p:sp>
      <p:sp>
        <p:nvSpPr>
          <p:cNvPr id="10" name="燕尾形 9"/>
          <p:cNvSpPr/>
          <p:nvPr userDrawn="1"/>
        </p:nvSpPr>
        <p:spPr>
          <a:xfrm>
            <a:off x="11853641" y="908720"/>
            <a:ext cx="215912" cy="432048"/>
          </a:xfrm>
          <a:prstGeom prst="chevron">
            <a:avLst/>
          </a:prstGeom>
          <a:solidFill>
            <a:srgbClr val="CD1F06"/>
          </a:solidFill>
          <a:ln w="31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lvl="0" algn="ctr" fontAlgn="auto">
              <a:spcBef>
                <a:spcPts val="0"/>
              </a:spcBef>
              <a:spcAft>
                <a:spcPts val="0"/>
              </a:spcAft>
            </a:pPr>
            <a:endParaRPr lang="zh-CN" altLang="en-US" sz="1800"/>
          </a:p>
        </p:txBody>
      </p:sp>
      <p:sp>
        <p:nvSpPr>
          <p:cNvPr id="15" name="椭圆 14"/>
          <p:cNvSpPr/>
          <p:nvPr userDrawn="1"/>
        </p:nvSpPr>
        <p:spPr>
          <a:xfrm>
            <a:off x="804046" y="867320"/>
            <a:ext cx="86355" cy="86400"/>
          </a:xfrm>
          <a:prstGeom prst="ellipse">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6" name="椭圆 14"/>
          <p:cNvSpPr>
            <a:spLocks noChangeAspect="1"/>
          </p:cNvSpPr>
          <p:nvPr userDrawn="1"/>
        </p:nvSpPr>
        <p:spPr bwMode="auto">
          <a:xfrm>
            <a:off x="565786" y="188720"/>
            <a:ext cx="562875" cy="720000"/>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 fmla="*/ 341785 w 683568"/>
              <a:gd name="connsiteY0" fmla="*/ 523601 h 864094"/>
              <a:gd name="connsiteX1" fmla="*/ 117720 w 683568"/>
              <a:gd name="connsiteY1" fmla="*/ 299536 h 864094"/>
              <a:gd name="connsiteX2" fmla="*/ 341785 w 683568"/>
              <a:gd name="connsiteY2" fmla="*/ 523601 h 864094"/>
              <a:gd name="connsiteX3" fmla="*/ 341784 w 683568"/>
              <a:gd name="connsiteY3" fmla="*/ 0 h 864094"/>
              <a:gd name="connsiteX4" fmla="*/ 683568 w 683568"/>
              <a:gd name="connsiteY4" fmla="*/ 341784 h 864094"/>
              <a:gd name="connsiteX5" fmla="*/ 577183 w 683568"/>
              <a:gd name="connsiteY5" fmla="*/ 588642 h 864094"/>
              <a:gd name="connsiteX6" fmla="*/ 341597 w 683568"/>
              <a:gd name="connsiteY6" fmla="*/ 864094 h 864094"/>
              <a:gd name="connsiteX7" fmla="*/ 105111 w 683568"/>
              <a:gd name="connsiteY7" fmla="*/ 587591 h 864094"/>
              <a:gd name="connsiteX8" fmla="*/ 59857 w 683568"/>
              <a:gd name="connsiteY8" fmla="*/ 534679 h 864094"/>
              <a:gd name="connsiteX9" fmla="*/ 59306 w 683568"/>
              <a:gd name="connsiteY9" fmla="*/ 534035 h 864094"/>
              <a:gd name="connsiteX10" fmla="*/ 59325 w 683568"/>
              <a:gd name="connsiteY10" fmla="*/ 534035 h 864094"/>
              <a:gd name="connsiteX11" fmla="*/ 0 w 683568"/>
              <a:gd name="connsiteY11" fmla="*/ 341784 h 864094"/>
              <a:gd name="connsiteX12" fmla="*/ 341784 w 683568"/>
              <a:gd name="connsiteY12" fmla="*/ 0 h 864094"/>
              <a:gd name="connsiteX0" fmla="*/ 341784 w 683568"/>
              <a:gd name="connsiteY0" fmla="*/ 0 h 864094"/>
              <a:gd name="connsiteX1" fmla="*/ 683568 w 683568"/>
              <a:gd name="connsiteY1" fmla="*/ 341784 h 864094"/>
              <a:gd name="connsiteX2" fmla="*/ 577183 w 683568"/>
              <a:gd name="connsiteY2" fmla="*/ 588642 h 864094"/>
              <a:gd name="connsiteX3" fmla="*/ 341597 w 683568"/>
              <a:gd name="connsiteY3" fmla="*/ 864094 h 864094"/>
              <a:gd name="connsiteX4" fmla="*/ 105111 w 683568"/>
              <a:gd name="connsiteY4" fmla="*/ 587591 h 864094"/>
              <a:gd name="connsiteX5" fmla="*/ 59857 w 683568"/>
              <a:gd name="connsiteY5" fmla="*/ 534679 h 864094"/>
              <a:gd name="connsiteX6" fmla="*/ 59306 w 683568"/>
              <a:gd name="connsiteY6" fmla="*/ 534035 h 864094"/>
              <a:gd name="connsiteX7" fmla="*/ 59325 w 683568"/>
              <a:gd name="connsiteY7" fmla="*/ 534035 h 864094"/>
              <a:gd name="connsiteX8" fmla="*/ 0 w 683568"/>
              <a:gd name="connsiteY8" fmla="*/ 341784 h 864094"/>
              <a:gd name="connsiteX9" fmla="*/ 341784 w 683568"/>
              <a:gd name="connsiteY9" fmla="*/ 0 h 864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solidFill>
            <a:srgbClr val="CD1F06"/>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800"/>
          </a:p>
        </p:txBody>
      </p:sp>
      <p:sp>
        <p:nvSpPr>
          <p:cNvPr id="17" name="矩形 16"/>
          <p:cNvSpPr/>
          <p:nvPr userDrawn="1"/>
        </p:nvSpPr>
        <p:spPr>
          <a:xfrm>
            <a:off x="410330" y="279698"/>
            <a:ext cx="791675" cy="369332"/>
          </a:xfrm>
          <a:prstGeom prst="rect">
            <a:avLst/>
          </a:prstGeom>
        </p:spPr>
        <p:txBody>
          <a:bodyPr/>
          <a:lstStyle/>
          <a:p>
            <a:pPr algn="ctr">
              <a:defRPr/>
            </a:pPr>
            <a:r>
              <a:rPr lang="zh-CN" altLang="en-US" sz="1800" dirty="0" smtClean="0">
                <a:solidFill>
                  <a:schemeClr val="tx1">
                    <a:lumMod val="75000"/>
                    <a:lumOff val="25000"/>
                  </a:schemeClr>
                </a:solidFill>
                <a:latin typeface="Arial Unicode MS" pitchFamily="34" charset="-122"/>
                <a:ea typeface="Arial Unicode MS" pitchFamily="34" charset="-122"/>
                <a:cs typeface="Arial Unicode MS" pitchFamily="34" charset="-122"/>
              </a:rPr>
              <a:t> </a:t>
            </a:r>
            <a:fld id="{2EEF1883-7A0E-4F66-9932-E581691AD397}" type="slidenum">
              <a:rPr lang="zh-CN" altLang="en-US" sz="1800">
                <a:solidFill>
                  <a:schemeClr val="bg1"/>
                </a:solidFill>
                <a:latin typeface="Arial Unicode MS" pitchFamily="34" charset="-122"/>
                <a:ea typeface="Arial Unicode MS" pitchFamily="34" charset="-122"/>
                <a:cs typeface="Arial Unicode MS" pitchFamily="34" charset="-122"/>
              </a:rPr>
              <a:pPr algn="ctr">
                <a:defRPr/>
              </a:pPr>
              <a:t>‹#›</a:t>
            </a:fld>
            <a:r>
              <a:rPr lang="zh-CN" altLang="en-US" sz="1800" dirty="0">
                <a:solidFill>
                  <a:schemeClr val="tx1">
                    <a:lumMod val="75000"/>
                    <a:lumOff val="25000"/>
                  </a:schemeClr>
                </a:solidFill>
                <a:latin typeface="Arial Unicode MS" pitchFamily="34" charset="-122"/>
                <a:ea typeface="Arial Unicode MS" pitchFamily="34" charset="-122"/>
                <a:cs typeface="Arial Unicode MS" pitchFamily="34" charset="-122"/>
              </a:rPr>
              <a:t>  </a:t>
            </a:r>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5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 id="2147483665" r:id="rId15"/>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2015/5/30</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79858454"/>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4.xml"/><Relationship Id="rId4" Type="http://schemas.openxmlformats.org/officeDocument/2006/relationships/image" Target="../media/image17.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jpe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7.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14.xml"/></Relationships>
</file>

<file path=ppt/slides/_rels/slide58.xml.rels><?xml version="1.0" encoding="UTF-8" standalone="yes"?>
<Relationships xmlns="http://schemas.openxmlformats.org/package/2006/relationships"><Relationship Id="rId8" Type="http://schemas.openxmlformats.org/officeDocument/2006/relationships/hyperlink" Target="http://www.ypppt.com/sucai/" TargetMode="External"/><Relationship Id="rId3" Type="http://schemas.openxmlformats.org/officeDocument/2006/relationships/hyperlink" Target="http://www.ypppt.com/" TargetMode="External"/><Relationship Id="rId7" Type="http://schemas.openxmlformats.org/officeDocument/2006/relationships/hyperlink" Target="http://www.ypppt.com/tubiao/" TargetMode="External"/><Relationship Id="rId2" Type="http://schemas.openxmlformats.org/officeDocument/2006/relationships/notesSlide" Target="../notesSlides/notesSlide1.xml"/><Relationship Id="rId1" Type="http://schemas.openxmlformats.org/officeDocument/2006/relationships/slideLayout" Target="../slideLayouts/slideLayout22.xml"/><Relationship Id="rId6" Type="http://schemas.openxmlformats.org/officeDocument/2006/relationships/hyperlink" Target="http://www.ypppt.com/beijing/" TargetMode="External"/><Relationship Id="rId5" Type="http://schemas.openxmlformats.org/officeDocument/2006/relationships/hyperlink" Target="http://www.ypppt.com/jieri/" TargetMode="External"/><Relationship Id="rId4" Type="http://schemas.openxmlformats.org/officeDocument/2006/relationships/hyperlink" Target="http://www.ypppt.com/moban/" TargetMode="External"/><Relationship Id="rId9" Type="http://schemas.openxmlformats.org/officeDocument/2006/relationships/hyperlink" Target="http://www.ypppt.com/jiaocheng/" TargetMode="Externa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4.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50685292"/>
      </p:ext>
    </p:extLst>
  </p:cSld>
  <p:clrMapOvr>
    <a:masterClrMapping/>
  </p:clrMapOvr>
  <p:transition>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8"/>
          <p:cNvSpPr txBox="1"/>
          <p:nvPr/>
        </p:nvSpPr>
        <p:spPr>
          <a:xfrm>
            <a:off x="767408" y="1124745"/>
            <a:ext cx="4969846" cy="430887"/>
          </a:xfrm>
          <a:prstGeom prst="rect">
            <a:avLst/>
          </a:prstGeom>
          <a:noFill/>
        </p:spPr>
        <p:txBody>
          <a:bodyPr wrap="square" rtlCol="0">
            <a:spAutoFit/>
          </a:bodyPr>
          <a:lstStyle/>
          <a:p>
            <a:r>
              <a:rPr lang="zh-CN" altLang="en-US" sz="2200" dirty="0">
                <a:solidFill>
                  <a:srgbClr val="5F5E5C"/>
                </a:solidFill>
                <a:latin typeface="华康俪金黑W8(P)" pitchFamily="34" charset="-122"/>
                <a:ea typeface="华康俪金黑W8(P)" pitchFamily="34" charset="-122"/>
              </a:rPr>
              <a:t>第四节</a:t>
            </a:r>
            <a:r>
              <a:rPr lang="en-US" altLang="zh-CN" sz="2200" dirty="0">
                <a:solidFill>
                  <a:srgbClr val="5F5E5C"/>
                </a:solidFill>
                <a:latin typeface="华康俪金黑W8(P)" pitchFamily="34" charset="-122"/>
                <a:ea typeface="华康俪金黑W8(P)" pitchFamily="34" charset="-122"/>
              </a:rPr>
              <a:t>  </a:t>
            </a:r>
            <a:r>
              <a:rPr lang="zh-CN" altLang="en-US" sz="2200" dirty="0">
                <a:solidFill>
                  <a:srgbClr val="5F5E5C"/>
                </a:solidFill>
                <a:latin typeface="华康俪金黑W8(P)" pitchFamily="34" charset="-122"/>
                <a:ea typeface="华康俪金黑W8(P)" pitchFamily="34" charset="-122"/>
              </a:rPr>
              <a:t>品牌的重要性及作用</a:t>
            </a:r>
          </a:p>
        </p:txBody>
      </p:sp>
      <p:sp>
        <p:nvSpPr>
          <p:cNvPr id="23" name="TextBox 6"/>
          <p:cNvSpPr txBox="1"/>
          <p:nvPr/>
        </p:nvSpPr>
        <p:spPr>
          <a:xfrm>
            <a:off x="767408" y="1529091"/>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t>1.4.1 </a:t>
            </a:r>
            <a:r>
              <a:rPr lang="zh-CN" altLang="en-US" sz="1800" dirty="0"/>
              <a:t>品牌的重要性</a:t>
            </a:r>
            <a:endParaRPr lang="zh-CN" altLang="zh-CN" sz="1800" dirty="0"/>
          </a:p>
        </p:txBody>
      </p:sp>
      <p:sp>
        <p:nvSpPr>
          <p:cNvPr id="19" name="TextBox 7"/>
          <p:cNvSpPr txBox="1"/>
          <p:nvPr/>
        </p:nvSpPr>
        <p:spPr>
          <a:xfrm>
            <a:off x="767408" y="2995787"/>
            <a:ext cx="7632848" cy="1372683"/>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早在</a:t>
            </a:r>
            <a:r>
              <a:rPr lang="en-US" altLang="zh-CN" sz="1600" dirty="0">
                <a:solidFill>
                  <a:srgbClr val="5F5E5C"/>
                </a:solidFill>
                <a:latin typeface="微软雅黑" pitchFamily="34" charset="-122"/>
                <a:ea typeface="微软雅黑" pitchFamily="34" charset="-122"/>
              </a:rPr>
              <a:t>40</a:t>
            </a:r>
            <a:r>
              <a:rPr lang="zh-CN" altLang="en-US" sz="1600" dirty="0">
                <a:solidFill>
                  <a:srgbClr val="5F5E5C"/>
                </a:solidFill>
                <a:latin typeface="微软雅黑" pitchFamily="34" charset="-122"/>
                <a:ea typeface="微软雅黑" pitchFamily="34" charset="-122"/>
              </a:rPr>
              <a:t>年前美国著名广告研究专家</a:t>
            </a:r>
            <a:r>
              <a:rPr lang="en-US" altLang="zh-CN" sz="1600" dirty="0">
                <a:solidFill>
                  <a:srgbClr val="5F5E5C"/>
                </a:solidFill>
                <a:latin typeface="微软雅黑" pitchFamily="34" charset="-122"/>
                <a:ea typeface="微软雅黑" pitchFamily="34" charset="-122"/>
              </a:rPr>
              <a:t>Larry Light</a:t>
            </a:r>
            <a:r>
              <a:rPr lang="zh-CN" altLang="en-US" sz="1600" dirty="0">
                <a:solidFill>
                  <a:srgbClr val="5F5E5C"/>
                </a:solidFill>
                <a:latin typeface="微软雅黑" pitchFamily="34" charset="-122"/>
                <a:ea typeface="微软雅黑" pitchFamily="34" charset="-122"/>
              </a:rPr>
              <a:t>根据他对市场发展的研究就大胆地提出：</a:t>
            </a:r>
            <a:r>
              <a:rPr lang="zh-CN" altLang="en-US" sz="1600" b="1" dirty="0">
                <a:solidFill>
                  <a:srgbClr val="CD1F06"/>
                </a:solidFill>
                <a:latin typeface="微软雅黑" pitchFamily="34" charset="-122"/>
                <a:ea typeface="微软雅黑" pitchFamily="34" charset="-122"/>
              </a:rPr>
              <a:t>未来营销之战将是品牌之战，是为获得品牌主导地位而进行的竞争</a:t>
            </a:r>
            <a:r>
              <a:rPr lang="zh-CN" altLang="en-US" sz="1600" dirty="0">
                <a:solidFill>
                  <a:srgbClr val="5F5E5C"/>
                </a:solidFill>
                <a:latin typeface="微软雅黑" pitchFamily="34" charset="-122"/>
                <a:ea typeface="微软雅黑" pitchFamily="34" charset="-122"/>
              </a:rPr>
              <a:t>。未来的企业和投资人都将把品牌视为企业最有价值的资产。拥有市场比拥有企业更重要，而拥有市场的惟一途径是拥有占据市场主导地位的品牌。</a:t>
            </a:r>
            <a:endParaRPr lang="zh-CN" altLang="zh-CN" sz="1600" b="1" dirty="0">
              <a:solidFill>
                <a:srgbClr val="E67819"/>
              </a:solidFill>
              <a:latin typeface="微软雅黑" pitchFamily="34" charset="-122"/>
              <a:ea typeface="微软雅黑" pitchFamily="34" charset="-122"/>
            </a:endParaRPr>
          </a:p>
        </p:txBody>
      </p:sp>
      <p:sp>
        <p:nvSpPr>
          <p:cNvPr id="20" name="TextBox 6"/>
          <p:cNvSpPr txBox="1"/>
          <p:nvPr/>
        </p:nvSpPr>
        <p:spPr>
          <a:xfrm>
            <a:off x="767408" y="4512486"/>
            <a:ext cx="7632848" cy="2012859"/>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如今，经济飞速发展，在物质生产过剩的今天，全球的经济已基本处于买方市场。作为买方市场供给大于需求，产品或服务的同质化严重，差别很不明显，特别是核心功能差别几乎为零。</a:t>
            </a:r>
            <a:r>
              <a:rPr lang="zh-CN" altLang="en-US" sz="1600" b="1" dirty="0">
                <a:solidFill>
                  <a:srgbClr val="CD1F06"/>
                </a:solidFill>
                <a:latin typeface="微软雅黑" pitchFamily="34" charset="-122"/>
                <a:ea typeface="微软雅黑" pitchFamily="34" charset="-122"/>
              </a:rPr>
              <a:t>在这种商品极大丰富，差异性不明显的买方市场条件下，品牌毫无疑问已经成为同类产品之间相互区分的主要标志</a:t>
            </a:r>
            <a:r>
              <a:rPr lang="zh-CN" altLang="en-US" sz="1600" dirty="0">
                <a:solidFill>
                  <a:srgbClr val="5F5E5C"/>
                </a:solidFill>
                <a:latin typeface="微软雅黑" pitchFamily="34" charset="-122"/>
                <a:ea typeface="微软雅黑" pitchFamily="34" charset="-122"/>
              </a:rPr>
              <a:t>，我们已经进入了品牌竞争的时代，拥有品牌，尤其是强势品牌就会拥有更多的关注，更强的竞争力。越来越多的企业开始认识到，</a:t>
            </a:r>
            <a:r>
              <a:rPr lang="zh-CN" altLang="en-US" sz="1600" b="1" dirty="0">
                <a:solidFill>
                  <a:srgbClr val="CD1F06"/>
                </a:solidFill>
                <a:latin typeface="微软雅黑" pitchFamily="34" charset="-122"/>
                <a:ea typeface="微软雅黑" pitchFamily="34" charset="-122"/>
              </a:rPr>
              <a:t>品牌是竞争制胜的法宝</a:t>
            </a:r>
            <a:r>
              <a:rPr lang="zh-CN" altLang="en-US" sz="1600" dirty="0">
                <a:solidFill>
                  <a:srgbClr val="5F5E5C"/>
                </a:solidFill>
                <a:latin typeface="微软雅黑" pitchFamily="34" charset="-122"/>
                <a:ea typeface="微软雅黑" pitchFamily="34" charset="-122"/>
              </a:rPr>
              <a:t>。</a:t>
            </a:r>
            <a:endParaRPr lang="zh-CN" altLang="zh-CN" sz="1600" b="1" dirty="0">
              <a:solidFill>
                <a:srgbClr val="E67819"/>
              </a:solidFill>
              <a:latin typeface="微软雅黑" pitchFamily="34" charset="-122"/>
              <a:ea typeface="微软雅黑" pitchFamily="34" charset="-122"/>
            </a:endParaRPr>
          </a:p>
        </p:txBody>
      </p:sp>
      <p:pic>
        <p:nvPicPr>
          <p:cNvPr id="21" name="Picture 2" descr="准备起跑的商务男女图片"/>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8616281" y="1615074"/>
            <a:ext cx="3275150" cy="4910270"/>
          </a:xfrm>
          <a:prstGeom prst="rect">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3042507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par>
                                <p:cTn id="9" presetID="2" presetClass="entr" presetSubtype="1" decel="100000"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fill="hold"/>
                                        <p:tgtEl>
                                          <p:spTgt spid="20"/>
                                        </p:tgtEl>
                                        <p:attrNameLst>
                                          <p:attrName>ppt_x</p:attrName>
                                        </p:attrNameLst>
                                      </p:cBhvr>
                                      <p:tavLst>
                                        <p:tav tm="0">
                                          <p:val>
                                            <p:strVal val="#ppt_x"/>
                                          </p:val>
                                        </p:tav>
                                        <p:tav tm="100000">
                                          <p:val>
                                            <p:strVal val="#ppt_x"/>
                                          </p:val>
                                        </p:tav>
                                      </p:tavLst>
                                    </p:anim>
                                    <p:anim calcmode="lin" valueType="num">
                                      <p:cBhvr additive="base">
                                        <p:cTn id="12" dur="500" fill="hold"/>
                                        <p:tgtEl>
                                          <p:spTgt spid="2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8"/>
          <p:cNvSpPr txBox="1"/>
          <p:nvPr/>
        </p:nvSpPr>
        <p:spPr>
          <a:xfrm>
            <a:off x="767408" y="1124745"/>
            <a:ext cx="4969846" cy="430887"/>
          </a:xfrm>
          <a:prstGeom prst="rect">
            <a:avLst/>
          </a:prstGeom>
          <a:noFill/>
        </p:spPr>
        <p:txBody>
          <a:bodyPr wrap="square" rtlCol="0">
            <a:spAutoFit/>
          </a:bodyPr>
          <a:lstStyle/>
          <a:p>
            <a:r>
              <a:rPr lang="zh-CN" altLang="en-US" sz="2200" dirty="0">
                <a:solidFill>
                  <a:srgbClr val="5F5E5C"/>
                </a:solidFill>
                <a:latin typeface="华康俪金黑W8(P)" pitchFamily="34" charset="-122"/>
                <a:ea typeface="华康俪金黑W8(P)" pitchFamily="34" charset="-122"/>
              </a:rPr>
              <a:t>第四节</a:t>
            </a:r>
            <a:r>
              <a:rPr lang="en-US" altLang="zh-CN" sz="2200" dirty="0">
                <a:solidFill>
                  <a:srgbClr val="5F5E5C"/>
                </a:solidFill>
                <a:latin typeface="华康俪金黑W8(P)" pitchFamily="34" charset="-122"/>
                <a:ea typeface="华康俪金黑W8(P)" pitchFamily="34" charset="-122"/>
              </a:rPr>
              <a:t>  </a:t>
            </a:r>
            <a:r>
              <a:rPr lang="zh-CN" altLang="en-US" sz="2200" dirty="0">
                <a:solidFill>
                  <a:srgbClr val="5F5E5C"/>
                </a:solidFill>
                <a:latin typeface="华康俪金黑W8(P)" pitchFamily="34" charset="-122"/>
                <a:ea typeface="华康俪金黑W8(P)" pitchFamily="34" charset="-122"/>
              </a:rPr>
              <a:t>品牌的重要性及作用</a:t>
            </a:r>
          </a:p>
        </p:txBody>
      </p:sp>
      <p:sp>
        <p:nvSpPr>
          <p:cNvPr id="23" name="TextBox 6"/>
          <p:cNvSpPr txBox="1"/>
          <p:nvPr/>
        </p:nvSpPr>
        <p:spPr>
          <a:xfrm>
            <a:off x="767408" y="1529091"/>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t>1.4.1 </a:t>
            </a:r>
            <a:r>
              <a:rPr lang="zh-CN" altLang="en-US" sz="1800" dirty="0"/>
              <a:t>品牌的重要性</a:t>
            </a:r>
            <a:endParaRPr lang="zh-CN" altLang="zh-CN" sz="1800" dirty="0"/>
          </a:p>
        </p:txBody>
      </p:sp>
      <p:sp>
        <p:nvSpPr>
          <p:cNvPr id="19" name="TextBox 7"/>
          <p:cNvSpPr txBox="1"/>
          <p:nvPr/>
        </p:nvSpPr>
        <p:spPr>
          <a:xfrm>
            <a:off x="767408" y="2923779"/>
            <a:ext cx="6552728" cy="1372683"/>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中国企业的经营思想也正在经历从“机会导向”到“战略导向”、从“资源整合”到“能力培养”、从“巧妙运作”到“系统管理”、从“经营策略”到“行业本质”、从“业绩致胜”到“品牌致胜”的根本转变，这是新的竞争环境下的企业生存发展之道。</a:t>
            </a:r>
            <a:endParaRPr lang="zh-CN" altLang="zh-CN" sz="1600" b="1" dirty="0">
              <a:solidFill>
                <a:srgbClr val="E67819"/>
              </a:solidFill>
              <a:latin typeface="微软雅黑" pitchFamily="34" charset="-122"/>
              <a:ea typeface="微软雅黑" pitchFamily="34" charset="-122"/>
            </a:endParaRPr>
          </a:p>
        </p:txBody>
      </p:sp>
      <p:sp>
        <p:nvSpPr>
          <p:cNvPr id="20" name="TextBox 6"/>
          <p:cNvSpPr txBox="1"/>
          <p:nvPr/>
        </p:nvSpPr>
        <p:spPr>
          <a:xfrm>
            <a:off x="767408" y="4440478"/>
            <a:ext cx="6552728" cy="2012859"/>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英国联合饼干公司首席执行官赫克特</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莱恩说过：“房屋久了会破败倒塌，机器用长了会磨损不堪，人老了会寿终西去，长盛不衰的唯有品牌。” </a:t>
            </a:r>
            <a:r>
              <a:rPr lang="zh-CN" altLang="en-US" sz="1600" b="1" dirty="0">
                <a:solidFill>
                  <a:srgbClr val="CD1F06"/>
                </a:solidFill>
                <a:latin typeface="微软雅黑" pitchFamily="34" charset="-122"/>
                <a:ea typeface="微软雅黑" pitchFamily="34" charset="-122"/>
              </a:rPr>
              <a:t>品牌企业的生命远远长于企业家的生命</a:t>
            </a:r>
            <a:r>
              <a:rPr lang="zh-CN" altLang="en-US" sz="1600" dirty="0">
                <a:solidFill>
                  <a:srgbClr val="5F5E5C"/>
                </a:solidFill>
                <a:latin typeface="微软雅黑" pitchFamily="34" charset="-122"/>
                <a:ea typeface="微软雅黑" pitchFamily="34" charset="-122"/>
              </a:rPr>
              <a:t>，要想</a:t>
            </a:r>
            <a:r>
              <a:rPr lang="zh-CN" altLang="en-US" sz="1600" b="1" dirty="0">
                <a:solidFill>
                  <a:srgbClr val="8BAB00"/>
                </a:solidFill>
                <a:latin typeface="微软雅黑" pitchFamily="34" charset="-122"/>
                <a:ea typeface="微软雅黑" pitchFamily="34" charset="-122"/>
              </a:rPr>
              <a:t>基业长青</a:t>
            </a:r>
            <a:r>
              <a:rPr lang="zh-CN" altLang="en-US" sz="1600" dirty="0">
                <a:solidFill>
                  <a:srgbClr val="5F5E5C"/>
                </a:solidFill>
                <a:latin typeface="微软雅黑" pitchFamily="34" charset="-122"/>
                <a:ea typeface="微软雅黑" pitchFamily="34" charset="-122"/>
              </a:rPr>
              <a:t>，一代代的企业掌舵人必须是一个个品牌老总，必须目光远大，志在千里，不仅要追求做企业家，而且要追求做品牌企业家，把自己有限的生命融进百年老店，永远青史留名！</a:t>
            </a:r>
            <a:endParaRPr lang="zh-CN" altLang="zh-CN" sz="1600" b="1" dirty="0">
              <a:solidFill>
                <a:srgbClr val="E67819"/>
              </a:solidFill>
              <a:latin typeface="微软雅黑" pitchFamily="34" charset="-122"/>
              <a:ea typeface="微软雅黑" pitchFamily="34" charset="-122"/>
            </a:endParaRPr>
          </a:p>
        </p:txBody>
      </p:sp>
      <p:pic>
        <p:nvPicPr>
          <p:cNvPr id="6" name="Picture 2" descr="梦幻鲜花绿叶背景图片"/>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7605181" y="2276872"/>
            <a:ext cx="4286250" cy="4143376"/>
          </a:xfrm>
          <a:prstGeom prst="rect">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389171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par>
                                <p:cTn id="9" presetID="2" presetClass="entr" presetSubtype="3" decel="100000"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fill="hold"/>
                                        <p:tgtEl>
                                          <p:spTgt spid="20"/>
                                        </p:tgtEl>
                                        <p:attrNameLst>
                                          <p:attrName>ppt_x</p:attrName>
                                        </p:attrNameLst>
                                      </p:cBhvr>
                                      <p:tavLst>
                                        <p:tav tm="0">
                                          <p:val>
                                            <p:strVal val="1+#ppt_w/2"/>
                                          </p:val>
                                        </p:tav>
                                        <p:tav tm="100000">
                                          <p:val>
                                            <p:strVal val="#ppt_x"/>
                                          </p:val>
                                        </p:tav>
                                      </p:tavLst>
                                    </p:anim>
                                    <p:anim calcmode="lin" valueType="num">
                                      <p:cBhvr additive="base">
                                        <p:cTn id="12" dur="500" fill="hold"/>
                                        <p:tgtEl>
                                          <p:spTgt spid="2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8"/>
          <p:cNvSpPr txBox="1"/>
          <p:nvPr/>
        </p:nvSpPr>
        <p:spPr>
          <a:xfrm>
            <a:off x="767408" y="1124745"/>
            <a:ext cx="4969846" cy="430887"/>
          </a:xfrm>
          <a:prstGeom prst="rect">
            <a:avLst/>
          </a:prstGeom>
          <a:noFill/>
        </p:spPr>
        <p:txBody>
          <a:bodyPr wrap="square" rtlCol="0">
            <a:spAutoFit/>
          </a:bodyPr>
          <a:lstStyle/>
          <a:p>
            <a:r>
              <a:rPr lang="zh-CN" altLang="en-US" sz="2200" dirty="0">
                <a:solidFill>
                  <a:srgbClr val="5F5E5C"/>
                </a:solidFill>
                <a:latin typeface="华康俪金黑W8(P)" pitchFamily="34" charset="-122"/>
                <a:ea typeface="华康俪金黑W8(P)" pitchFamily="34" charset="-122"/>
              </a:rPr>
              <a:t>第四节</a:t>
            </a:r>
            <a:r>
              <a:rPr lang="en-US" altLang="zh-CN" sz="2200" dirty="0">
                <a:solidFill>
                  <a:srgbClr val="5F5E5C"/>
                </a:solidFill>
                <a:latin typeface="华康俪金黑W8(P)" pitchFamily="34" charset="-122"/>
                <a:ea typeface="华康俪金黑W8(P)" pitchFamily="34" charset="-122"/>
              </a:rPr>
              <a:t>  </a:t>
            </a:r>
            <a:r>
              <a:rPr lang="zh-CN" altLang="en-US" sz="2200" dirty="0">
                <a:solidFill>
                  <a:srgbClr val="5F5E5C"/>
                </a:solidFill>
                <a:latin typeface="华康俪金黑W8(P)" pitchFamily="34" charset="-122"/>
                <a:ea typeface="华康俪金黑W8(P)" pitchFamily="34" charset="-122"/>
              </a:rPr>
              <a:t>品牌的重要性及作用</a:t>
            </a:r>
          </a:p>
        </p:txBody>
      </p:sp>
      <p:sp>
        <p:nvSpPr>
          <p:cNvPr id="23" name="TextBox 6"/>
          <p:cNvSpPr txBox="1"/>
          <p:nvPr/>
        </p:nvSpPr>
        <p:spPr>
          <a:xfrm>
            <a:off x="767408" y="1529091"/>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t>1.4.2 </a:t>
            </a:r>
            <a:r>
              <a:rPr lang="zh-CN" altLang="en-US" sz="1800" dirty="0"/>
              <a:t>品牌的作用</a:t>
            </a:r>
            <a:endParaRPr lang="zh-CN" altLang="zh-CN" sz="1800" dirty="0"/>
          </a:p>
        </p:txBody>
      </p:sp>
      <p:sp>
        <p:nvSpPr>
          <p:cNvPr id="10" name="矩形 9"/>
          <p:cNvSpPr/>
          <p:nvPr/>
        </p:nvSpPr>
        <p:spPr>
          <a:xfrm>
            <a:off x="767408" y="3444489"/>
            <a:ext cx="11089232" cy="108000"/>
          </a:xfrm>
          <a:prstGeom prst="rect">
            <a:avLst/>
          </a:prstGeom>
          <a:solidFill>
            <a:srgbClr val="CD1F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6"/>
          <p:cNvSpPr txBox="1"/>
          <p:nvPr/>
        </p:nvSpPr>
        <p:spPr>
          <a:xfrm>
            <a:off x="8976320" y="2904560"/>
            <a:ext cx="2880320"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pPr algn="r"/>
            <a:r>
              <a:rPr lang="en-US" altLang="zh-CN" sz="1800" dirty="0"/>
              <a:t>1) </a:t>
            </a:r>
            <a:r>
              <a:rPr lang="zh-CN" altLang="en-US" sz="1800" dirty="0"/>
              <a:t>品牌对企业的作用</a:t>
            </a:r>
            <a:endParaRPr lang="zh-CN" altLang="zh-CN" sz="1800" dirty="0">
              <a:solidFill>
                <a:srgbClr val="8BAB00"/>
              </a:solidFill>
            </a:endParaRPr>
          </a:p>
        </p:txBody>
      </p:sp>
      <p:sp>
        <p:nvSpPr>
          <p:cNvPr id="12" name="TextBox 6"/>
          <p:cNvSpPr txBox="1"/>
          <p:nvPr/>
        </p:nvSpPr>
        <p:spPr>
          <a:xfrm>
            <a:off x="768272" y="3694440"/>
            <a:ext cx="11088368" cy="2686889"/>
          </a:xfrm>
          <a:prstGeom prst="rect">
            <a:avLst/>
          </a:prstGeom>
          <a:noFill/>
        </p:spPr>
        <p:txBody>
          <a:bodyPr wrap="square" rtlCol="0">
            <a:spAutoFit/>
          </a:bodyPr>
          <a:lstStyle/>
          <a:p>
            <a:pPr marL="342900" indent="-342900">
              <a:lnSpc>
                <a:spcPct val="130000"/>
              </a:lnSpc>
              <a:spcAft>
                <a:spcPts val="300"/>
              </a:spcAft>
              <a:buFont typeface="+mj-ea"/>
              <a:buAutoNum type="circleNumDbPlain"/>
            </a:pPr>
            <a:r>
              <a:rPr lang="zh-CN" altLang="en-US" b="1" dirty="0">
                <a:solidFill>
                  <a:srgbClr val="CD1F06"/>
                </a:solidFill>
                <a:latin typeface="微软雅黑" pitchFamily="34" charset="-122"/>
                <a:ea typeface="微软雅黑" pitchFamily="34" charset="-122"/>
              </a:rPr>
              <a:t>存储增值。</a:t>
            </a:r>
            <a:r>
              <a:rPr lang="zh-CN" altLang="en-US" sz="1600" dirty="0">
                <a:solidFill>
                  <a:schemeClr val="tx1">
                    <a:lumMod val="65000"/>
                    <a:lumOff val="35000"/>
                  </a:schemeClr>
                </a:solidFill>
                <a:latin typeface="微软雅黑" pitchFamily="34" charset="-122"/>
                <a:ea typeface="微软雅黑" pitchFamily="34" charset="-122"/>
              </a:rPr>
              <a:t>品牌可以帮助企业存储形象、商誉、价值，并使得品牌资产随着品牌的提升而不断增值。</a:t>
            </a:r>
          </a:p>
          <a:p>
            <a:pPr marL="342900" indent="-342900">
              <a:lnSpc>
                <a:spcPct val="130000"/>
              </a:lnSpc>
              <a:spcAft>
                <a:spcPts val="300"/>
              </a:spcAft>
              <a:buFont typeface="+mj-ea"/>
              <a:buAutoNum type="circleNumDbPlain"/>
            </a:pPr>
            <a:r>
              <a:rPr lang="zh-CN" altLang="en-US" b="1" dirty="0">
                <a:solidFill>
                  <a:srgbClr val="CD1F06"/>
                </a:solidFill>
                <a:latin typeface="微软雅黑" pitchFamily="34" charset="-122"/>
                <a:ea typeface="微软雅黑" pitchFamily="34" charset="-122"/>
              </a:rPr>
              <a:t>维权保护。</a:t>
            </a:r>
            <a:r>
              <a:rPr lang="zh-CN" altLang="en-US" sz="1600" dirty="0">
                <a:solidFill>
                  <a:schemeClr val="tx1">
                    <a:lumMod val="65000"/>
                    <a:lumOff val="35000"/>
                  </a:schemeClr>
                </a:solidFill>
                <a:latin typeface="微软雅黑" pitchFamily="34" charset="-122"/>
                <a:ea typeface="微软雅黑" pitchFamily="34" charset="-122"/>
              </a:rPr>
              <a:t>通过注册专利和商标，品牌可以受到法律的保护，即可以利用法律武器防止和打击品牌假冒或抄袭行为。</a:t>
            </a:r>
          </a:p>
          <a:p>
            <a:pPr marL="342900" indent="-342900">
              <a:lnSpc>
                <a:spcPct val="130000"/>
              </a:lnSpc>
              <a:spcAft>
                <a:spcPts val="300"/>
              </a:spcAft>
              <a:buFont typeface="+mj-ea"/>
              <a:buAutoNum type="circleNumDbPlain"/>
            </a:pPr>
            <a:r>
              <a:rPr lang="zh-CN" altLang="en-US" b="1" dirty="0">
                <a:solidFill>
                  <a:srgbClr val="CD1F06"/>
                </a:solidFill>
                <a:latin typeface="微软雅黑" pitchFamily="34" charset="-122"/>
                <a:ea typeface="微软雅黑" pitchFamily="34" charset="-122"/>
              </a:rPr>
              <a:t>促进销售。</a:t>
            </a:r>
            <a:r>
              <a:rPr lang="zh-CN" altLang="en-US" sz="1600" dirty="0">
                <a:solidFill>
                  <a:schemeClr val="tx1">
                    <a:lumMod val="65000"/>
                    <a:lumOff val="35000"/>
                  </a:schemeClr>
                </a:solidFill>
                <a:latin typeface="微软雅黑" pitchFamily="34" charset="-122"/>
                <a:ea typeface="微软雅黑" pitchFamily="34" charset="-122"/>
              </a:rPr>
              <a:t>营销让推销下岗，品牌让营销下岗，品牌让销售变得更容易。特别是名牌产品，卖的贵、卖的多、卖的快、卖的久。</a:t>
            </a:r>
          </a:p>
          <a:p>
            <a:pPr marL="342900" indent="-342900">
              <a:lnSpc>
                <a:spcPct val="130000"/>
              </a:lnSpc>
              <a:spcAft>
                <a:spcPts val="300"/>
              </a:spcAft>
              <a:buFont typeface="+mj-ea"/>
              <a:buAutoNum type="circleNumDbPlain"/>
            </a:pPr>
            <a:r>
              <a:rPr lang="zh-CN" altLang="en-US" b="1" dirty="0">
                <a:solidFill>
                  <a:srgbClr val="CD1F06"/>
                </a:solidFill>
                <a:latin typeface="微软雅黑" pitchFamily="34" charset="-122"/>
                <a:ea typeface="微软雅黑" pitchFamily="34" charset="-122"/>
              </a:rPr>
              <a:t>降低成本。</a:t>
            </a:r>
            <a:r>
              <a:rPr lang="zh-CN" altLang="en-US" sz="1600" dirty="0">
                <a:solidFill>
                  <a:schemeClr val="tx1">
                    <a:lumMod val="65000"/>
                    <a:lumOff val="35000"/>
                  </a:schemeClr>
                </a:solidFill>
                <a:latin typeface="微软雅黑" pitchFamily="34" charset="-122"/>
                <a:ea typeface="微软雅黑" pitchFamily="34" charset="-122"/>
              </a:rPr>
              <a:t>平均而言，赢得一个新客户所花的成本是保持一个既有客户成本的</a:t>
            </a:r>
            <a:r>
              <a:rPr lang="en-US" altLang="zh-CN" sz="1600" dirty="0">
                <a:solidFill>
                  <a:schemeClr val="tx1">
                    <a:lumMod val="65000"/>
                    <a:lumOff val="35000"/>
                  </a:schemeClr>
                </a:solidFill>
                <a:latin typeface="微软雅黑" pitchFamily="34" charset="-122"/>
                <a:ea typeface="微软雅黑" pitchFamily="34" charset="-122"/>
              </a:rPr>
              <a:t>6</a:t>
            </a:r>
            <a:r>
              <a:rPr lang="zh-CN" altLang="en-US" sz="1600" dirty="0">
                <a:solidFill>
                  <a:schemeClr val="tx1">
                    <a:lumMod val="65000"/>
                    <a:lumOff val="35000"/>
                  </a:schemeClr>
                </a:solidFill>
                <a:latin typeface="微软雅黑" pitchFamily="34" charset="-122"/>
                <a:ea typeface="微软雅黑" pitchFamily="34" charset="-122"/>
              </a:rPr>
              <a:t>倍，而品牌则可以通过与顾客建立品牌偏好（忠诚度），有效降低宣传和新产品开发的成本。</a:t>
            </a:r>
          </a:p>
          <a:p>
            <a:pPr marL="342900" indent="-342900">
              <a:lnSpc>
                <a:spcPct val="130000"/>
              </a:lnSpc>
              <a:spcAft>
                <a:spcPts val="300"/>
              </a:spcAft>
              <a:buFont typeface="+mj-ea"/>
              <a:buAutoNum type="circleNumDbPlain"/>
            </a:pPr>
            <a:r>
              <a:rPr lang="zh-CN" altLang="en-US" b="1" dirty="0">
                <a:solidFill>
                  <a:srgbClr val="CD1F06"/>
                </a:solidFill>
                <a:latin typeface="微软雅黑" pitchFamily="34" charset="-122"/>
                <a:ea typeface="微软雅黑" pitchFamily="34" charset="-122"/>
              </a:rPr>
              <a:t>保持优势。</a:t>
            </a:r>
            <a:r>
              <a:rPr lang="zh-CN" altLang="en-US" sz="1600" dirty="0">
                <a:solidFill>
                  <a:schemeClr val="tx1">
                    <a:lumMod val="65000"/>
                    <a:lumOff val="35000"/>
                  </a:schemeClr>
                </a:solidFill>
                <a:latin typeface="微软雅黑" pitchFamily="34" charset="-122"/>
                <a:ea typeface="微软雅黑" pitchFamily="34" charset="-122"/>
              </a:rPr>
              <a:t>品牌可以打破企业生命周期的限制，为企业创造了可持续经营和发展的可能，成为企业抵抗竞争的工具。</a:t>
            </a:r>
          </a:p>
        </p:txBody>
      </p:sp>
    </p:spTree>
    <p:extLst>
      <p:ext uri="{BB962C8B-B14F-4D97-AF65-F5344CB8AC3E}">
        <p14:creationId xmlns:p14="http://schemas.microsoft.com/office/powerpoint/2010/main" val="122292346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8"/>
          <p:cNvSpPr txBox="1"/>
          <p:nvPr/>
        </p:nvSpPr>
        <p:spPr>
          <a:xfrm>
            <a:off x="767408" y="1124745"/>
            <a:ext cx="4969846" cy="430887"/>
          </a:xfrm>
          <a:prstGeom prst="rect">
            <a:avLst/>
          </a:prstGeom>
          <a:noFill/>
        </p:spPr>
        <p:txBody>
          <a:bodyPr wrap="square" rtlCol="0">
            <a:spAutoFit/>
          </a:bodyPr>
          <a:lstStyle/>
          <a:p>
            <a:r>
              <a:rPr lang="zh-CN" altLang="en-US" sz="2200" dirty="0">
                <a:solidFill>
                  <a:srgbClr val="5F5E5C"/>
                </a:solidFill>
                <a:latin typeface="华康俪金黑W8(P)" pitchFamily="34" charset="-122"/>
                <a:ea typeface="华康俪金黑W8(P)" pitchFamily="34" charset="-122"/>
              </a:rPr>
              <a:t>第四节</a:t>
            </a:r>
            <a:r>
              <a:rPr lang="en-US" altLang="zh-CN" sz="2200" dirty="0">
                <a:solidFill>
                  <a:srgbClr val="5F5E5C"/>
                </a:solidFill>
                <a:latin typeface="华康俪金黑W8(P)" pitchFamily="34" charset="-122"/>
                <a:ea typeface="华康俪金黑W8(P)" pitchFamily="34" charset="-122"/>
              </a:rPr>
              <a:t>  </a:t>
            </a:r>
            <a:r>
              <a:rPr lang="zh-CN" altLang="en-US" sz="2200" dirty="0">
                <a:solidFill>
                  <a:srgbClr val="5F5E5C"/>
                </a:solidFill>
                <a:latin typeface="华康俪金黑W8(P)" pitchFamily="34" charset="-122"/>
                <a:ea typeface="华康俪金黑W8(P)" pitchFamily="34" charset="-122"/>
              </a:rPr>
              <a:t>品牌的重要性及作用</a:t>
            </a:r>
          </a:p>
        </p:txBody>
      </p:sp>
      <p:sp>
        <p:nvSpPr>
          <p:cNvPr id="23" name="TextBox 6"/>
          <p:cNvSpPr txBox="1"/>
          <p:nvPr/>
        </p:nvSpPr>
        <p:spPr>
          <a:xfrm>
            <a:off x="767408" y="1529091"/>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t>1.4.2 </a:t>
            </a:r>
            <a:r>
              <a:rPr lang="zh-CN" altLang="en-US" sz="1800" dirty="0"/>
              <a:t>品牌的作用</a:t>
            </a:r>
            <a:endParaRPr lang="zh-CN" altLang="zh-CN" sz="1800" dirty="0"/>
          </a:p>
        </p:txBody>
      </p:sp>
      <p:sp>
        <p:nvSpPr>
          <p:cNvPr id="10" name="矩形 9"/>
          <p:cNvSpPr/>
          <p:nvPr/>
        </p:nvSpPr>
        <p:spPr>
          <a:xfrm>
            <a:off x="767408" y="4385646"/>
            <a:ext cx="11089232" cy="108000"/>
          </a:xfrm>
          <a:prstGeom prst="rect">
            <a:avLst/>
          </a:prstGeom>
          <a:solidFill>
            <a:srgbClr val="CD1F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6"/>
          <p:cNvSpPr txBox="1"/>
          <p:nvPr/>
        </p:nvSpPr>
        <p:spPr>
          <a:xfrm>
            <a:off x="8976320" y="3875738"/>
            <a:ext cx="2880320"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pPr algn="r"/>
            <a:r>
              <a:rPr lang="en-US" altLang="zh-CN" sz="1800" dirty="0"/>
              <a:t>2</a:t>
            </a:r>
            <a:r>
              <a:rPr lang="zh-CN" altLang="en-US" sz="1800" dirty="0"/>
              <a:t>）对消费者的作用</a:t>
            </a:r>
            <a:endParaRPr lang="zh-CN" altLang="zh-CN" sz="1800" dirty="0">
              <a:solidFill>
                <a:srgbClr val="8BAB00"/>
              </a:solidFill>
            </a:endParaRPr>
          </a:p>
        </p:txBody>
      </p:sp>
      <p:sp>
        <p:nvSpPr>
          <p:cNvPr id="12" name="TextBox 6"/>
          <p:cNvSpPr txBox="1"/>
          <p:nvPr/>
        </p:nvSpPr>
        <p:spPr>
          <a:xfrm>
            <a:off x="767408" y="4635596"/>
            <a:ext cx="11089232" cy="1889748"/>
          </a:xfrm>
          <a:prstGeom prst="rect">
            <a:avLst/>
          </a:prstGeom>
          <a:noFill/>
        </p:spPr>
        <p:txBody>
          <a:bodyPr wrap="square" rtlCol="0">
            <a:spAutoFit/>
          </a:bodyPr>
          <a:lstStyle/>
          <a:p>
            <a:pPr marL="342900" indent="-342900">
              <a:lnSpc>
                <a:spcPct val="130000"/>
              </a:lnSpc>
              <a:spcAft>
                <a:spcPts val="300"/>
              </a:spcAft>
              <a:buFont typeface="+mj-ea"/>
              <a:buAutoNum type="circleNumDbPlain"/>
            </a:pPr>
            <a:r>
              <a:rPr lang="zh-CN" altLang="en-US" b="1" dirty="0">
                <a:solidFill>
                  <a:srgbClr val="CD1F06"/>
                </a:solidFill>
                <a:latin typeface="微软雅黑" pitchFamily="34" charset="-122"/>
                <a:ea typeface="微软雅黑" pitchFamily="34" charset="-122"/>
              </a:rPr>
              <a:t>识别导购。</a:t>
            </a:r>
            <a:r>
              <a:rPr lang="zh-CN" altLang="en-US" sz="1600" dirty="0">
                <a:solidFill>
                  <a:schemeClr val="tx1">
                    <a:lumMod val="65000"/>
                    <a:lumOff val="35000"/>
                  </a:schemeClr>
                </a:solidFill>
                <a:latin typeface="微软雅黑" pitchFamily="34" charset="-122"/>
                <a:ea typeface="微软雅黑" pitchFamily="34" charset="-122"/>
              </a:rPr>
              <a:t>品牌有利于消费者快速识别及选购商品，从而提高购物效率，节约购物成本。</a:t>
            </a:r>
          </a:p>
          <a:p>
            <a:pPr marL="342900" indent="-342900">
              <a:lnSpc>
                <a:spcPct val="130000"/>
              </a:lnSpc>
              <a:spcAft>
                <a:spcPts val="300"/>
              </a:spcAft>
              <a:buFont typeface="+mj-ea"/>
              <a:buAutoNum type="circleNumDbPlain"/>
            </a:pPr>
            <a:r>
              <a:rPr lang="zh-CN" altLang="en-US" b="1" dirty="0">
                <a:solidFill>
                  <a:srgbClr val="CD1F06"/>
                </a:solidFill>
                <a:latin typeface="微软雅黑" pitchFamily="34" charset="-122"/>
                <a:ea typeface="微软雅黑" pitchFamily="34" charset="-122"/>
              </a:rPr>
              <a:t>降低风险。</a:t>
            </a:r>
            <a:r>
              <a:rPr lang="zh-CN" altLang="en-US" sz="1600" dirty="0">
                <a:solidFill>
                  <a:schemeClr val="tx1">
                    <a:lumMod val="65000"/>
                    <a:lumOff val="35000"/>
                  </a:schemeClr>
                </a:solidFill>
                <a:latin typeface="微软雅黑" pitchFamily="34" charset="-122"/>
                <a:ea typeface="微软雅黑" pitchFamily="34" charset="-122"/>
              </a:rPr>
              <a:t>消费者选品牌是为了买个放心，选择信誉好的品牌则可以帮助降低精神风险和金钱风险，因为品牌的背后有着一整个品牌企业的实力支撑。</a:t>
            </a:r>
          </a:p>
          <a:p>
            <a:pPr marL="342900" indent="-342900">
              <a:lnSpc>
                <a:spcPct val="130000"/>
              </a:lnSpc>
              <a:spcAft>
                <a:spcPts val="300"/>
              </a:spcAft>
              <a:buFont typeface="+mj-ea"/>
              <a:buAutoNum type="circleNumDbPlain"/>
            </a:pPr>
            <a:r>
              <a:rPr lang="zh-CN" altLang="en-US" b="1" dirty="0">
                <a:solidFill>
                  <a:srgbClr val="CD1F06"/>
                </a:solidFill>
                <a:latin typeface="微软雅黑" pitchFamily="34" charset="-122"/>
                <a:ea typeface="微软雅黑" pitchFamily="34" charset="-122"/>
              </a:rPr>
              <a:t>个性展现。</a:t>
            </a:r>
            <a:r>
              <a:rPr lang="zh-CN" altLang="en-US" sz="1600" dirty="0">
                <a:solidFill>
                  <a:schemeClr val="tx1">
                    <a:lumMod val="65000"/>
                    <a:lumOff val="35000"/>
                  </a:schemeClr>
                </a:solidFill>
                <a:latin typeface="微软雅黑" pitchFamily="34" charset="-122"/>
                <a:ea typeface="微软雅黑" pitchFamily="34" charset="-122"/>
              </a:rPr>
              <a:t>品牌经过多年的发展，能积累独特的个性和丰富的内涵，而消费者可以通过购买与自己个性气质相吻合的品牌来展现自我。</a:t>
            </a:r>
          </a:p>
        </p:txBody>
      </p:sp>
      <p:pic>
        <p:nvPicPr>
          <p:cNvPr id="2" name="图片 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06123" y="2468894"/>
            <a:ext cx="2736304" cy="1824203"/>
          </a:xfrm>
          <a:prstGeom prst="rect">
            <a:avLst/>
          </a:prstGeom>
          <a:noFill/>
          <a:ln w="28575">
            <a:solidFill>
              <a:schemeClr val="bg1"/>
            </a:solidFill>
          </a:ln>
          <a:effectLst>
            <a:outerShdw blurRad="63500" algn="ctr" rotWithShape="0">
              <a:prstClr val="black">
                <a:alpha val="40000"/>
              </a:prstClr>
            </a:outerShdw>
          </a:effectLst>
        </p:spPr>
      </p:pic>
      <p:pic>
        <p:nvPicPr>
          <p:cNvPr id="3074" name="Picture 2" descr="http://www.taopic.com/uploads/allimg/130228/240513-13022PJ63592.jp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628344" y="2466612"/>
            <a:ext cx="2739726" cy="1826484"/>
          </a:xfrm>
          <a:prstGeom prst="rect">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076" name="Picture 4" descr="国外购物人物摄影图片"/>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6453988" y="2466612"/>
            <a:ext cx="2738357" cy="1826484"/>
          </a:xfrm>
          <a:prstGeom prst="rect">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4442251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8"/>
          <p:cNvSpPr txBox="1"/>
          <p:nvPr/>
        </p:nvSpPr>
        <p:spPr>
          <a:xfrm>
            <a:off x="767408" y="1124745"/>
            <a:ext cx="4969846" cy="430887"/>
          </a:xfrm>
          <a:prstGeom prst="rect">
            <a:avLst/>
          </a:prstGeom>
          <a:noFill/>
        </p:spPr>
        <p:txBody>
          <a:bodyPr wrap="square" rtlCol="0">
            <a:spAutoFit/>
          </a:bodyPr>
          <a:lstStyle/>
          <a:p>
            <a:r>
              <a:rPr lang="zh-CN" altLang="en-US" sz="2200" dirty="0">
                <a:solidFill>
                  <a:srgbClr val="5F5E5C"/>
                </a:solidFill>
                <a:latin typeface="华康俪金黑W8(P)" pitchFamily="34" charset="-122"/>
                <a:ea typeface="华康俪金黑W8(P)" pitchFamily="34" charset="-122"/>
              </a:rPr>
              <a:t>第四节</a:t>
            </a:r>
            <a:r>
              <a:rPr lang="en-US" altLang="zh-CN" sz="2200" dirty="0">
                <a:solidFill>
                  <a:srgbClr val="5F5E5C"/>
                </a:solidFill>
                <a:latin typeface="华康俪金黑W8(P)" pitchFamily="34" charset="-122"/>
                <a:ea typeface="华康俪金黑W8(P)" pitchFamily="34" charset="-122"/>
              </a:rPr>
              <a:t>  </a:t>
            </a:r>
            <a:r>
              <a:rPr lang="zh-CN" altLang="en-US" sz="2200" dirty="0">
                <a:solidFill>
                  <a:srgbClr val="5F5E5C"/>
                </a:solidFill>
                <a:latin typeface="华康俪金黑W8(P)" pitchFamily="34" charset="-122"/>
                <a:ea typeface="华康俪金黑W8(P)" pitchFamily="34" charset="-122"/>
              </a:rPr>
              <a:t>品牌的重要性及作用</a:t>
            </a:r>
          </a:p>
        </p:txBody>
      </p:sp>
      <p:sp>
        <p:nvSpPr>
          <p:cNvPr id="23" name="TextBox 6"/>
          <p:cNvSpPr txBox="1"/>
          <p:nvPr/>
        </p:nvSpPr>
        <p:spPr>
          <a:xfrm>
            <a:off x="767408" y="1529091"/>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t>1.4.2 </a:t>
            </a:r>
            <a:r>
              <a:rPr lang="zh-CN" altLang="en-US" sz="1800" dirty="0"/>
              <a:t>品牌的作用</a:t>
            </a:r>
            <a:endParaRPr lang="zh-CN" altLang="zh-CN" sz="1800" dirty="0"/>
          </a:p>
        </p:txBody>
      </p:sp>
      <p:sp>
        <p:nvSpPr>
          <p:cNvPr id="10" name="矩形 9"/>
          <p:cNvSpPr/>
          <p:nvPr/>
        </p:nvSpPr>
        <p:spPr>
          <a:xfrm>
            <a:off x="767408" y="2384896"/>
            <a:ext cx="11089232" cy="108000"/>
          </a:xfrm>
          <a:prstGeom prst="rect">
            <a:avLst/>
          </a:prstGeom>
          <a:solidFill>
            <a:srgbClr val="CD1F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6"/>
          <p:cNvSpPr txBox="1"/>
          <p:nvPr/>
        </p:nvSpPr>
        <p:spPr>
          <a:xfrm>
            <a:off x="8976320" y="1916832"/>
            <a:ext cx="2880320"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pPr algn="r"/>
            <a:r>
              <a:rPr lang="en-US" altLang="zh-CN" sz="1800" dirty="0"/>
              <a:t>3</a:t>
            </a:r>
            <a:r>
              <a:rPr lang="zh-CN" altLang="en-US" sz="1800" dirty="0"/>
              <a:t>）名牌</a:t>
            </a:r>
            <a:r>
              <a:rPr lang="en-US" altLang="zh-CN" sz="1800" dirty="0"/>
              <a:t>/</a:t>
            </a:r>
            <a:r>
              <a:rPr lang="zh-CN" altLang="en-US" sz="1800" dirty="0"/>
              <a:t>强势品牌效应</a:t>
            </a:r>
            <a:endParaRPr lang="zh-CN" altLang="zh-CN" sz="1800" dirty="0">
              <a:solidFill>
                <a:srgbClr val="8BAB00"/>
              </a:solidFill>
            </a:endParaRPr>
          </a:p>
        </p:txBody>
      </p:sp>
      <p:sp>
        <p:nvSpPr>
          <p:cNvPr id="12" name="TextBox 6"/>
          <p:cNvSpPr txBox="1"/>
          <p:nvPr/>
        </p:nvSpPr>
        <p:spPr>
          <a:xfrm>
            <a:off x="768272" y="2570736"/>
            <a:ext cx="11088368" cy="3882601"/>
          </a:xfrm>
          <a:prstGeom prst="rect">
            <a:avLst/>
          </a:prstGeom>
          <a:noFill/>
        </p:spPr>
        <p:txBody>
          <a:bodyPr wrap="square" rtlCol="0">
            <a:spAutoFit/>
          </a:bodyPr>
          <a:lstStyle/>
          <a:p>
            <a:pPr marL="342900" indent="-342900">
              <a:lnSpc>
                <a:spcPct val="130000"/>
              </a:lnSpc>
              <a:spcAft>
                <a:spcPts val="300"/>
              </a:spcAft>
              <a:buFont typeface="+mj-ea"/>
              <a:buAutoNum type="circleNumDbPlain"/>
            </a:pPr>
            <a:r>
              <a:rPr lang="zh-CN" altLang="en-US" b="1" dirty="0">
                <a:solidFill>
                  <a:srgbClr val="CD1F06"/>
                </a:solidFill>
                <a:latin typeface="微软雅黑" pitchFamily="34" charset="-122"/>
                <a:ea typeface="微软雅黑" pitchFamily="34" charset="-122"/>
              </a:rPr>
              <a:t>磁场效应。</a:t>
            </a:r>
            <a:r>
              <a:rPr lang="zh-CN" altLang="en-US" sz="1600" dirty="0">
                <a:solidFill>
                  <a:schemeClr val="tx1">
                    <a:lumMod val="65000"/>
                    <a:lumOff val="35000"/>
                  </a:schemeClr>
                </a:solidFill>
                <a:latin typeface="微软雅黑" pitchFamily="34" charset="-122"/>
                <a:ea typeface="微软雅黑" pitchFamily="34" charset="-122"/>
              </a:rPr>
              <a:t>企业或产品拥有了较高的美誉度后，会在消费者心目中树立其极高的威望，表现出对品牌的极度忠诚。</a:t>
            </a:r>
          </a:p>
          <a:p>
            <a:pPr marL="342900" indent="-342900">
              <a:lnSpc>
                <a:spcPct val="130000"/>
              </a:lnSpc>
              <a:spcAft>
                <a:spcPts val="300"/>
              </a:spcAft>
              <a:buFont typeface="+mj-ea"/>
              <a:buAutoNum type="circleNumDbPlain"/>
            </a:pPr>
            <a:r>
              <a:rPr lang="zh-CN" altLang="en-US" b="1" dirty="0">
                <a:solidFill>
                  <a:srgbClr val="CD1F06"/>
                </a:solidFill>
                <a:latin typeface="微软雅黑" pitchFamily="34" charset="-122"/>
                <a:ea typeface="微软雅黑" pitchFamily="34" charset="-122"/>
              </a:rPr>
              <a:t>内敛效应。</a:t>
            </a:r>
            <a:r>
              <a:rPr lang="zh-CN" altLang="en-US" sz="1600" dirty="0">
                <a:solidFill>
                  <a:schemeClr val="tx1">
                    <a:lumMod val="65000"/>
                    <a:lumOff val="35000"/>
                  </a:schemeClr>
                </a:solidFill>
                <a:latin typeface="微软雅黑" pitchFamily="34" charset="-122"/>
                <a:ea typeface="微软雅黑" pitchFamily="34" charset="-122"/>
              </a:rPr>
              <a:t>名牌企业的良好形象使工作在这样企业中的员工会产生自豪感和荣誉感，从而更加努力、认真的工作。 </a:t>
            </a:r>
          </a:p>
          <a:p>
            <a:pPr marL="342900" indent="-342900">
              <a:lnSpc>
                <a:spcPct val="130000"/>
              </a:lnSpc>
              <a:spcAft>
                <a:spcPts val="300"/>
              </a:spcAft>
              <a:buFont typeface="+mj-ea"/>
              <a:buAutoNum type="circleNumDbPlain"/>
            </a:pPr>
            <a:r>
              <a:rPr lang="zh-CN" altLang="en-US" b="1" dirty="0">
                <a:solidFill>
                  <a:srgbClr val="CD1F06"/>
                </a:solidFill>
                <a:latin typeface="微软雅黑" pitchFamily="34" charset="-122"/>
                <a:ea typeface="微软雅黑" pitchFamily="34" charset="-122"/>
              </a:rPr>
              <a:t>聚合效应。</a:t>
            </a:r>
            <a:r>
              <a:rPr lang="zh-CN" altLang="en-US" sz="1600" dirty="0">
                <a:solidFill>
                  <a:schemeClr val="tx1">
                    <a:lumMod val="65000"/>
                    <a:lumOff val="35000"/>
                  </a:schemeClr>
                </a:solidFill>
                <a:latin typeface="微软雅黑" pitchFamily="34" charset="-122"/>
                <a:ea typeface="微软雅黑" pitchFamily="34" charset="-122"/>
              </a:rPr>
              <a:t>企业和产品成了名牌，会获得社会的认可，有利于企业聚合社会资源使企业进一步扩大，形成规模。</a:t>
            </a:r>
          </a:p>
          <a:p>
            <a:pPr marL="342900" indent="-342900">
              <a:lnSpc>
                <a:spcPct val="130000"/>
              </a:lnSpc>
              <a:spcAft>
                <a:spcPts val="300"/>
              </a:spcAft>
              <a:buFont typeface="+mj-ea"/>
              <a:buAutoNum type="circleNumDbPlain"/>
            </a:pPr>
            <a:r>
              <a:rPr lang="zh-CN" altLang="en-US" b="1" dirty="0">
                <a:solidFill>
                  <a:srgbClr val="CD1F06"/>
                </a:solidFill>
                <a:latin typeface="微软雅黑" pitchFamily="34" charset="-122"/>
                <a:ea typeface="微软雅黑" pitchFamily="34" charset="-122"/>
              </a:rPr>
              <a:t>光环效应。</a:t>
            </a:r>
            <a:r>
              <a:rPr lang="zh-CN" altLang="en-US" sz="1600" dirty="0">
                <a:solidFill>
                  <a:schemeClr val="tx1">
                    <a:lumMod val="65000"/>
                    <a:lumOff val="35000"/>
                  </a:schemeClr>
                </a:solidFill>
                <a:latin typeface="微软雅黑" pitchFamily="34" charset="-122"/>
                <a:ea typeface="微软雅黑" pitchFamily="34" charset="-122"/>
              </a:rPr>
              <a:t>企业成为名牌，会给其产品带来一道光环，在其照耀下，企业及产品会受到一种正面的经济效应的影响。</a:t>
            </a:r>
          </a:p>
          <a:p>
            <a:pPr marL="342900" indent="-342900">
              <a:lnSpc>
                <a:spcPct val="130000"/>
              </a:lnSpc>
              <a:spcAft>
                <a:spcPts val="300"/>
              </a:spcAft>
              <a:buFont typeface="+mj-ea"/>
              <a:buAutoNum type="circleNumDbPlain"/>
            </a:pPr>
            <a:r>
              <a:rPr lang="zh-CN" altLang="en-US" b="1" dirty="0">
                <a:solidFill>
                  <a:srgbClr val="CD1F06"/>
                </a:solidFill>
                <a:latin typeface="微软雅黑" pitchFamily="34" charset="-122"/>
                <a:ea typeface="微软雅黑" pitchFamily="34" charset="-122"/>
              </a:rPr>
              <a:t>宣传效应。</a:t>
            </a:r>
            <a:r>
              <a:rPr lang="zh-CN" altLang="en-US" sz="1600" dirty="0">
                <a:solidFill>
                  <a:schemeClr val="tx1">
                    <a:lumMod val="65000"/>
                    <a:lumOff val="35000"/>
                  </a:schemeClr>
                </a:solidFill>
                <a:latin typeface="微软雅黑" pitchFamily="34" charset="-122"/>
                <a:ea typeface="微软雅黑" pitchFamily="34" charset="-122"/>
              </a:rPr>
              <a:t>名牌形成后它可以利用它的知名度、美誉度传播企业名声，宣传企业形象。</a:t>
            </a:r>
          </a:p>
          <a:p>
            <a:pPr marL="342900" indent="-342900">
              <a:lnSpc>
                <a:spcPct val="130000"/>
              </a:lnSpc>
              <a:spcAft>
                <a:spcPts val="300"/>
              </a:spcAft>
              <a:buFont typeface="+mj-ea"/>
              <a:buAutoNum type="circleNumDbPlain"/>
            </a:pPr>
            <a:r>
              <a:rPr lang="zh-CN" altLang="en-US" b="1" dirty="0">
                <a:solidFill>
                  <a:srgbClr val="CD1F06"/>
                </a:solidFill>
                <a:latin typeface="微软雅黑" pitchFamily="34" charset="-122"/>
                <a:ea typeface="微软雅黑" pitchFamily="34" charset="-122"/>
              </a:rPr>
              <a:t>带动效应。</a:t>
            </a:r>
            <a:r>
              <a:rPr lang="zh-CN" altLang="en-US" sz="1600" dirty="0">
                <a:solidFill>
                  <a:schemeClr val="tx1">
                    <a:lumMod val="65000"/>
                    <a:lumOff val="35000"/>
                  </a:schemeClr>
                </a:solidFill>
                <a:latin typeface="微软雅黑" pitchFamily="34" charset="-122"/>
                <a:ea typeface="微软雅黑" pitchFamily="34" charset="-122"/>
              </a:rPr>
              <a:t>名牌企业对城市经济、地区经济甚至国家经济都有带动作用。</a:t>
            </a:r>
          </a:p>
          <a:p>
            <a:pPr marL="342900" indent="-342900">
              <a:lnSpc>
                <a:spcPct val="130000"/>
              </a:lnSpc>
              <a:spcAft>
                <a:spcPts val="300"/>
              </a:spcAft>
              <a:buFont typeface="+mj-ea"/>
              <a:buAutoNum type="circleNumDbPlain"/>
            </a:pPr>
            <a:r>
              <a:rPr lang="zh-CN" altLang="en-US" b="1" dirty="0">
                <a:solidFill>
                  <a:srgbClr val="CD1F06"/>
                </a:solidFill>
                <a:latin typeface="微软雅黑" pitchFamily="34" charset="-122"/>
                <a:ea typeface="微软雅黑" pitchFamily="34" charset="-122"/>
              </a:rPr>
              <a:t>稳定效应。</a:t>
            </a:r>
            <a:r>
              <a:rPr lang="zh-CN" altLang="en-US" sz="1600" dirty="0">
                <a:solidFill>
                  <a:schemeClr val="tx1">
                    <a:lumMod val="65000"/>
                    <a:lumOff val="35000"/>
                  </a:schemeClr>
                </a:solidFill>
                <a:latin typeface="微软雅黑" pitchFamily="34" charset="-122"/>
                <a:ea typeface="微软雅黑" pitchFamily="34" charset="-122"/>
              </a:rPr>
              <a:t>当一个地区经济波动的时候，名牌的稳定发展一方面可以拉动地区经济，另一方面起到了稳定军心的作用，使人、财、物不致流走。</a:t>
            </a:r>
          </a:p>
          <a:p>
            <a:pPr marL="342900" indent="-342900">
              <a:lnSpc>
                <a:spcPct val="130000"/>
              </a:lnSpc>
              <a:spcAft>
                <a:spcPts val="300"/>
              </a:spcAft>
              <a:buFont typeface="+mj-ea"/>
              <a:buAutoNum type="circleNumDbPlain"/>
            </a:pPr>
            <a:r>
              <a:rPr lang="zh-CN" altLang="en-US" b="1" dirty="0">
                <a:solidFill>
                  <a:srgbClr val="CD1F06"/>
                </a:solidFill>
                <a:latin typeface="微软雅黑" pitchFamily="34" charset="-122"/>
                <a:ea typeface="微软雅黑" pitchFamily="34" charset="-122"/>
              </a:rPr>
              <a:t>“核裂变”效应。</a:t>
            </a:r>
            <a:r>
              <a:rPr lang="zh-CN" altLang="en-US" sz="1600" dirty="0">
                <a:solidFill>
                  <a:schemeClr val="tx1">
                    <a:lumMod val="65000"/>
                    <a:lumOff val="35000"/>
                  </a:schemeClr>
                </a:solidFill>
                <a:latin typeface="微软雅黑" pitchFamily="34" charset="-122"/>
                <a:ea typeface="微软雅黑" pitchFamily="34" charset="-122"/>
              </a:rPr>
              <a:t>当品牌发展到一定阶段后，它积累、聚合的各类社会资源及营销力量、管理经验就会产生“核裂变”，不断衍生出新的产品、新的服务，形成新的名牌。</a:t>
            </a:r>
          </a:p>
        </p:txBody>
      </p:sp>
    </p:spTree>
    <p:extLst>
      <p:ext uri="{BB962C8B-B14F-4D97-AF65-F5344CB8AC3E}">
        <p14:creationId xmlns:p14="http://schemas.microsoft.com/office/powerpoint/2010/main" val="295244513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对角圆角矩形 31"/>
          <p:cNvSpPr/>
          <p:nvPr/>
        </p:nvSpPr>
        <p:spPr>
          <a:xfrm>
            <a:off x="4799856" y="2465186"/>
            <a:ext cx="4176464" cy="648072"/>
          </a:xfrm>
          <a:prstGeom prst="round2DiagRect">
            <a:avLst>
              <a:gd name="adj1" fmla="val 20943"/>
              <a:gd name="adj2" fmla="val 0"/>
            </a:avLst>
          </a:prstGeom>
          <a:solidFill>
            <a:srgbClr val="CD1F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Box 5"/>
          <p:cNvSpPr txBox="1"/>
          <p:nvPr/>
        </p:nvSpPr>
        <p:spPr>
          <a:xfrm>
            <a:off x="5358044" y="4081635"/>
            <a:ext cx="3834300" cy="369332"/>
          </a:xfrm>
          <a:prstGeom prst="rect">
            <a:avLst/>
          </a:prstGeom>
          <a:noFill/>
        </p:spPr>
        <p:txBody>
          <a:bodyPr vert="horz" wrap="square" lIns="0" tIns="0" rIns="0" bIns="0" rtlCol="0" anchor="ctr">
            <a:spAutoFit/>
          </a:bodyPr>
          <a:lstStyle/>
          <a:p>
            <a:pPr algn="l"/>
            <a:r>
              <a:rPr lang="en-US" altLang="zh-CN" sz="2400" dirty="0">
                <a:solidFill>
                  <a:schemeClr val="bg1">
                    <a:lumMod val="50000"/>
                  </a:schemeClr>
                </a:solidFill>
                <a:latin typeface="Impact" pitchFamily="34" charset="0"/>
                <a:ea typeface="微软雅黑" pitchFamily="34" charset="-122"/>
              </a:rPr>
              <a:t>04    </a:t>
            </a:r>
            <a:r>
              <a:rPr lang="zh-CN" altLang="en-US" sz="2400" dirty="0">
                <a:solidFill>
                  <a:schemeClr val="bg1">
                    <a:lumMod val="50000"/>
                  </a:schemeClr>
                </a:solidFill>
                <a:latin typeface="微软雅黑" pitchFamily="34" charset="-122"/>
                <a:ea typeface="微软雅黑" pitchFamily="34" charset="-122"/>
              </a:rPr>
              <a:t>品牌建设实施</a:t>
            </a:r>
          </a:p>
        </p:txBody>
      </p:sp>
      <p:sp>
        <p:nvSpPr>
          <p:cNvPr id="34" name="TextBox 6"/>
          <p:cNvSpPr txBox="1"/>
          <p:nvPr/>
        </p:nvSpPr>
        <p:spPr>
          <a:xfrm>
            <a:off x="5358044" y="1849387"/>
            <a:ext cx="3834300" cy="369332"/>
          </a:xfrm>
          <a:prstGeom prst="rect">
            <a:avLst/>
          </a:prstGeom>
          <a:noFill/>
        </p:spPr>
        <p:txBody>
          <a:bodyPr vert="horz" wrap="square" lIns="0" tIns="0" rIns="0" bIns="0" rtlCol="0" anchor="ctr">
            <a:spAutoFit/>
          </a:bodyPr>
          <a:lstStyle/>
          <a:p>
            <a:pPr algn="l"/>
            <a:r>
              <a:rPr lang="en-US" altLang="zh-CN" sz="2400" dirty="0">
                <a:solidFill>
                  <a:schemeClr val="bg1">
                    <a:lumMod val="50000"/>
                  </a:schemeClr>
                </a:solidFill>
                <a:latin typeface="Impact" pitchFamily="34" charset="0"/>
                <a:ea typeface="微软雅黑" pitchFamily="34" charset="-122"/>
              </a:rPr>
              <a:t>01    </a:t>
            </a:r>
            <a:r>
              <a:rPr lang="zh-CN" altLang="en-US" sz="2400" dirty="0">
                <a:solidFill>
                  <a:schemeClr val="bg1">
                    <a:lumMod val="50000"/>
                  </a:schemeClr>
                </a:solidFill>
                <a:latin typeface="微软雅黑" pitchFamily="34" charset="-122"/>
                <a:ea typeface="微软雅黑" pitchFamily="34" charset="-122"/>
              </a:rPr>
              <a:t>品牌知识概述</a:t>
            </a:r>
          </a:p>
        </p:txBody>
      </p:sp>
      <p:sp>
        <p:nvSpPr>
          <p:cNvPr id="35" name="TextBox 10"/>
          <p:cNvSpPr txBox="1"/>
          <p:nvPr/>
        </p:nvSpPr>
        <p:spPr>
          <a:xfrm>
            <a:off x="5358044" y="2593470"/>
            <a:ext cx="3834300" cy="369332"/>
          </a:xfrm>
          <a:prstGeom prst="rect">
            <a:avLst/>
          </a:prstGeom>
          <a:noFill/>
        </p:spPr>
        <p:txBody>
          <a:bodyPr vert="horz" wrap="square" lIns="0" tIns="0" rIns="0" bIns="0" rtlCol="0" anchor="ctr">
            <a:spAutoFit/>
          </a:bodyPr>
          <a:lstStyle/>
          <a:p>
            <a:pPr algn="l"/>
            <a:r>
              <a:rPr lang="en-US" altLang="zh-CN" sz="2400" dirty="0">
                <a:solidFill>
                  <a:schemeClr val="bg1"/>
                </a:solidFill>
                <a:latin typeface="Impact" pitchFamily="34" charset="0"/>
                <a:ea typeface="微软雅黑" pitchFamily="34" charset="-122"/>
              </a:rPr>
              <a:t>02    </a:t>
            </a:r>
            <a:r>
              <a:rPr lang="zh-CN" altLang="en-US" sz="2400" dirty="0">
                <a:solidFill>
                  <a:schemeClr val="bg1"/>
                </a:solidFill>
                <a:latin typeface="微软雅黑" pitchFamily="34" charset="-122"/>
                <a:ea typeface="微软雅黑" pitchFamily="34" charset="-122"/>
              </a:rPr>
              <a:t>品牌价值与品牌资产</a:t>
            </a:r>
          </a:p>
        </p:txBody>
      </p:sp>
      <p:sp>
        <p:nvSpPr>
          <p:cNvPr id="36" name="TextBox 11"/>
          <p:cNvSpPr txBox="1"/>
          <p:nvPr/>
        </p:nvSpPr>
        <p:spPr>
          <a:xfrm>
            <a:off x="5358044" y="3337553"/>
            <a:ext cx="3834300" cy="369332"/>
          </a:xfrm>
          <a:prstGeom prst="rect">
            <a:avLst/>
          </a:prstGeom>
          <a:noFill/>
        </p:spPr>
        <p:txBody>
          <a:bodyPr vert="horz" wrap="square" lIns="0" tIns="0" rIns="0" bIns="0" rtlCol="0" anchor="ctr">
            <a:spAutoFit/>
          </a:bodyPr>
          <a:lstStyle/>
          <a:p>
            <a:pPr algn="l"/>
            <a:r>
              <a:rPr lang="en-US" altLang="zh-CN" sz="2400" dirty="0">
                <a:solidFill>
                  <a:schemeClr val="bg1">
                    <a:lumMod val="50000"/>
                  </a:schemeClr>
                </a:solidFill>
                <a:latin typeface="Impact" pitchFamily="34" charset="0"/>
                <a:ea typeface="微软雅黑" pitchFamily="34" charset="-122"/>
              </a:rPr>
              <a:t>03    </a:t>
            </a:r>
            <a:r>
              <a:rPr lang="zh-CN" altLang="en-US" sz="2400" dirty="0">
                <a:solidFill>
                  <a:schemeClr val="bg1">
                    <a:lumMod val="50000"/>
                  </a:schemeClr>
                </a:solidFill>
                <a:latin typeface="微软雅黑" pitchFamily="34" charset="-122"/>
                <a:ea typeface="微软雅黑" pitchFamily="34" charset="-122"/>
              </a:rPr>
              <a:t>品牌建设概述</a:t>
            </a:r>
          </a:p>
        </p:txBody>
      </p:sp>
    </p:spTree>
    <p:extLst>
      <p:ext uri="{BB962C8B-B14F-4D97-AF65-F5344CB8AC3E}">
        <p14:creationId xmlns:p14="http://schemas.microsoft.com/office/powerpoint/2010/main" val="3734130420"/>
      </p:ext>
    </p:extLst>
  </p:cSld>
  <p:clrMapOvr>
    <a:masterClrMapping/>
  </p:clrMapOvr>
  <mc:AlternateContent xmlns:mc="http://schemas.openxmlformats.org/markup-compatibility/2006" xmlns:p14="http://schemas.microsoft.com/office/powerpoint/2010/main">
    <mc:Choice Requires="p14">
      <p:transition>
        <p14:switch dir="r"/>
      </p:transition>
    </mc:Choice>
    <mc:Fallback xmlns="">
      <p:transition>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6"/>
          <p:cNvSpPr txBox="1"/>
          <p:nvPr/>
        </p:nvSpPr>
        <p:spPr>
          <a:xfrm>
            <a:off x="767409" y="4869161"/>
            <a:ext cx="11089232" cy="1372683"/>
          </a:xfrm>
          <a:prstGeom prst="rect">
            <a:avLst/>
          </a:prstGeom>
          <a:noFill/>
        </p:spPr>
        <p:txBody>
          <a:bodyPr wrap="square" rtlCol="0">
            <a:spAutoFit/>
          </a:bodyPr>
          <a:lstStyle/>
          <a:p>
            <a:pPr>
              <a:lnSpc>
                <a:spcPct val="130000"/>
              </a:lnSpc>
              <a:spcAft>
                <a:spcPts val="600"/>
              </a:spcAft>
            </a:pPr>
            <a:r>
              <a:rPr lang="zh-CN" altLang="en-US" sz="1600" b="1" dirty="0">
                <a:solidFill>
                  <a:srgbClr val="FF0000"/>
                </a:solidFill>
                <a:latin typeface="微软雅黑" pitchFamily="34" charset="-122"/>
                <a:ea typeface="微软雅黑" pitchFamily="34" charset="-122"/>
              </a:rPr>
              <a:t>理论自形成的那一天起就是用来被突破的，我们不能钻入了前人的口袋而僵化了自己的思维，既然我们又不是为了应付考试，又何必照搬书本、迷信大师？</a:t>
            </a:r>
            <a:r>
              <a:rPr lang="zh-CN" altLang="en-US" sz="1600" dirty="0">
                <a:solidFill>
                  <a:srgbClr val="5F5E5C"/>
                </a:solidFill>
                <a:latin typeface="微软雅黑" pitchFamily="34" charset="-122"/>
                <a:ea typeface="微软雅黑" pitchFamily="34" charset="-122"/>
              </a:rPr>
              <a:t>“每个人出生的时候都是原创的，可悲的是，很多人渐渐成了盗版。”因此，一定要跳出圈外，一定要切入到事物的本质层面去深入思考，直到对事物的理解能够说服得了自己才行。能不能提出自己的见解甚至理论系统，与我们的身份没有任何关系，最宝贵的是独立思考的精神。</a:t>
            </a:r>
            <a:endParaRPr lang="zh-CN" altLang="zh-CN" sz="1600" dirty="0">
              <a:solidFill>
                <a:srgbClr val="FFC000"/>
              </a:solidFill>
              <a:latin typeface="微软雅黑" pitchFamily="34" charset="-122"/>
              <a:ea typeface="微软雅黑" pitchFamily="34" charset="-122"/>
            </a:endParaRPr>
          </a:p>
        </p:txBody>
      </p:sp>
      <p:sp>
        <p:nvSpPr>
          <p:cNvPr id="18" name="TextBox 10"/>
          <p:cNvSpPr txBox="1"/>
          <p:nvPr/>
        </p:nvSpPr>
        <p:spPr>
          <a:xfrm>
            <a:off x="767408" y="2640278"/>
            <a:ext cx="5328592" cy="2012859"/>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由于品牌理论的纷繁芜杂，对于“品牌价值”、“品牌资产”等定义及要素的分析重现多种版本，各种学说层出不穷，可谓百花齐放、百家争鸣，但终究莫衷一是，难以出现大家都认同的理论系统。国内很多教材、论文或网络观点也多是直接引用国外大师的著述（如</a:t>
            </a:r>
            <a:r>
              <a:rPr lang="en-US" altLang="zh-CN" sz="1600" dirty="0">
                <a:solidFill>
                  <a:srgbClr val="5F5E5C"/>
                </a:solidFill>
                <a:latin typeface="微软雅黑" pitchFamily="34" charset="-122"/>
                <a:ea typeface="微软雅黑" pitchFamily="34" charset="-122"/>
              </a:rPr>
              <a:t>David A. </a:t>
            </a:r>
            <a:r>
              <a:rPr lang="en-US" altLang="zh-CN" sz="1600" dirty="0" err="1">
                <a:solidFill>
                  <a:srgbClr val="5F5E5C"/>
                </a:solidFill>
                <a:latin typeface="微软雅黑" pitchFamily="34" charset="-122"/>
                <a:ea typeface="微软雅黑" pitchFamily="34" charset="-122"/>
              </a:rPr>
              <a:t>Aaker</a:t>
            </a:r>
            <a:r>
              <a:rPr lang="zh-CN" altLang="en-US" sz="1600" dirty="0">
                <a:solidFill>
                  <a:srgbClr val="5F5E5C"/>
                </a:solidFill>
                <a:latin typeface="微软雅黑" pitchFamily="34" charset="-122"/>
                <a:ea typeface="微软雅黑" pitchFamily="34" charset="-122"/>
              </a:rPr>
              <a:t>的</a:t>
            </a:r>
            <a:r>
              <a:rPr lang="en-US" altLang="zh-CN" sz="1600" dirty="0">
                <a:solidFill>
                  <a:srgbClr val="5F5E5C"/>
                </a:solidFill>
                <a:latin typeface="微软雅黑" pitchFamily="34" charset="-122"/>
                <a:ea typeface="微软雅黑" pitchFamily="34" charset="-122"/>
              </a:rPr>
              <a:t>1991</a:t>
            </a:r>
            <a:r>
              <a:rPr lang="zh-CN" altLang="en-US" sz="1600" dirty="0">
                <a:solidFill>
                  <a:srgbClr val="5F5E5C"/>
                </a:solidFill>
                <a:latin typeface="微软雅黑" pitchFamily="34" charset="-122"/>
                <a:ea typeface="微软雅黑" pitchFamily="34" charset="-122"/>
              </a:rPr>
              <a:t>年著作</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管理品牌权益</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等）</a:t>
            </a:r>
            <a:r>
              <a:rPr lang="en-US" altLang="zh-CN" sz="1600" dirty="0">
                <a:solidFill>
                  <a:srgbClr val="5F5E5C"/>
                </a:solidFill>
                <a:latin typeface="微软雅黑" pitchFamily="34" charset="-122"/>
                <a:ea typeface="微软雅黑" pitchFamily="34" charset="-122"/>
              </a:rPr>
              <a:t>……</a:t>
            </a:r>
            <a:endParaRPr lang="zh-CN" altLang="zh-CN" sz="1600" b="1" dirty="0">
              <a:solidFill>
                <a:srgbClr val="E67819"/>
              </a:solidFill>
              <a:latin typeface="微软雅黑" pitchFamily="34" charset="-122"/>
              <a:ea typeface="微软雅黑" pitchFamily="34" charset="-122"/>
            </a:endParaRPr>
          </a:p>
        </p:txBody>
      </p:sp>
      <p:sp>
        <p:nvSpPr>
          <p:cNvPr id="19" name="TextBox 6"/>
          <p:cNvSpPr txBox="1"/>
          <p:nvPr/>
        </p:nvSpPr>
        <p:spPr>
          <a:xfrm>
            <a:off x="6240016" y="2640278"/>
            <a:ext cx="5616624" cy="2012859"/>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他们常被拗口、复杂、相互交错的理论描述迷住了双眼，深陷于文字游戏不能自拔，缺乏自己的深入思考及独特见解，而这些大师的理论在被反复引用的过程中也常出现被断章取义或增删修改等现象，且其年代也渐渐久远，故而结合当前的市场发展状况，这些理论愈发难以厘清，难以理解，也更难以说服我们自己。</a:t>
            </a:r>
          </a:p>
        </p:txBody>
      </p:sp>
      <p:sp>
        <p:nvSpPr>
          <p:cNvPr id="22" name="矩形 21"/>
          <p:cNvSpPr/>
          <p:nvPr/>
        </p:nvSpPr>
        <p:spPr>
          <a:xfrm>
            <a:off x="767408" y="2384896"/>
            <a:ext cx="11089232" cy="108000"/>
          </a:xfrm>
          <a:prstGeom prst="rect">
            <a:avLst/>
          </a:prstGeom>
          <a:solidFill>
            <a:srgbClr val="CD1F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767408" y="6345336"/>
            <a:ext cx="11089232" cy="108000"/>
          </a:xfrm>
          <a:prstGeom prst="rect">
            <a:avLst/>
          </a:prstGeom>
          <a:solidFill>
            <a:srgbClr val="CD1F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组合 23"/>
          <p:cNvGrpSpPr/>
          <p:nvPr/>
        </p:nvGrpSpPr>
        <p:grpSpPr>
          <a:xfrm>
            <a:off x="1775521" y="1844824"/>
            <a:ext cx="1440160" cy="400110"/>
            <a:chOff x="4875039" y="1565377"/>
            <a:chExt cx="1440160" cy="400110"/>
          </a:xfrm>
        </p:grpSpPr>
        <p:sp>
          <p:nvSpPr>
            <p:cNvPr id="25" name="TextBox 10"/>
            <p:cNvSpPr txBox="1"/>
            <p:nvPr/>
          </p:nvSpPr>
          <p:spPr>
            <a:xfrm>
              <a:off x="4875039" y="1565377"/>
              <a:ext cx="1440160" cy="400110"/>
            </a:xfrm>
            <a:prstGeom prst="rect">
              <a:avLst/>
            </a:prstGeom>
            <a:noFill/>
          </p:spPr>
          <p:txBody>
            <a:bodyPr wrap="square" rtlCol="0">
              <a:spAutoFit/>
            </a:bodyPr>
            <a:lstStyle/>
            <a:p>
              <a:pPr algn="ctr"/>
              <a:r>
                <a:rPr lang="zh-CN" altLang="en-US" sz="2000" dirty="0">
                  <a:solidFill>
                    <a:srgbClr val="CD1F06"/>
                  </a:solidFill>
                  <a:latin typeface="华康俪金黑W8(P)" panose="020B0800000000000000" pitchFamily="34" charset="-122"/>
                  <a:ea typeface="华康俪金黑W8(P)" panose="020B0800000000000000" pitchFamily="34" charset="-122"/>
                </a:rPr>
                <a:t>吐槽</a:t>
              </a:r>
            </a:p>
          </p:txBody>
        </p:sp>
        <p:sp>
          <p:nvSpPr>
            <p:cNvPr id="26" name="TextBox 11"/>
            <p:cNvSpPr txBox="1"/>
            <p:nvPr/>
          </p:nvSpPr>
          <p:spPr>
            <a:xfrm>
              <a:off x="5044473" y="1580766"/>
              <a:ext cx="298080" cy="369332"/>
            </a:xfrm>
            <a:prstGeom prst="rect">
              <a:avLst/>
            </a:prstGeom>
            <a:noFill/>
          </p:spPr>
          <p:txBody>
            <a:bodyPr wrap="square" rtlCol="0">
              <a:spAutoFit/>
            </a:bodyPr>
            <a:lstStyle/>
            <a:p>
              <a:r>
                <a:rPr lang="en-US" altLang="zh-CN" dirty="0">
                  <a:solidFill>
                    <a:srgbClr val="CD1F06"/>
                  </a:solidFill>
                  <a:latin typeface="华康俪金黑W8(P)" panose="020B0800000000000000" pitchFamily="34" charset="-122"/>
                  <a:ea typeface="华康俪金黑W8(P)" panose="020B0800000000000000" pitchFamily="34" charset="-122"/>
                </a:rPr>
                <a:t>[</a:t>
              </a:r>
              <a:endParaRPr lang="zh-CN" altLang="en-US" dirty="0">
                <a:solidFill>
                  <a:srgbClr val="CD1F06"/>
                </a:solidFill>
                <a:latin typeface="华康俪金黑W8(P)" panose="020B0800000000000000" pitchFamily="34" charset="-122"/>
                <a:ea typeface="华康俪金黑W8(P)" panose="020B0800000000000000" pitchFamily="34" charset="-122"/>
              </a:endParaRPr>
            </a:p>
          </p:txBody>
        </p:sp>
        <p:sp>
          <p:nvSpPr>
            <p:cNvPr id="27" name="TextBox 12"/>
            <p:cNvSpPr txBox="1"/>
            <p:nvPr/>
          </p:nvSpPr>
          <p:spPr>
            <a:xfrm>
              <a:off x="5898521" y="1580766"/>
              <a:ext cx="298080" cy="369332"/>
            </a:xfrm>
            <a:prstGeom prst="rect">
              <a:avLst/>
            </a:prstGeom>
            <a:noFill/>
          </p:spPr>
          <p:txBody>
            <a:bodyPr wrap="square" rtlCol="0">
              <a:spAutoFit/>
            </a:bodyPr>
            <a:lstStyle>
              <a:defPPr>
                <a:defRPr lang="zh-CN"/>
              </a:defPPr>
              <a:lvl1pPr>
                <a:defRPr>
                  <a:solidFill>
                    <a:srgbClr val="80C417"/>
                  </a:solidFill>
                  <a:latin typeface="华康俪金黑W8(P)" panose="020B0800000000000000" pitchFamily="34" charset="-122"/>
                  <a:ea typeface="华康俪金黑W8(P)" panose="020B0800000000000000" pitchFamily="34" charset="-122"/>
                </a:defRPr>
              </a:lvl1pPr>
            </a:lstStyle>
            <a:p>
              <a:r>
                <a:rPr lang="en-US" altLang="zh-CN" dirty="0">
                  <a:solidFill>
                    <a:srgbClr val="CD1F06"/>
                  </a:solidFill>
                </a:rPr>
                <a:t>]</a:t>
              </a:r>
              <a:endParaRPr lang="zh-CN" altLang="en-US" dirty="0">
                <a:solidFill>
                  <a:srgbClr val="CD1F06"/>
                </a:solidFill>
              </a:endParaRPr>
            </a:p>
          </p:txBody>
        </p:sp>
      </p:grpSp>
      <p:sp>
        <p:nvSpPr>
          <p:cNvPr id="28" name="矩形 27"/>
          <p:cNvSpPr/>
          <p:nvPr/>
        </p:nvSpPr>
        <p:spPr>
          <a:xfrm>
            <a:off x="2816876" y="1860213"/>
            <a:ext cx="1838965" cy="410882"/>
          </a:xfrm>
          <a:prstGeom prst="rect">
            <a:avLst/>
          </a:prstGeom>
        </p:spPr>
        <p:txBody>
          <a:bodyPr wrap="none">
            <a:spAutoFit/>
          </a:bodyPr>
          <a:lstStyle/>
          <a:p>
            <a:pPr indent="266700" algn="ctr">
              <a:lnSpc>
                <a:spcPct val="115000"/>
              </a:lnSpc>
              <a:spcAft>
                <a:spcPts val="420"/>
              </a:spcAft>
            </a:pPr>
            <a:r>
              <a:rPr lang="zh-CN" altLang="en-US" b="1" dirty="0">
                <a:solidFill>
                  <a:srgbClr val="5F5E5C"/>
                </a:solidFill>
                <a:latin typeface="微软雅黑" pitchFamily="34" charset="-122"/>
                <a:ea typeface="微软雅黑" pitchFamily="34" charset="-122"/>
              </a:rPr>
              <a:t>布衣公子浅见</a:t>
            </a:r>
            <a:endParaRPr lang="zh-CN" altLang="zh-CN" kern="100" dirty="0">
              <a:latin typeface="Times New Roman" panose="02020603050405020304" pitchFamily="18" charset="0"/>
            </a:endParaRPr>
          </a:p>
        </p:txBody>
      </p:sp>
      <p:pic>
        <p:nvPicPr>
          <p:cNvPr id="2" name="图片 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12646" y="1412777"/>
            <a:ext cx="1034883" cy="929193"/>
          </a:xfrm>
          <a:prstGeom prst="rect">
            <a:avLst/>
          </a:prstGeom>
        </p:spPr>
      </p:pic>
    </p:spTree>
    <p:extLst>
      <p:ext uri="{BB962C8B-B14F-4D97-AF65-F5344CB8AC3E}">
        <p14:creationId xmlns:p14="http://schemas.microsoft.com/office/powerpoint/2010/main" val="3070865421"/>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0-#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1+#ppt_w/2"/>
                                          </p:val>
                                        </p:tav>
                                        <p:tav tm="100000">
                                          <p:val>
                                            <p:strVal val="#ppt_x"/>
                                          </p:val>
                                        </p:tav>
                                      </p:tavLst>
                                    </p:anim>
                                    <p:anim calcmode="lin" valueType="num">
                                      <p:cBhvr additive="base">
                                        <p:cTn id="12" dur="500" fill="hold"/>
                                        <p:tgtEl>
                                          <p:spTgt spid="1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decel="100000"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cBhvr additive="base">
                                        <p:cTn id="16" dur="500" fill="hold"/>
                                        <p:tgtEl>
                                          <p:spTgt spid="17"/>
                                        </p:tgtEl>
                                        <p:attrNameLst>
                                          <p:attrName>ppt_x</p:attrName>
                                        </p:attrNameLst>
                                      </p:cBhvr>
                                      <p:tavLst>
                                        <p:tav tm="0">
                                          <p:val>
                                            <p:strVal val="#ppt_x"/>
                                          </p:val>
                                        </p:tav>
                                        <p:tav tm="100000">
                                          <p:val>
                                            <p:strVal val="#ppt_x"/>
                                          </p:val>
                                        </p:tav>
                                      </p:tavLst>
                                    </p:anim>
                                    <p:anim calcmode="lin" valueType="num">
                                      <p:cBhvr additive="base">
                                        <p:cTn id="17" dur="500" fill="hold"/>
                                        <p:tgtEl>
                                          <p:spTgt spid="1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8"/>
          <p:cNvSpPr txBox="1"/>
          <p:nvPr/>
        </p:nvSpPr>
        <p:spPr>
          <a:xfrm>
            <a:off x="767408" y="1124745"/>
            <a:ext cx="4969846" cy="430887"/>
          </a:xfrm>
          <a:prstGeom prst="rect">
            <a:avLst/>
          </a:prstGeom>
          <a:noFill/>
        </p:spPr>
        <p:txBody>
          <a:bodyPr wrap="square" rtlCol="0">
            <a:spAutoFit/>
          </a:bodyPr>
          <a:lstStyle/>
          <a:p>
            <a:r>
              <a:rPr lang="zh-CN" altLang="en-US" sz="2200" dirty="0">
                <a:solidFill>
                  <a:srgbClr val="5F5E5C"/>
                </a:solidFill>
                <a:latin typeface="华康俪金黑W8(P)" pitchFamily="34" charset="-122"/>
                <a:ea typeface="华康俪金黑W8(P)" pitchFamily="34" charset="-122"/>
              </a:rPr>
              <a:t>第一节</a:t>
            </a:r>
            <a:r>
              <a:rPr lang="en-US" altLang="zh-CN" sz="2200" dirty="0">
                <a:solidFill>
                  <a:srgbClr val="5F5E5C"/>
                </a:solidFill>
                <a:latin typeface="华康俪金黑W8(P)" pitchFamily="34" charset="-122"/>
                <a:ea typeface="华康俪金黑W8(P)" pitchFamily="34" charset="-122"/>
              </a:rPr>
              <a:t>  </a:t>
            </a:r>
            <a:r>
              <a:rPr lang="zh-CN" altLang="en-US" sz="2200" dirty="0">
                <a:solidFill>
                  <a:srgbClr val="5F5E5C"/>
                </a:solidFill>
                <a:latin typeface="华康俪金黑W8(P)" pitchFamily="34" charset="-122"/>
                <a:ea typeface="华康俪金黑W8(P)" pitchFamily="34" charset="-122"/>
              </a:rPr>
              <a:t>品牌价值</a:t>
            </a:r>
          </a:p>
        </p:txBody>
      </p:sp>
      <p:sp>
        <p:nvSpPr>
          <p:cNvPr id="14" name="TextBox 6"/>
          <p:cNvSpPr txBox="1"/>
          <p:nvPr/>
        </p:nvSpPr>
        <p:spPr>
          <a:xfrm>
            <a:off x="767408" y="1529091"/>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t>2.1.1 </a:t>
            </a:r>
            <a:r>
              <a:rPr lang="zh-CN" altLang="en-US" sz="1800" dirty="0"/>
              <a:t>品牌价值的含义</a:t>
            </a:r>
            <a:endParaRPr lang="zh-CN" altLang="zh-CN" sz="1800" dirty="0"/>
          </a:p>
        </p:txBody>
      </p:sp>
      <p:sp>
        <p:nvSpPr>
          <p:cNvPr id="20" name="TextBox 6"/>
          <p:cNvSpPr txBox="1"/>
          <p:nvPr/>
        </p:nvSpPr>
        <p:spPr>
          <a:xfrm>
            <a:off x="767410" y="2596960"/>
            <a:ext cx="6480719" cy="452432"/>
          </a:xfrm>
          <a:prstGeom prst="rect">
            <a:avLst/>
          </a:prstGeom>
          <a:noFill/>
        </p:spPr>
        <p:txBody>
          <a:bodyPr wrap="square" rtlCol="0">
            <a:spAutoFit/>
          </a:bodyPr>
          <a:lstStyle/>
          <a:p>
            <a:pPr>
              <a:lnSpc>
                <a:spcPct val="130000"/>
              </a:lnSpc>
              <a:spcAft>
                <a:spcPts val="600"/>
              </a:spcAft>
            </a:pPr>
            <a:r>
              <a:rPr lang="zh-CN" altLang="en-US" b="1" dirty="0">
                <a:solidFill>
                  <a:srgbClr val="5F5E5C"/>
                </a:solidFill>
                <a:latin typeface="微软雅黑" pitchFamily="34" charset="-122"/>
                <a:ea typeface="微软雅黑" pitchFamily="34" charset="-122"/>
              </a:rPr>
              <a:t>我们认为可以从两个方面来理解品牌价值。</a:t>
            </a:r>
            <a:endParaRPr lang="zh-CN" altLang="zh-CN" b="1" dirty="0">
              <a:solidFill>
                <a:srgbClr val="FFC000"/>
              </a:solidFill>
              <a:latin typeface="微软雅黑" pitchFamily="34" charset="-122"/>
              <a:ea typeface="微软雅黑" pitchFamily="34" charset="-122"/>
            </a:endParaRPr>
          </a:p>
        </p:txBody>
      </p:sp>
      <p:sp>
        <p:nvSpPr>
          <p:cNvPr id="21" name="TextBox 7"/>
          <p:cNvSpPr txBox="1"/>
          <p:nvPr/>
        </p:nvSpPr>
        <p:spPr>
          <a:xfrm>
            <a:off x="767408" y="3280454"/>
            <a:ext cx="6480720" cy="1372683"/>
          </a:xfrm>
          <a:prstGeom prst="rect">
            <a:avLst/>
          </a:prstGeom>
          <a:noFill/>
        </p:spPr>
        <p:txBody>
          <a:bodyPr wrap="square" rtlCol="0">
            <a:spAutoFit/>
          </a:bodyPr>
          <a:lstStyle/>
          <a:p>
            <a:pPr>
              <a:lnSpc>
                <a:spcPct val="130000"/>
              </a:lnSpc>
            </a:pPr>
            <a:r>
              <a:rPr lang="zh-CN" altLang="en-US" sz="1600" b="1" dirty="0">
                <a:solidFill>
                  <a:srgbClr val="5F5E5C"/>
                </a:solidFill>
                <a:latin typeface="微软雅黑" pitchFamily="34" charset="-122"/>
                <a:ea typeface="微软雅黑" pitchFamily="34" charset="-122"/>
              </a:rPr>
              <a:t>一是从市场的角度来理解</a:t>
            </a:r>
            <a:r>
              <a:rPr lang="zh-CN" altLang="en-US" sz="1600" dirty="0">
                <a:solidFill>
                  <a:srgbClr val="5F5E5C"/>
                </a:solidFill>
                <a:latin typeface="微软雅黑" pitchFamily="34" charset="-122"/>
                <a:ea typeface="微软雅黑" pitchFamily="34" charset="-122"/>
              </a:rPr>
              <a:t>，消费者为什么要选择某品牌？该品牌或该品牌产品能够给消费者带来什么？所以，这里的品牌价值，就是指某品牌给消费者带来的价值，它包括三个层面：即</a:t>
            </a:r>
            <a:r>
              <a:rPr lang="zh-CN" altLang="en-US" sz="1600" b="1" dirty="0">
                <a:solidFill>
                  <a:srgbClr val="CD1F06"/>
                </a:solidFill>
                <a:latin typeface="微软雅黑" pitchFamily="34" charset="-122"/>
                <a:ea typeface="微软雅黑" pitchFamily="34" charset="-122"/>
              </a:rPr>
              <a:t>功能性价值、情感性价值及象征性价值</a:t>
            </a:r>
            <a:r>
              <a:rPr lang="zh-CN" altLang="en-US" sz="1600" dirty="0">
                <a:solidFill>
                  <a:srgbClr val="5F5E5C"/>
                </a:solidFill>
                <a:latin typeface="微软雅黑" pitchFamily="34" charset="-122"/>
                <a:ea typeface="微软雅黑" pitchFamily="34" charset="-122"/>
              </a:rPr>
              <a:t>。</a:t>
            </a:r>
            <a:endParaRPr lang="zh-CN" altLang="zh-CN" sz="1600" b="1" dirty="0">
              <a:solidFill>
                <a:srgbClr val="E67819"/>
              </a:solidFill>
              <a:latin typeface="微软雅黑" pitchFamily="34" charset="-122"/>
              <a:ea typeface="微软雅黑" pitchFamily="34" charset="-122"/>
            </a:endParaRPr>
          </a:p>
        </p:txBody>
      </p:sp>
      <p:sp>
        <p:nvSpPr>
          <p:cNvPr id="29" name="TextBox 6"/>
          <p:cNvSpPr txBox="1"/>
          <p:nvPr/>
        </p:nvSpPr>
        <p:spPr>
          <a:xfrm>
            <a:off x="767408" y="4936638"/>
            <a:ext cx="6480720" cy="1372683"/>
          </a:xfrm>
          <a:prstGeom prst="rect">
            <a:avLst/>
          </a:prstGeom>
          <a:noFill/>
        </p:spPr>
        <p:txBody>
          <a:bodyPr wrap="square" rtlCol="0">
            <a:spAutoFit/>
          </a:bodyPr>
          <a:lstStyle/>
          <a:p>
            <a:pPr>
              <a:lnSpc>
                <a:spcPct val="130000"/>
              </a:lnSpc>
            </a:pPr>
            <a:r>
              <a:rPr lang="zh-CN" altLang="en-US" sz="1600" b="1" dirty="0">
                <a:solidFill>
                  <a:srgbClr val="5F5E5C"/>
                </a:solidFill>
                <a:latin typeface="微软雅黑" pitchFamily="34" charset="-122"/>
                <a:ea typeface="微软雅黑" pitchFamily="34" charset="-122"/>
              </a:rPr>
              <a:t>二是从财务的角度来理解</a:t>
            </a:r>
            <a:r>
              <a:rPr lang="zh-CN" altLang="en-US" sz="1600" dirty="0">
                <a:solidFill>
                  <a:srgbClr val="5F5E5C"/>
                </a:solidFill>
                <a:latin typeface="微软雅黑" pitchFamily="34" charset="-122"/>
                <a:ea typeface="微软雅黑" pitchFamily="34" charset="-122"/>
              </a:rPr>
              <a:t>，品牌价值则是指品牌在某一个时点、用类似有形资产评估方法计算出来的</a:t>
            </a:r>
            <a:r>
              <a:rPr lang="zh-CN" altLang="en-US" sz="1600" b="1" dirty="0">
                <a:solidFill>
                  <a:srgbClr val="CD1F06"/>
                </a:solidFill>
                <a:latin typeface="微软雅黑" pitchFamily="34" charset="-122"/>
                <a:ea typeface="微软雅黑" pitchFamily="34" charset="-122"/>
              </a:rPr>
              <a:t>价值金额</a:t>
            </a:r>
            <a:r>
              <a:rPr lang="zh-CN" altLang="en-US" sz="1600" dirty="0">
                <a:solidFill>
                  <a:srgbClr val="5F5E5C"/>
                </a:solidFill>
                <a:latin typeface="微软雅黑" pitchFamily="34" charset="-122"/>
                <a:ea typeface="微软雅黑" pitchFamily="34" charset="-122"/>
              </a:rPr>
              <a:t>。比如，美国咨询公司“</a:t>
            </a:r>
            <a:r>
              <a:rPr lang="en-US" altLang="zh-CN" sz="1600" dirty="0">
                <a:solidFill>
                  <a:srgbClr val="5F5E5C"/>
                </a:solidFill>
                <a:latin typeface="微软雅黑" pitchFamily="34" charset="-122"/>
                <a:ea typeface="微软雅黑" pitchFamily="34" charset="-122"/>
              </a:rPr>
              <a:t>Inter brand”2010</a:t>
            </a:r>
            <a:r>
              <a:rPr lang="zh-CN" altLang="en-US" sz="1600" dirty="0">
                <a:solidFill>
                  <a:srgbClr val="5F5E5C"/>
                </a:solidFill>
                <a:latin typeface="微软雅黑" pitchFamily="34" charset="-122"/>
                <a:ea typeface="微软雅黑" pitchFamily="34" charset="-122"/>
              </a:rPr>
              <a:t>年</a:t>
            </a:r>
            <a:r>
              <a:rPr lang="en-US" altLang="zh-CN" sz="1600" dirty="0">
                <a:solidFill>
                  <a:srgbClr val="5F5E5C"/>
                </a:solidFill>
                <a:latin typeface="微软雅黑" pitchFamily="34" charset="-122"/>
                <a:ea typeface="微软雅黑" pitchFamily="34" charset="-122"/>
              </a:rPr>
              <a:t>9</a:t>
            </a:r>
            <a:r>
              <a:rPr lang="zh-CN" altLang="en-US" sz="1600" dirty="0">
                <a:solidFill>
                  <a:srgbClr val="5F5E5C"/>
                </a:solidFill>
                <a:latin typeface="微软雅黑" pitchFamily="34" charset="-122"/>
                <a:ea typeface="微软雅黑" pitchFamily="34" charset="-122"/>
              </a:rPr>
              <a:t>月</a:t>
            </a:r>
            <a:r>
              <a:rPr lang="en-US" altLang="zh-CN" sz="1600" dirty="0">
                <a:solidFill>
                  <a:srgbClr val="5F5E5C"/>
                </a:solidFill>
                <a:latin typeface="微软雅黑" pitchFamily="34" charset="-122"/>
                <a:ea typeface="微软雅黑" pitchFamily="34" charset="-122"/>
              </a:rPr>
              <a:t>16</a:t>
            </a:r>
            <a:r>
              <a:rPr lang="zh-CN" altLang="en-US" sz="1600" dirty="0">
                <a:solidFill>
                  <a:srgbClr val="5F5E5C"/>
                </a:solidFill>
                <a:latin typeface="微软雅黑" pitchFamily="34" charset="-122"/>
                <a:ea typeface="微软雅黑" pitchFamily="34" charset="-122"/>
              </a:rPr>
              <a:t>日发布的全球企业品牌价值排行榜，第一名“可口可乐”品牌估值高达</a:t>
            </a:r>
            <a:r>
              <a:rPr lang="en-US" altLang="zh-CN" sz="1600" dirty="0">
                <a:solidFill>
                  <a:srgbClr val="5F5E5C"/>
                </a:solidFill>
                <a:latin typeface="微软雅黑" pitchFamily="34" charset="-122"/>
                <a:ea typeface="微软雅黑" pitchFamily="34" charset="-122"/>
              </a:rPr>
              <a:t>647.27</a:t>
            </a:r>
            <a:r>
              <a:rPr lang="zh-CN" altLang="en-US" sz="1600" dirty="0">
                <a:solidFill>
                  <a:srgbClr val="5F5E5C"/>
                </a:solidFill>
                <a:latin typeface="微软雅黑" pitchFamily="34" charset="-122"/>
                <a:ea typeface="微软雅黑" pitchFamily="34" charset="-122"/>
              </a:rPr>
              <a:t>亿美元</a:t>
            </a:r>
            <a:endParaRPr lang="zh-CN" altLang="zh-CN" sz="1600" b="1" dirty="0">
              <a:solidFill>
                <a:srgbClr val="E67819"/>
              </a:solidFill>
              <a:latin typeface="微软雅黑" pitchFamily="34" charset="-122"/>
              <a:ea typeface="微软雅黑" pitchFamily="34" charset="-122"/>
            </a:endParaRPr>
          </a:p>
        </p:txBody>
      </p:sp>
      <p:pic>
        <p:nvPicPr>
          <p:cNvPr id="1026" name="Picture 2" descr="C:\Documents and Settings\t11318\桌面\未标题-1 拷贝.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176121" y="1620938"/>
            <a:ext cx="4803367" cy="49781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6430571"/>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1+#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decel="100000"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additive="base">
                                        <p:cTn id="12" dur="500" fill="hold"/>
                                        <p:tgtEl>
                                          <p:spTgt spid="21"/>
                                        </p:tgtEl>
                                        <p:attrNameLst>
                                          <p:attrName>ppt_x</p:attrName>
                                        </p:attrNameLst>
                                      </p:cBhvr>
                                      <p:tavLst>
                                        <p:tav tm="0">
                                          <p:val>
                                            <p:strVal val="#ppt_x"/>
                                          </p:val>
                                        </p:tav>
                                        <p:tav tm="100000">
                                          <p:val>
                                            <p:strVal val="#ppt_x"/>
                                          </p:val>
                                        </p:tav>
                                      </p:tavLst>
                                    </p:anim>
                                    <p:anim calcmode="lin" valueType="num">
                                      <p:cBhvr additive="base">
                                        <p:cTn id="13" dur="500" fill="hold"/>
                                        <p:tgtEl>
                                          <p:spTgt spid="21"/>
                                        </p:tgtEl>
                                        <p:attrNameLst>
                                          <p:attrName>ppt_y</p:attrName>
                                        </p:attrNameLst>
                                      </p:cBhvr>
                                      <p:tavLst>
                                        <p:tav tm="0">
                                          <p:val>
                                            <p:strVal val="1+#ppt_h/2"/>
                                          </p:val>
                                        </p:tav>
                                        <p:tav tm="100000">
                                          <p:val>
                                            <p:strVal val="#ppt_y"/>
                                          </p:val>
                                        </p:tav>
                                      </p:tavLst>
                                    </p:anim>
                                  </p:childTnLst>
                                </p:cTn>
                              </p:par>
                              <p:par>
                                <p:cTn id="14" presetID="2" presetClass="entr" presetSubtype="1" decel="100000" fill="hold" grpId="0" nodeType="withEffect">
                                  <p:stCondLst>
                                    <p:cond delay="0"/>
                                  </p:stCondLst>
                                  <p:childTnLst>
                                    <p:set>
                                      <p:cBhvr>
                                        <p:cTn id="15" dur="1" fill="hold">
                                          <p:stCondLst>
                                            <p:cond delay="0"/>
                                          </p:stCondLst>
                                        </p:cTn>
                                        <p:tgtEl>
                                          <p:spTgt spid="29"/>
                                        </p:tgtEl>
                                        <p:attrNameLst>
                                          <p:attrName>style.visibility</p:attrName>
                                        </p:attrNameLst>
                                      </p:cBhvr>
                                      <p:to>
                                        <p:strVal val="visible"/>
                                      </p:to>
                                    </p:set>
                                    <p:anim calcmode="lin" valueType="num">
                                      <p:cBhvr additive="base">
                                        <p:cTn id="16" dur="500" fill="hold"/>
                                        <p:tgtEl>
                                          <p:spTgt spid="29"/>
                                        </p:tgtEl>
                                        <p:attrNameLst>
                                          <p:attrName>ppt_x</p:attrName>
                                        </p:attrNameLst>
                                      </p:cBhvr>
                                      <p:tavLst>
                                        <p:tav tm="0">
                                          <p:val>
                                            <p:strVal val="#ppt_x"/>
                                          </p:val>
                                        </p:tav>
                                        <p:tav tm="100000">
                                          <p:val>
                                            <p:strVal val="#ppt_x"/>
                                          </p:val>
                                        </p:tav>
                                      </p:tavLst>
                                    </p:anim>
                                    <p:anim calcmode="lin" valueType="num">
                                      <p:cBhvr additive="base">
                                        <p:cTn id="17" dur="500" fill="hold"/>
                                        <p:tgtEl>
                                          <p:spTgt spid="2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8"/>
          <p:cNvSpPr txBox="1"/>
          <p:nvPr/>
        </p:nvSpPr>
        <p:spPr>
          <a:xfrm>
            <a:off x="767408" y="1124745"/>
            <a:ext cx="4969846" cy="430887"/>
          </a:xfrm>
          <a:prstGeom prst="rect">
            <a:avLst/>
          </a:prstGeom>
          <a:noFill/>
        </p:spPr>
        <p:txBody>
          <a:bodyPr wrap="square" rtlCol="0">
            <a:spAutoFit/>
          </a:bodyPr>
          <a:lstStyle/>
          <a:p>
            <a:r>
              <a:rPr lang="zh-CN" altLang="en-US" sz="2200" dirty="0">
                <a:solidFill>
                  <a:srgbClr val="5F5E5C"/>
                </a:solidFill>
                <a:latin typeface="华康俪金黑W8(P)" pitchFamily="34" charset="-122"/>
                <a:ea typeface="华康俪金黑W8(P)" pitchFamily="34" charset="-122"/>
              </a:rPr>
              <a:t>第一节</a:t>
            </a:r>
            <a:r>
              <a:rPr lang="en-US" altLang="zh-CN" sz="2200" dirty="0">
                <a:solidFill>
                  <a:srgbClr val="5F5E5C"/>
                </a:solidFill>
                <a:latin typeface="华康俪金黑W8(P)" pitchFamily="34" charset="-122"/>
                <a:ea typeface="华康俪金黑W8(P)" pitchFamily="34" charset="-122"/>
              </a:rPr>
              <a:t>  </a:t>
            </a:r>
            <a:r>
              <a:rPr lang="zh-CN" altLang="en-US" sz="2200" dirty="0">
                <a:solidFill>
                  <a:srgbClr val="5F5E5C"/>
                </a:solidFill>
                <a:latin typeface="华康俪金黑W8(P)" pitchFamily="34" charset="-122"/>
                <a:ea typeface="华康俪金黑W8(P)" pitchFamily="34" charset="-122"/>
              </a:rPr>
              <a:t>品牌价值</a:t>
            </a:r>
          </a:p>
        </p:txBody>
      </p:sp>
      <p:sp>
        <p:nvSpPr>
          <p:cNvPr id="14" name="TextBox 6"/>
          <p:cNvSpPr txBox="1"/>
          <p:nvPr/>
        </p:nvSpPr>
        <p:spPr>
          <a:xfrm>
            <a:off x="767408" y="1529091"/>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t>2.1.2 </a:t>
            </a:r>
            <a:r>
              <a:rPr lang="zh-CN" altLang="en-US" sz="1800" dirty="0"/>
              <a:t>品牌价值的三个层面</a:t>
            </a:r>
            <a:endParaRPr lang="zh-CN" altLang="zh-CN" sz="1800" dirty="0"/>
          </a:p>
        </p:txBody>
      </p:sp>
      <p:sp>
        <p:nvSpPr>
          <p:cNvPr id="21" name="TextBox 7"/>
          <p:cNvSpPr txBox="1"/>
          <p:nvPr/>
        </p:nvSpPr>
        <p:spPr>
          <a:xfrm>
            <a:off x="4367808" y="3356992"/>
            <a:ext cx="7488832" cy="1052596"/>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功能性价值是品牌立足的基石，它主要体现</a:t>
            </a:r>
            <a:r>
              <a:rPr lang="zh-CN" altLang="en-US" sz="1600" b="1" dirty="0">
                <a:solidFill>
                  <a:srgbClr val="CD1F06"/>
                </a:solidFill>
                <a:latin typeface="微软雅黑" pitchFamily="34" charset="-122"/>
                <a:ea typeface="微软雅黑" pitchFamily="34" charset="-122"/>
              </a:rPr>
              <a:t>产品功能性利益或物理属性</a:t>
            </a:r>
            <a:r>
              <a:rPr lang="zh-CN" altLang="en-US" sz="1600" dirty="0">
                <a:solidFill>
                  <a:srgbClr val="5F5E5C"/>
                </a:solidFill>
                <a:latin typeface="微软雅黑" pitchFamily="34" charset="-122"/>
                <a:ea typeface="微软雅黑" pitchFamily="34" charset="-122"/>
              </a:rPr>
              <a:t>，如</a:t>
            </a:r>
            <a:r>
              <a:rPr lang="zh-CN" altLang="en-US" sz="1600" b="1" dirty="0">
                <a:solidFill>
                  <a:srgbClr val="CD1F06"/>
                </a:solidFill>
                <a:latin typeface="微软雅黑" pitchFamily="34" charset="-122"/>
                <a:ea typeface="微软雅黑" pitchFamily="34" charset="-122"/>
              </a:rPr>
              <a:t>品质、功效、性能、服务</a:t>
            </a:r>
            <a:r>
              <a:rPr lang="zh-CN" altLang="en-US" sz="1600" dirty="0">
                <a:solidFill>
                  <a:srgbClr val="5F5E5C"/>
                </a:solidFill>
                <a:latin typeface="微软雅黑" pitchFamily="34" charset="-122"/>
                <a:ea typeface="微软雅黑" pitchFamily="34" charset="-122"/>
              </a:rPr>
              <a:t>等。功能性价值是绝大多数品牌发展初期的立身之本，没有功能性价值为基础，品牌只能是空中楼阁。</a:t>
            </a:r>
            <a:endParaRPr lang="zh-CN" altLang="zh-CN" sz="1600" b="1" dirty="0">
              <a:solidFill>
                <a:srgbClr val="E67819"/>
              </a:solidFill>
              <a:latin typeface="微软雅黑" pitchFamily="34" charset="-122"/>
              <a:ea typeface="微软雅黑" pitchFamily="34" charset="-122"/>
            </a:endParaRPr>
          </a:p>
        </p:txBody>
      </p:sp>
      <p:sp>
        <p:nvSpPr>
          <p:cNvPr id="29" name="TextBox 6"/>
          <p:cNvSpPr txBox="1"/>
          <p:nvPr/>
        </p:nvSpPr>
        <p:spPr>
          <a:xfrm>
            <a:off x="4367808" y="4581128"/>
            <a:ext cx="7488832" cy="1052596"/>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比如，宝洁旗下洗发水品牌价值大都定位功能性价值层面：飘柔突出“头发更飘，更柔顺”；潘婷强调“拥有健康，当然亮泽”；沙宣追求“专业头发护理”；海飞丝表达“头屑去无踪，秀发更出众”；伊卡璐诉求“草本精华”。</a:t>
            </a:r>
            <a:endParaRPr lang="zh-CN" altLang="zh-CN" sz="1600" dirty="0">
              <a:solidFill>
                <a:srgbClr val="5F5E5C"/>
              </a:solidFill>
              <a:latin typeface="微软雅黑" pitchFamily="34" charset="-122"/>
              <a:ea typeface="微软雅黑" pitchFamily="34" charset="-122"/>
            </a:endParaRPr>
          </a:p>
        </p:txBody>
      </p:sp>
      <p:sp>
        <p:nvSpPr>
          <p:cNvPr id="8" name="矩形 7"/>
          <p:cNvSpPr/>
          <p:nvPr/>
        </p:nvSpPr>
        <p:spPr>
          <a:xfrm>
            <a:off x="767408" y="3032968"/>
            <a:ext cx="11089232" cy="108000"/>
          </a:xfrm>
          <a:prstGeom prst="rect">
            <a:avLst/>
          </a:prstGeom>
          <a:solidFill>
            <a:srgbClr val="CD1F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6"/>
          <p:cNvSpPr txBox="1"/>
          <p:nvPr/>
        </p:nvSpPr>
        <p:spPr>
          <a:xfrm>
            <a:off x="8616280" y="2564904"/>
            <a:ext cx="3240360"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pPr algn="r"/>
            <a:r>
              <a:rPr lang="en-US" altLang="zh-CN" sz="1800" dirty="0"/>
              <a:t>1</a:t>
            </a:r>
            <a:r>
              <a:rPr lang="zh-CN" altLang="en-US" sz="1800" dirty="0"/>
              <a:t>）功能性价值（理性价值）</a:t>
            </a:r>
            <a:endParaRPr lang="zh-CN" altLang="zh-CN" sz="1800" dirty="0">
              <a:solidFill>
                <a:srgbClr val="8BAB00"/>
              </a:solidFill>
            </a:endParaRPr>
          </a:p>
        </p:txBody>
      </p:sp>
      <p:pic>
        <p:nvPicPr>
          <p:cNvPr id="2" name="Picture 2" descr="http://pic4.xihuan.me/edr/680__/t01a46320786c424f38.jp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932086" y="2246377"/>
            <a:ext cx="3219699" cy="4374591"/>
          </a:xfrm>
          <a:prstGeom prst="rect">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2" name="矩形 11"/>
          <p:cNvSpPr/>
          <p:nvPr/>
        </p:nvSpPr>
        <p:spPr>
          <a:xfrm>
            <a:off x="3143672" y="6021288"/>
            <a:ext cx="8712968" cy="504056"/>
          </a:xfrm>
          <a:prstGeom prst="rect">
            <a:avLst/>
          </a:prstGeom>
          <a:solidFill>
            <a:srgbClr val="CD1F06">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dirty="0">
                <a:solidFill>
                  <a:schemeClr val="bg1"/>
                </a:solidFill>
                <a:latin typeface="微软雅黑" pitchFamily="34" charset="-122"/>
                <a:ea typeface="微软雅黑" pitchFamily="34" charset="-122"/>
              </a:rPr>
              <a:t>飘柔，就是那么自信，“</a:t>
            </a:r>
            <a:r>
              <a:rPr lang="zh-CN" altLang="en-US" sz="2000" b="1" dirty="0">
                <a:solidFill>
                  <a:schemeClr val="bg1"/>
                </a:solidFill>
                <a:latin typeface="微软雅黑" pitchFamily="34" charset="-122"/>
                <a:ea typeface="微软雅黑" pitchFamily="34" charset="-122"/>
              </a:rPr>
              <a:t>头发更飘，更柔顺</a:t>
            </a:r>
            <a:r>
              <a:rPr lang="zh-CN" altLang="en-US" sz="2000" dirty="0">
                <a:solidFill>
                  <a:schemeClr val="bg1"/>
                </a:solidFill>
                <a:latin typeface="微软雅黑" pitchFamily="34" charset="-122"/>
                <a:ea typeface="微软雅黑" pitchFamily="34" charset="-122"/>
              </a:rPr>
              <a:t>”</a:t>
            </a:r>
          </a:p>
        </p:txBody>
      </p:sp>
    </p:spTree>
    <p:extLst>
      <p:ext uri="{BB962C8B-B14F-4D97-AF65-F5344CB8AC3E}">
        <p14:creationId xmlns:p14="http://schemas.microsoft.com/office/powerpoint/2010/main" val="3657148694"/>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par>
                                <p:cTn id="9" presetID="2" presetClass="entr" presetSubtype="1" decel="100000" fill="hold" grpId="0" nodeType="with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500" fill="hold"/>
                                        <p:tgtEl>
                                          <p:spTgt spid="29"/>
                                        </p:tgtEl>
                                        <p:attrNameLst>
                                          <p:attrName>ppt_x</p:attrName>
                                        </p:attrNameLst>
                                      </p:cBhvr>
                                      <p:tavLst>
                                        <p:tav tm="0">
                                          <p:val>
                                            <p:strVal val="#ppt_x"/>
                                          </p:val>
                                        </p:tav>
                                        <p:tav tm="100000">
                                          <p:val>
                                            <p:strVal val="#ppt_x"/>
                                          </p:val>
                                        </p:tav>
                                      </p:tavLst>
                                    </p:anim>
                                    <p:anim calcmode="lin" valueType="num">
                                      <p:cBhvr additive="base">
                                        <p:cTn id="12" dur="500" fill="hold"/>
                                        <p:tgtEl>
                                          <p:spTgt spid="2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descr="http://pic0.xihuan.me/edr/680__/t014514c8d96ddf2345.jp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7032105" y="3324547"/>
            <a:ext cx="4859327" cy="3129736"/>
          </a:xfrm>
          <a:prstGeom prst="rect">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3" name="TextBox 8"/>
          <p:cNvSpPr txBox="1"/>
          <p:nvPr/>
        </p:nvSpPr>
        <p:spPr>
          <a:xfrm>
            <a:off x="767408" y="1124745"/>
            <a:ext cx="4969846" cy="430887"/>
          </a:xfrm>
          <a:prstGeom prst="rect">
            <a:avLst/>
          </a:prstGeom>
          <a:noFill/>
        </p:spPr>
        <p:txBody>
          <a:bodyPr wrap="square" rtlCol="0">
            <a:spAutoFit/>
          </a:bodyPr>
          <a:lstStyle/>
          <a:p>
            <a:r>
              <a:rPr lang="zh-CN" altLang="en-US" sz="2200" dirty="0">
                <a:solidFill>
                  <a:srgbClr val="5F5E5C"/>
                </a:solidFill>
                <a:latin typeface="华康俪金黑W8(P)" pitchFamily="34" charset="-122"/>
                <a:ea typeface="华康俪金黑W8(P)" pitchFamily="34" charset="-122"/>
              </a:rPr>
              <a:t>第一节</a:t>
            </a:r>
            <a:r>
              <a:rPr lang="en-US" altLang="zh-CN" sz="2200" dirty="0">
                <a:solidFill>
                  <a:srgbClr val="5F5E5C"/>
                </a:solidFill>
                <a:latin typeface="华康俪金黑W8(P)" pitchFamily="34" charset="-122"/>
                <a:ea typeface="华康俪金黑W8(P)" pitchFamily="34" charset="-122"/>
              </a:rPr>
              <a:t>  </a:t>
            </a:r>
            <a:r>
              <a:rPr lang="zh-CN" altLang="en-US" sz="2200" dirty="0">
                <a:solidFill>
                  <a:srgbClr val="5F5E5C"/>
                </a:solidFill>
                <a:latin typeface="华康俪金黑W8(P)" pitchFamily="34" charset="-122"/>
                <a:ea typeface="华康俪金黑W8(P)" pitchFamily="34" charset="-122"/>
              </a:rPr>
              <a:t>品牌价值</a:t>
            </a:r>
          </a:p>
        </p:txBody>
      </p:sp>
      <p:sp>
        <p:nvSpPr>
          <p:cNvPr id="14" name="TextBox 6"/>
          <p:cNvSpPr txBox="1"/>
          <p:nvPr/>
        </p:nvSpPr>
        <p:spPr>
          <a:xfrm>
            <a:off x="767408" y="1529091"/>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t>2.1.2 </a:t>
            </a:r>
            <a:r>
              <a:rPr lang="zh-CN" altLang="en-US" sz="1800" dirty="0"/>
              <a:t>品牌价值的三个层面</a:t>
            </a:r>
            <a:endParaRPr lang="zh-CN" altLang="zh-CN" sz="1800" dirty="0"/>
          </a:p>
        </p:txBody>
      </p:sp>
      <p:sp>
        <p:nvSpPr>
          <p:cNvPr id="21" name="TextBox 7"/>
          <p:cNvSpPr txBox="1"/>
          <p:nvPr/>
        </p:nvSpPr>
        <p:spPr>
          <a:xfrm>
            <a:off x="767408" y="3429001"/>
            <a:ext cx="5976664" cy="1372683"/>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情感性价值主要表达的是</a:t>
            </a:r>
            <a:r>
              <a:rPr lang="zh-CN" altLang="en-US" sz="1600" b="1" dirty="0">
                <a:solidFill>
                  <a:srgbClr val="CD1F06"/>
                </a:solidFill>
                <a:latin typeface="微软雅黑" pitchFamily="34" charset="-122"/>
                <a:ea typeface="微软雅黑" pitchFamily="34" charset="-122"/>
              </a:rPr>
              <a:t>品牌的情感内涵</a:t>
            </a:r>
            <a:r>
              <a:rPr lang="zh-CN" altLang="en-US" sz="1600" dirty="0">
                <a:solidFill>
                  <a:srgbClr val="5F5E5C"/>
                </a:solidFill>
                <a:latin typeface="微软雅黑" pitchFamily="34" charset="-122"/>
                <a:ea typeface="微软雅黑" pitchFamily="34" charset="-122"/>
              </a:rPr>
              <a:t>，如</a:t>
            </a:r>
            <a:r>
              <a:rPr lang="zh-CN" altLang="en-US" sz="1600" b="1" dirty="0">
                <a:solidFill>
                  <a:srgbClr val="CD1F06"/>
                </a:solidFill>
                <a:latin typeface="微软雅黑" pitchFamily="34" charset="-122"/>
                <a:ea typeface="微软雅黑" pitchFamily="34" charset="-122"/>
              </a:rPr>
              <a:t>真情、关爱、友谊、温暖、牵挂</a:t>
            </a:r>
            <a:r>
              <a:rPr lang="zh-CN" altLang="en-US" sz="1600" dirty="0">
                <a:solidFill>
                  <a:srgbClr val="5F5E5C"/>
                </a:solidFill>
                <a:latin typeface="微软雅黑" pitchFamily="34" charset="-122"/>
                <a:ea typeface="微软雅黑" pitchFamily="34" charset="-122"/>
              </a:rPr>
              <a:t>等等</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品牌的情感性价值常常将冷冰冰产品带到了有血有肉情感境界，赋予产品情感的感染力，让消费者拥有一段美好的情感体验。</a:t>
            </a:r>
            <a:endParaRPr lang="zh-CN" altLang="zh-CN" sz="1600" b="1" dirty="0">
              <a:solidFill>
                <a:srgbClr val="E67819"/>
              </a:solidFill>
              <a:latin typeface="微软雅黑" pitchFamily="34" charset="-122"/>
              <a:ea typeface="微软雅黑" pitchFamily="34" charset="-122"/>
            </a:endParaRPr>
          </a:p>
        </p:txBody>
      </p:sp>
      <p:sp>
        <p:nvSpPr>
          <p:cNvPr id="29" name="TextBox 6"/>
          <p:cNvSpPr txBox="1"/>
          <p:nvPr/>
        </p:nvSpPr>
        <p:spPr>
          <a:xfrm>
            <a:off x="767408" y="4832574"/>
            <a:ext cx="5976664" cy="1692771"/>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比如，海尔“真诚到永远”表达了对消费者一片赤诚之心；戴比尔斯钻石“钻石恒久远，一颗永留传”让人洗却浮躁，为纯真爱情而感动；美加净护手霜“就像妈妈手温柔依旧”；贵州青酒“喝杯青酒，交个朋友”使浓浓友情融于醇醇香酒，表达出人们追求真挚友情一种美好愿望。</a:t>
            </a:r>
            <a:endParaRPr lang="zh-CN" altLang="zh-CN" sz="1600" dirty="0">
              <a:solidFill>
                <a:srgbClr val="5F5E5C"/>
              </a:solidFill>
              <a:latin typeface="微软雅黑" pitchFamily="34" charset="-122"/>
              <a:ea typeface="微软雅黑" pitchFamily="34" charset="-122"/>
            </a:endParaRPr>
          </a:p>
        </p:txBody>
      </p:sp>
      <p:sp>
        <p:nvSpPr>
          <p:cNvPr id="8" name="矩形 7"/>
          <p:cNvSpPr/>
          <p:nvPr/>
        </p:nvSpPr>
        <p:spPr>
          <a:xfrm>
            <a:off x="767408" y="3032968"/>
            <a:ext cx="11089232" cy="108000"/>
          </a:xfrm>
          <a:prstGeom prst="rect">
            <a:avLst/>
          </a:prstGeom>
          <a:solidFill>
            <a:srgbClr val="CD1F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6"/>
          <p:cNvSpPr txBox="1"/>
          <p:nvPr/>
        </p:nvSpPr>
        <p:spPr>
          <a:xfrm>
            <a:off x="8472264" y="2564904"/>
            <a:ext cx="3384376"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pPr algn="r"/>
            <a:r>
              <a:rPr lang="en-US" altLang="zh-CN" sz="1800" dirty="0"/>
              <a:t>2</a:t>
            </a:r>
            <a:r>
              <a:rPr lang="zh-CN" altLang="en-US" sz="1800" dirty="0"/>
              <a:t>）情感性价值（感性价值）</a:t>
            </a:r>
            <a:endParaRPr lang="zh-CN" altLang="zh-CN" sz="1800" dirty="0">
              <a:solidFill>
                <a:srgbClr val="8BAB00"/>
              </a:solidFill>
            </a:endParaRPr>
          </a:p>
        </p:txBody>
      </p:sp>
    </p:spTree>
    <p:extLst>
      <p:ext uri="{BB962C8B-B14F-4D97-AF65-F5344CB8AC3E}">
        <p14:creationId xmlns:p14="http://schemas.microsoft.com/office/powerpoint/2010/main" val="286005329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500" fill="hold"/>
                                        <p:tgtEl>
                                          <p:spTgt spid="29"/>
                                        </p:tgtEl>
                                        <p:attrNameLst>
                                          <p:attrName>ppt_x</p:attrName>
                                        </p:attrNameLst>
                                      </p:cBhvr>
                                      <p:tavLst>
                                        <p:tav tm="0">
                                          <p:val>
                                            <p:strVal val="1+#ppt_w/2"/>
                                          </p:val>
                                        </p:tav>
                                        <p:tav tm="100000">
                                          <p:val>
                                            <p:strVal val="#ppt_x"/>
                                          </p:val>
                                        </p:tav>
                                      </p:tavLst>
                                    </p:anim>
                                    <p:anim calcmode="lin" valueType="num">
                                      <p:cBhvr additive="base">
                                        <p:cTn id="12"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32913982"/>
      </p:ext>
    </p:extLst>
  </p:cSld>
  <p:clrMapOvr>
    <a:masterClrMapping/>
  </p:clrMapOvr>
  <p:transition>
    <p:pull/>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descr="http://pic2.xihuan.me/edr/680__/t01b213b56412f97849.jpg"/>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7032105" y="3433595"/>
            <a:ext cx="4787319" cy="2961133"/>
          </a:xfrm>
          <a:prstGeom prst="rect">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3" name="TextBox 8"/>
          <p:cNvSpPr txBox="1"/>
          <p:nvPr/>
        </p:nvSpPr>
        <p:spPr>
          <a:xfrm>
            <a:off x="767408" y="1124745"/>
            <a:ext cx="4969846" cy="430887"/>
          </a:xfrm>
          <a:prstGeom prst="rect">
            <a:avLst/>
          </a:prstGeom>
          <a:noFill/>
        </p:spPr>
        <p:txBody>
          <a:bodyPr wrap="square" rtlCol="0">
            <a:spAutoFit/>
          </a:bodyPr>
          <a:lstStyle/>
          <a:p>
            <a:r>
              <a:rPr lang="zh-CN" altLang="en-US" sz="2200" dirty="0">
                <a:solidFill>
                  <a:srgbClr val="5F5E5C"/>
                </a:solidFill>
                <a:latin typeface="华康俪金黑W8(P)" pitchFamily="34" charset="-122"/>
                <a:ea typeface="华康俪金黑W8(P)" pitchFamily="34" charset="-122"/>
              </a:rPr>
              <a:t>第一节</a:t>
            </a:r>
            <a:r>
              <a:rPr lang="en-US" altLang="zh-CN" sz="2200" dirty="0">
                <a:solidFill>
                  <a:srgbClr val="5F5E5C"/>
                </a:solidFill>
                <a:latin typeface="华康俪金黑W8(P)" pitchFamily="34" charset="-122"/>
                <a:ea typeface="华康俪金黑W8(P)" pitchFamily="34" charset="-122"/>
              </a:rPr>
              <a:t>  </a:t>
            </a:r>
            <a:r>
              <a:rPr lang="zh-CN" altLang="en-US" sz="2200" dirty="0">
                <a:solidFill>
                  <a:srgbClr val="5F5E5C"/>
                </a:solidFill>
                <a:latin typeface="华康俪金黑W8(P)" pitchFamily="34" charset="-122"/>
                <a:ea typeface="华康俪金黑W8(P)" pitchFamily="34" charset="-122"/>
              </a:rPr>
              <a:t>品牌价值</a:t>
            </a:r>
          </a:p>
        </p:txBody>
      </p:sp>
      <p:sp>
        <p:nvSpPr>
          <p:cNvPr id="14" name="TextBox 6"/>
          <p:cNvSpPr txBox="1"/>
          <p:nvPr/>
        </p:nvSpPr>
        <p:spPr>
          <a:xfrm>
            <a:off x="767408" y="1529091"/>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t>2.1.2 </a:t>
            </a:r>
            <a:r>
              <a:rPr lang="zh-CN" altLang="en-US" sz="1800" dirty="0"/>
              <a:t>品牌价值的三个层面</a:t>
            </a:r>
            <a:endParaRPr lang="zh-CN" altLang="zh-CN" sz="1800" dirty="0"/>
          </a:p>
        </p:txBody>
      </p:sp>
      <p:sp>
        <p:nvSpPr>
          <p:cNvPr id="21" name="TextBox 7"/>
          <p:cNvSpPr txBox="1"/>
          <p:nvPr/>
        </p:nvSpPr>
        <p:spPr>
          <a:xfrm>
            <a:off x="767408" y="3429001"/>
            <a:ext cx="6120680" cy="1372683"/>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象征性价值主要诠释品牌所</a:t>
            </a:r>
            <a:r>
              <a:rPr lang="zh-CN" altLang="en-US" sz="1600" b="1" dirty="0">
                <a:solidFill>
                  <a:srgbClr val="CD1F06"/>
                </a:solidFill>
                <a:latin typeface="微软雅黑" pitchFamily="34" charset="-122"/>
                <a:ea typeface="微软雅黑" pitchFamily="34" charset="-122"/>
              </a:rPr>
              <a:t>蕴涵人生哲理、价值观、审美品味、身份地位</a:t>
            </a:r>
            <a:r>
              <a:rPr lang="zh-CN" altLang="en-US" sz="1600" dirty="0">
                <a:solidFill>
                  <a:srgbClr val="5F5E5C"/>
                </a:solidFill>
                <a:latin typeface="微软雅黑" pitchFamily="34" charset="-122"/>
                <a:ea typeface="微软雅黑" pitchFamily="34" charset="-122"/>
              </a:rPr>
              <a:t>等，人们往往通过使用这样品牌产品，体验人生追求，张扬自我个性，寻找精神寄托。品牌的象征性价值也可以理解为是品牌的个性，有个性的品牌就象人一样有血有肉令人难忘。</a:t>
            </a:r>
            <a:endParaRPr lang="zh-CN" altLang="zh-CN" sz="1600" b="1" dirty="0">
              <a:solidFill>
                <a:srgbClr val="E67819"/>
              </a:solidFill>
              <a:latin typeface="微软雅黑" pitchFamily="34" charset="-122"/>
              <a:ea typeface="微软雅黑" pitchFamily="34" charset="-122"/>
            </a:endParaRPr>
          </a:p>
        </p:txBody>
      </p:sp>
      <p:sp>
        <p:nvSpPr>
          <p:cNvPr id="29" name="TextBox 6"/>
          <p:cNvSpPr txBox="1"/>
          <p:nvPr/>
        </p:nvSpPr>
        <p:spPr>
          <a:xfrm>
            <a:off x="767408" y="4904582"/>
            <a:ext cx="6120680" cy="1692771"/>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比如，奔驰车体现着“权势、财富、成功”；百事可乐张扬“青春、活力、激情”；麦当劳代表“欢笑”；香奈尔香水演绎“时尚、浪漫”的情怀；劳力士让消费者体验“尊贵、成就、完美、优雅”感受；哈利波特展示“神奇童年”；哈雷机车则主张“无拘无束”个性</a:t>
            </a:r>
            <a:r>
              <a:rPr lang="en-US" altLang="zh-CN" sz="1600" dirty="0">
                <a:solidFill>
                  <a:srgbClr val="5F5E5C"/>
                </a:solidFill>
                <a:latin typeface="微软雅黑" pitchFamily="34" charset="-122"/>
                <a:ea typeface="微软雅黑" pitchFamily="34" charset="-122"/>
              </a:rPr>
              <a:t>……</a:t>
            </a:r>
            <a:endParaRPr lang="zh-CN" altLang="zh-CN" sz="1600" dirty="0">
              <a:solidFill>
                <a:srgbClr val="5F5E5C"/>
              </a:solidFill>
              <a:latin typeface="微软雅黑" pitchFamily="34" charset="-122"/>
              <a:ea typeface="微软雅黑" pitchFamily="34" charset="-122"/>
            </a:endParaRPr>
          </a:p>
        </p:txBody>
      </p:sp>
      <p:sp>
        <p:nvSpPr>
          <p:cNvPr id="8" name="矩形 7"/>
          <p:cNvSpPr/>
          <p:nvPr/>
        </p:nvSpPr>
        <p:spPr>
          <a:xfrm>
            <a:off x="767408" y="3032968"/>
            <a:ext cx="11089232" cy="108000"/>
          </a:xfrm>
          <a:prstGeom prst="rect">
            <a:avLst/>
          </a:prstGeom>
          <a:solidFill>
            <a:srgbClr val="CD1F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6"/>
          <p:cNvSpPr txBox="1"/>
          <p:nvPr/>
        </p:nvSpPr>
        <p:spPr>
          <a:xfrm>
            <a:off x="8472264" y="2564904"/>
            <a:ext cx="3384376"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pPr algn="r"/>
            <a:r>
              <a:rPr lang="en-US" altLang="zh-CN" sz="1800" dirty="0"/>
              <a:t>3</a:t>
            </a:r>
            <a:r>
              <a:rPr lang="zh-CN" altLang="en-US" sz="1800" dirty="0"/>
              <a:t>）象征性价值（品牌个性）</a:t>
            </a:r>
            <a:endParaRPr lang="zh-CN" altLang="zh-CN" sz="1800" dirty="0">
              <a:solidFill>
                <a:srgbClr val="8BAB00"/>
              </a:solidFill>
            </a:endParaRPr>
          </a:p>
        </p:txBody>
      </p:sp>
    </p:spTree>
    <p:extLst>
      <p:ext uri="{BB962C8B-B14F-4D97-AF65-F5344CB8AC3E}">
        <p14:creationId xmlns:p14="http://schemas.microsoft.com/office/powerpoint/2010/main" val="137755479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500" fill="hold"/>
                                        <p:tgtEl>
                                          <p:spTgt spid="29"/>
                                        </p:tgtEl>
                                        <p:attrNameLst>
                                          <p:attrName>ppt_x</p:attrName>
                                        </p:attrNameLst>
                                      </p:cBhvr>
                                      <p:tavLst>
                                        <p:tav tm="0">
                                          <p:val>
                                            <p:strVal val="1+#ppt_w/2"/>
                                          </p:val>
                                        </p:tav>
                                        <p:tav tm="100000">
                                          <p:val>
                                            <p:strVal val="#ppt_x"/>
                                          </p:val>
                                        </p:tav>
                                      </p:tavLst>
                                    </p:anim>
                                    <p:anim calcmode="lin" valueType="num">
                                      <p:cBhvr additive="base">
                                        <p:cTn id="12"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8"/>
          <p:cNvSpPr txBox="1"/>
          <p:nvPr/>
        </p:nvSpPr>
        <p:spPr>
          <a:xfrm>
            <a:off x="767408" y="1124745"/>
            <a:ext cx="4969846" cy="430887"/>
          </a:xfrm>
          <a:prstGeom prst="rect">
            <a:avLst/>
          </a:prstGeom>
          <a:noFill/>
        </p:spPr>
        <p:txBody>
          <a:bodyPr wrap="square" rtlCol="0">
            <a:spAutoFit/>
          </a:bodyPr>
          <a:lstStyle/>
          <a:p>
            <a:r>
              <a:rPr lang="zh-CN" altLang="en-US" sz="2200" dirty="0">
                <a:solidFill>
                  <a:srgbClr val="5F5E5C"/>
                </a:solidFill>
                <a:latin typeface="华康俪金黑W8(P)" pitchFamily="34" charset="-122"/>
                <a:ea typeface="华康俪金黑W8(P)" pitchFamily="34" charset="-122"/>
              </a:rPr>
              <a:t>第一节</a:t>
            </a:r>
            <a:r>
              <a:rPr lang="en-US" altLang="zh-CN" sz="2200" dirty="0">
                <a:solidFill>
                  <a:srgbClr val="5F5E5C"/>
                </a:solidFill>
                <a:latin typeface="华康俪金黑W8(P)" pitchFamily="34" charset="-122"/>
                <a:ea typeface="华康俪金黑W8(P)" pitchFamily="34" charset="-122"/>
              </a:rPr>
              <a:t>  </a:t>
            </a:r>
            <a:r>
              <a:rPr lang="zh-CN" altLang="en-US" sz="2200" dirty="0">
                <a:solidFill>
                  <a:srgbClr val="5F5E5C"/>
                </a:solidFill>
                <a:latin typeface="华康俪金黑W8(P)" pitchFamily="34" charset="-122"/>
                <a:ea typeface="华康俪金黑W8(P)" pitchFamily="34" charset="-122"/>
              </a:rPr>
              <a:t>品牌价值</a:t>
            </a:r>
          </a:p>
        </p:txBody>
      </p:sp>
      <p:sp>
        <p:nvSpPr>
          <p:cNvPr id="14" name="TextBox 6"/>
          <p:cNvSpPr txBox="1"/>
          <p:nvPr/>
        </p:nvSpPr>
        <p:spPr>
          <a:xfrm>
            <a:off x="767408" y="1529091"/>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t>2.1.3 </a:t>
            </a:r>
            <a:r>
              <a:rPr lang="zh-CN" altLang="en-US" sz="1800" dirty="0"/>
              <a:t>品牌的核心价值</a:t>
            </a:r>
            <a:endParaRPr lang="zh-CN" altLang="zh-CN" sz="1800" dirty="0"/>
          </a:p>
        </p:txBody>
      </p:sp>
      <p:sp>
        <p:nvSpPr>
          <p:cNvPr id="10" name="TextBox 7"/>
          <p:cNvSpPr txBox="1"/>
          <p:nvPr/>
        </p:nvSpPr>
        <p:spPr>
          <a:xfrm>
            <a:off x="767408" y="2992422"/>
            <a:ext cx="7344816" cy="1372683"/>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我们认为品牌的核心价值就是</a:t>
            </a:r>
            <a:r>
              <a:rPr lang="zh-CN" altLang="en-US" sz="1600" b="1" dirty="0">
                <a:solidFill>
                  <a:srgbClr val="CD1F06"/>
                </a:solidFill>
                <a:latin typeface="微软雅黑" pitchFamily="34" charset="-122"/>
                <a:ea typeface="微软雅黑" pitchFamily="34" charset="-122"/>
              </a:rPr>
              <a:t>品牌价值中的核心部分</a:t>
            </a:r>
            <a:r>
              <a:rPr lang="zh-CN" altLang="en-US" sz="1600" dirty="0">
                <a:solidFill>
                  <a:srgbClr val="5F5E5C"/>
                </a:solidFill>
                <a:latin typeface="微软雅黑" pitchFamily="34" charset="-122"/>
                <a:ea typeface="微软雅黑" pitchFamily="34" charset="-122"/>
              </a:rPr>
              <a:t>。品牌核心价值既可以是</a:t>
            </a:r>
            <a:r>
              <a:rPr lang="zh-CN" altLang="en-US" sz="1600" b="1" dirty="0">
                <a:solidFill>
                  <a:srgbClr val="CD1F06"/>
                </a:solidFill>
                <a:latin typeface="微软雅黑" pitchFamily="34" charset="-122"/>
                <a:ea typeface="微软雅黑" pitchFamily="34" charset="-122"/>
              </a:rPr>
              <a:t>功能性价值，</a:t>
            </a:r>
            <a:r>
              <a:rPr lang="zh-CN" altLang="en-US" sz="1600" dirty="0">
                <a:solidFill>
                  <a:srgbClr val="5F5E5C"/>
                </a:solidFill>
                <a:latin typeface="微软雅黑" pitchFamily="34" charset="-122"/>
                <a:ea typeface="微软雅黑" pitchFamily="34" charset="-122"/>
              </a:rPr>
              <a:t>也可以是</a:t>
            </a:r>
            <a:r>
              <a:rPr lang="zh-CN" altLang="en-US" sz="1600" b="1" dirty="0">
                <a:solidFill>
                  <a:srgbClr val="CD1F06"/>
                </a:solidFill>
                <a:latin typeface="微软雅黑" pitchFamily="34" charset="-122"/>
                <a:ea typeface="微软雅黑" pitchFamily="34" charset="-122"/>
              </a:rPr>
              <a:t>情感性价值</a:t>
            </a:r>
            <a:r>
              <a:rPr lang="zh-CN" altLang="en-US" sz="1600" dirty="0">
                <a:solidFill>
                  <a:srgbClr val="5F5E5C"/>
                </a:solidFill>
                <a:latin typeface="微软雅黑" pitchFamily="34" charset="-122"/>
                <a:ea typeface="微软雅黑" pitchFamily="34" charset="-122"/>
              </a:rPr>
              <a:t>或</a:t>
            </a:r>
            <a:r>
              <a:rPr lang="zh-CN" altLang="en-US" sz="1600" b="1" dirty="0">
                <a:solidFill>
                  <a:srgbClr val="CD1F06"/>
                </a:solidFill>
                <a:latin typeface="微软雅黑" pitchFamily="34" charset="-122"/>
                <a:ea typeface="微软雅黑" pitchFamily="34" charset="-122"/>
              </a:rPr>
              <a:t>象征性价值，还可以是三者的和谐统一</a:t>
            </a:r>
            <a:r>
              <a:rPr lang="zh-CN" altLang="en-US" sz="1600" dirty="0">
                <a:solidFill>
                  <a:srgbClr val="5F5E5C"/>
                </a:solidFill>
                <a:latin typeface="微软雅黑" pitchFamily="34" charset="-122"/>
                <a:ea typeface="微软雅黑" pitchFamily="34" charset="-122"/>
              </a:rPr>
              <a:t>，其实每种模式都不乏成功案例，“药滋养”成就了夏士莲，“科技以人为本”成就了诺基亚（貌似现在不行了</a:t>
            </a:r>
            <a:r>
              <a:rPr lang="en-US" altLang="zh-CN" sz="1600" dirty="0">
                <a:solidFill>
                  <a:srgbClr val="5F5E5C"/>
                </a:solidFill>
                <a:latin typeface="微软雅黑" pitchFamily="34" charset="-122"/>
                <a:ea typeface="微软雅黑" pitchFamily="34" charset="-122"/>
              </a:rPr>
              <a:t>o(╯□╰)o</a:t>
            </a:r>
            <a:r>
              <a:rPr lang="zh-CN" altLang="en-US" sz="1600" dirty="0">
                <a:solidFill>
                  <a:srgbClr val="5F5E5C"/>
                </a:solidFill>
                <a:latin typeface="微软雅黑" pitchFamily="34" charset="-122"/>
                <a:ea typeface="微软雅黑" pitchFamily="34" charset="-122"/>
              </a:rPr>
              <a:t>），“真诚到永远”成就了海尔</a:t>
            </a:r>
            <a:r>
              <a:rPr lang="en-US" altLang="zh-CN" sz="1600" dirty="0">
                <a:solidFill>
                  <a:srgbClr val="5F5E5C"/>
                </a:solidFill>
                <a:latin typeface="微软雅黑" pitchFamily="34" charset="-122"/>
                <a:ea typeface="微软雅黑" pitchFamily="34" charset="-122"/>
              </a:rPr>
              <a:t>……</a:t>
            </a:r>
            <a:endParaRPr lang="zh-CN" altLang="zh-CN" sz="1600" b="1" dirty="0">
              <a:solidFill>
                <a:srgbClr val="E67819"/>
              </a:solidFill>
              <a:latin typeface="微软雅黑" pitchFamily="34" charset="-122"/>
              <a:ea typeface="微软雅黑" pitchFamily="34" charset="-122"/>
            </a:endParaRPr>
          </a:p>
        </p:txBody>
      </p:sp>
      <p:sp>
        <p:nvSpPr>
          <p:cNvPr id="11" name="TextBox 6"/>
          <p:cNvSpPr txBox="1"/>
          <p:nvPr/>
        </p:nvSpPr>
        <p:spPr>
          <a:xfrm>
            <a:off x="767408" y="4581129"/>
            <a:ext cx="7344816" cy="1692771"/>
          </a:xfrm>
          <a:prstGeom prst="rect">
            <a:avLst/>
          </a:prstGeom>
          <a:noFill/>
        </p:spPr>
        <p:txBody>
          <a:bodyPr wrap="square" rtlCol="0">
            <a:spAutoFit/>
          </a:bodyPr>
          <a:lstStyle/>
          <a:p>
            <a:pPr>
              <a:lnSpc>
                <a:spcPct val="130000"/>
              </a:lnSpc>
            </a:pPr>
            <a:r>
              <a:rPr lang="zh-CN" altLang="en-US" sz="1600" b="1" dirty="0">
                <a:solidFill>
                  <a:srgbClr val="CD1F06"/>
                </a:solidFill>
                <a:latin typeface="微软雅黑" pitchFamily="34" charset="-122"/>
                <a:ea typeface="微软雅黑" pitchFamily="34" charset="-122"/>
              </a:rPr>
              <a:t>品牌的核心价值是品牌的精髓，是品牌的灵魂，是驱动消费者认同、喜欢乃至爱上一个品牌的主要力量</a:t>
            </a:r>
            <a:r>
              <a:rPr lang="zh-CN" altLang="en-US" sz="1600" dirty="0">
                <a:solidFill>
                  <a:srgbClr val="5F5E5C"/>
                </a:solidFill>
                <a:latin typeface="微软雅黑" pitchFamily="34" charset="-122"/>
                <a:ea typeface="微软雅黑" pitchFamily="34" charset="-122"/>
              </a:rPr>
              <a:t>。定位并全力维护和宣扬品牌核心价值已成为许多国际一流品牌的共识。而是否拥有核心价值，也是品牌经营是否成功的重要标志之一。例如，劳斯莱斯的品牌核心价值是“贵族风范”，万宝路则是“牛仔形象”，而耐克的品牌核心价值就是“体育精神”。</a:t>
            </a:r>
            <a:endParaRPr lang="zh-CN" altLang="zh-CN" sz="1600" b="1" dirty="0">
              <a:solidFill>
                <a:srgbClr val="E67819"/>
              </a:solidFill>
              <a:latin typeface="微软雅黑" pitchFamily="34" charset="-122"/>
              <a:ea typeface="微软雅黑" pitchFamily="34" charset="-122"/>
            </a:endParaRPr>
          </a:p>
        </p:txBody>
      </p:sp>
      <p:pic>
        <p:nvPicPr>
          <p:cNvPr id="15" name="Picture 4" descr="穿着泳衣的男人图片"/>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8256241" y="1656687"/>
            <a:ext cx="3563183" cy="4744585"/>
          </a:xfrm>
          <a:prstGeom prst="rect">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74251700"/>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par>
                                <p:cTn id="9" presetID="2" presetClass="entr" presetSubtype="1" decel="10000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8"/>
          <p:cNvSpPr txBox="1"/>
          <p:nvPr/>
        </p:nvSpPr>
        <p:spPr>
          <a:xfrm>
            <a:off x="767408" y="1124745"/>
            <a:ext cx="4969846" cy="430887"/>
          </a:xfrm>
          <a:prstGeom prst="rect">
            <a:avLst/>
          </a:prstGeom>
          <a:noFill/>
        </p:spPr>
        <p:txBody>
          <a:bodyPr wrap="square" rtlCol="0">
            <a:spAutoFit/>
          </a:bodyPr>
          <a:lstStyle/>
          <a:p>
            <a:r>
              <a:rPr lang="zh-CN" altLang="en-US" sz="2200" dirty="0">
                <a:solidFill>
                  <a:srgbClr val="5F5E5C"/>
                </a:solidFill>
                <a:latin typeface="华康俪金黑W8(P)" pitchFamily="34" charset="-122"/>
                <a:ea typeface="华康俪金黑W8(P)" pitchFamily="34" charset="-122"/>
              </a:rPr>
              <a:t>第一节</a:t>
            </a:r>
            <a:r>
              <a:rPr lang="en-US" altLang="zh-CN" sz="2200" dirty="0">
                <a:solidFill>
                  <a:srgbClr val="5F5E5C"/>
                </a:solidFill>
                <a:latin typeface="华康俪金黑W8(P)" pitchFamily="34" charset="-122"/>
                <a:ea typeface="华康俪金黑W8(P)" pitchFamily="34" charset="-122"/>
              </a:rPr>
              <a:t>  </a:t>
            </a:r>
            <a:r>
              <a:rPr lang="zh-CN" altLang="en-US" sz="2200" dirty="0">
                <a:solidFill>
                  <a:srgbClr val="5F5E5C"/>
                </a:solidFill>
                <a:latin typeface="华康俪金黑W8(P)" pitchFamily="34" charset="-122"/>
                <a:ea typeface="华康俪金黑W8(P)" pitchFamily="34" charset="-122"/>
              </a:rPr>
              <a:t>品牌价值</a:t>
            </a:r>
          </a:p>
        </p:txBody>
      </p:sp>
      <p:sp>
        <p:nvSpPr>
          <p:cNvPr id="14" name="TextBox 6"/>
          <p:cNvSpPr txBox="1"/>
          <p:nvPr/>
        </p:nvSpPr>
        <p:spPr>
          <a:xfrm>
            <a:off x="767408" y="1529091"/>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t>2.1.3 </a:t>
            </a:r>
            <a:r>
              <a:rPr lang="zh-CN" altLang="en-US" sz="1800" dirty="0"/>
              <a:t>品牌的核心价值</a:t>
            </a:r>
            <a:endParaRPr lang="zh-CN" altLang="zh-CN" sz="1800" dirty="0"/>
          </a:p>
        </p:txBody>
      </p:sp>
      <p:sp>
        <p:nvSpPr>
          <p:cNvPr id="7" name="TextBox 6"/>
          <p:cNvSpPr txBox="1"/>
          <p:nvPr/>
        </p:nvSpPr>
        <p:spPr>
          <a:xfrm>
            <a:off x="767410" y="2348880"/>
            <a:ext cx="7976582" cy="812530"/>
          </a:xfrm>
          <a:prstGeom prst="rect">
            <a:avLst/>
          </a:prstGeom>
          <a:noFill/>
        </p:spPr>
        <p:txBody>
          <a:bodyPr wrap="square" rtlCol="0">
            <a:spAutoFit/>
          </a:bodyPr>
          <a:lstStyle/>
          <a:p>
            <a:pPr>
              <a:lnSpc>
                <a:spcPct val="130000"/>
              </a:lnSpc>
              <a:spcAft>
                <a:spcPts val="600"/>
              </a:spcAft>
            </a:pPr>
            <a:r>
              <a:rPr lang="zh-CN" altLang="en-US" b="1" dirty="0">
                <a:solidFill>
                  <a:srgbClr val="5F5E5C"/>
                </a:solidFill>
                <a:latin typeface="微软雅黑" pitchFamily="34" charset="-122"/>
                <a:ea typeface="微软雅黑" pitchFamily="34" charset="-122"/>
              </a:rPr>
              <a:t>那么，品牌核心价值究竟选择那种模式为最佳呢？这主要以品牌核心价值</a:t>
            </a:r>
            <a:r>
              <a:rPr lang="zh-CN" altLang="en-US" b="1" dirty="0">
                <a:solidFill>
                  <a:srgbClr val="CD1F06"/>
                </a:solidFill>
                <a:latin typeface="微软雅黑" pitchFamily="34" charset="-122"/>
                <a:ea typeface="微软雅黑" pitchFamily="34" charset="-122"/>
              </a:rPr>
              <a:t>能否对目标消费群体产生最大感染力，并同竞争品牌形成差异为原则</a:t>
            </a:r>
            <a:r>
              <a:rPr lang="zh-CN" altLang="en-US" b="1" dirty="0">
                <a:solidFill>
                  <a:srgbClr val="5F5E5C"/>
                </a:solidFill>
                <a:latin typeface="微软雅黑" pitchFamily="34" charset="-122"/>
                <a:ea typeface="微软雅黑" pitchFamily="34" charset="-122"/>
              </a:rPr>
              <a:t>。</a:t>
            </a:r>
            <a:endParaRPr lang="zh-CN" altLang="zh-CN" b="1" dirty="0">
              <a:solidFill>
                <a:srgbClr val="FFC000"/>
              </a:solidFill>
              <a:latin typeface="微软雅黑" pitchFamily="34" charset="-122"/>
              <a:ea typeface="微软雅黑" pitchFamily="34" charset="-122"/>
            </a:endParaRPr>
          </a:p>
        </p:txBody>
      </p:sp>
      <p:sp>
        <p:nvSpPr>
          <p:cNvPr id="8" name="TextBox 7"/>
          <p:cNvSpPr txBox="1"/>
          <p:nvPr/>
        </p:nvSpPr>
        <p:spPr>
          <a:xfrm>
            <a:off x="767408" y="3212976"/>
            <a:ext cx="7976584" cy="732508"/>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比如洗涤洗发用品，消费者更关注产品使用功效，所以这类品牌大都选择了功能性品牌核心价值，如霸王洗发水“药去屑”、汰渍“领干净、袖无渍”等。</a:t>
            </a:r>
            <a:endParaRPr lang="zh-CN" altLang="zh-CN" sz="1600" b="1" dirty="0">
              <a:solidFill>
                <a:srgbClr val="E67819"/>
              </a:solidFill>
              <a:latin typeface="微软雅黑" pitchFamily="34" charset="-122"/>
              <a:ea typeface="微软雅黑" pitchFamily="34" charset="-122"/>
            </a:endParaRPr>
          </a:p>
        </p:txBody>
      </p:sp>
      <p:sp>
        <p:nvSpPr>
          <p:cNvPr id="9" name="TextBox 6"/>
          <p:cNvSpPr txBox="1"/>
          <p:nvPr/>
        </p:nvSpPr>
        <p:spPr>
          <a:xfrm>
            <a:off x="4943872" y="4221089"/>
            <a:ext cx="6875552" cy="1372683"/>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使用汽车、手表、服饰、香水、酒等产品，消费者更希望籍此体现自己身份，寻找精神寄托，所以这类品牌大都定位于情感性或象征性品牌核心价值，如宝马“驾驶乐趣”、欧米茄手表“代表成就与完美”、人头马</a:t>
            </a:r>
            <a:r>
              <a:rPr lang="en-US" altLang="zh-CN" sz="1600" dirty="0">
                <a:solidFill>
                  <a:srgbClr val="5F5E5C"/>
                </a:solidFill>
                <a:latin typeface="微软雅黑" pitchFamily="34" charset="-122"/>
                <a:ea typeface="微软雅黑" pitchFamily="34" charset="-122"/>
              </a:rPr>
              <a:t>XO“</a:t>
            </a:r>
            <a:r>
              <a:rPr lang="zh-CN" altLang="en-US" sz="1600" dirty="0">
                <a:solidFill>
                  <a:srgbClr val="5F5E5C"/>
                </a:solidFill>
                <a:latin typeface="微软雅黑" pitchFamily="34" charset="-122"/>
                <a:ea typeface="微软雅黑" pitchFamily="34" charset="-122"/>
              </a:rPr>
              <a:t>人头马一开，好事自然来”等。</a:t>
            </a:r>
          </a:p>
        </p:txBody>
      </p:sp>
      <p:sp>
        <p:nvSpPr>
          <p:cNvPr id="16" name="TextBox 6"/>
          <p:cNvSpPr txBox="1"/>
          <p:nvPr/>
        </p:nvSpPr>
        <p:spPr>
          <a:xfrm>
            <a:off x="4945643" y="5720828"/>
            <a:ext cx="6873782" cy="732508"/>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保健品、药品主要体现关怀，强调功效，所以这类品牌核心价值，功能性情感性兼而有之，如三精葡萄糖酸液“聪明妈妈会用‘锌’”等。 </a:t>
            </a:r>
          </a:p>
        </p:txBody>
      </p:sp>
      <p:pic>
        <p:nvPicPr>
          <p:cNvPr id="2" name="图片 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9417" y="4077073"/>
            <a:ext cx="3802021" cy="2376263"/>
          </a:xfrm>
          <a:prstGeom prst="rect">
            <a:avLst/>
          </a:prstGeom>
          <a:noFill/>
          <a:ln w="28575">
            <a:solidFill>
              <a:schemeClr val="bg1"/>
            </a:solidFill>
          </a:ln>
          <a:effectLst>
            <a:outerShdw blurRad="63500" algn="ctr" rotWithShape="0">
              <a:prstClr val="black">
                <a:alpha val="40000"/>
              </a:prstClr>
            </a:outerShdw>
          </a:effectLst>
        </p:spPr>
      </p:pic>
      <p:pic>
        <p:nvPicPr>
          <p:cNvPr id="1026" name="Picture 2" descr="黄金手表与黄金饰品图片"/>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8974050" y="2394890"/>
            <a:ext cx="2845375" cy="1636173"/>
          </a:xfrm>
          <a:prstGeom prst="rect">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821765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0-#ppt_w/2"/>
                                          </p:val>
                                        </p:tav>
                                        <p:tav tm="100000">
                                          <p:val>
                                            <p:strVal val="#ppt_x"/>
                                          </p:val>
                                        </p:tav>
                                      </p:tavLst>
                                    </p:anim>
                                    <p:anim calcmode="lin" valueType="num">
                                      <p:cBhvr additive="base">
                                        <p:cTn id="13" dur="50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4" decel="10000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fill="hold"/>
                                        <p:tgtEl>
                                          <p:spTgt spid="9"/>
                                        </p:tgtEl>
                                        <p:attrNameLst>
                                          <p:attrName>ppt_x</p:attrName>
                                        </p:attrNameLst>
                                      </p:cBhvr>
                                      <p:tavLst>
                                        <p:tav tm="0">
                                          <p:val>
                                            <p:strVal val="#ppt_x"/>
                                          </p:val>
                                        </p:tav>
                                        <p:tav tm="100000">
                                          <p:val>
                                            <p:strVal val="#ppt_x"/>
                                          </p:val>
                                        </p:tav>
                                      </p:tavLst>
                                    </p:anim>
                                    <p:anim calcmode="lin" valueType="num">
                                      <p:cBhvr additive="base">
                                        <p:cTn id="17" dur="500" fill="hold"/>
                                        <p:tgtEl>
                                          <p:spTgt spid="9"/>
                                        </p:tgtEl>
                                        <p:attrNameLst>
                                          <p:attrName>ppt_y</p:attrName>
                                        </p:attrNameLst>
                                      </p:cBhvr>
                                      <p:tavLst>
                                        <p:tav tm="0">
                                          <p:val>
                                            <p:strVal val="1+#ppt_h/2"/>
                                          </p:val>
                                        </p:tav>
                                        <p:tav tm="100000">
                                          <p:val>
                                            <p:strVal val="#ppt_y"/>
                                          </p:val>
                                        </p:tav>
                                      </p:tavLst>
                                    </p:anim>
                                  </p:childTnLst>
                                </p:cTn>
                              </p:par>
                              <p:par>
                                <p:cTn id="18" presetID="2" presetClass="entr" presetSubtype="1" decel="100000" fill="hold" grpId="0" nodeType="with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additive="base">
                                        <p:cTn id="20" dur="500" fill="hold"/>
                                        <p:tgtEl>
                                          <p:spTgt spid="16"/>
                                        </p:tgtEl>
                                        <p:attrNameLst>
                                          <p:attrName>ppt_x</p:attrName>
                                        </p:attrNameLst>
                                      </p:cBhvr>
                                      <p:tavLst>
                                        <p:tav tm="0">
                                          <p:val>
                                            <p:strVal val="#ppt_x"/>
                                          </p:val>
                                        </p:tav>
                                        <p:tav tm="100000">
                                          <p:val>
                                            <p:strVal val="#ppt_x"/>
                                          </p:val>
                                        </p:tav>
                                      </p:tavLst>
                                    </p:anim>
                                    <p:anim calcmode="lin" valueType="num">
                                      <p:cBhvr additive="base">
                                        <p:cTn id="21" dur="500" fill="hold"/>
                                        <p:tgtEl>
                                          <p:spTgt spid="1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ttp://i1.hoopchina.com.cn/img_gh/wallpaper/adidas1_100130uji_6.jpg"/>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6481108" y="3242409"/>
            <a:ext cx="5231517" cy="3282936"/>
          </a:xfrm>
          <a:prstGeom prst="rect">
            <a:avLst/>
          </a:prstGeom>
          <a:noFill/>
          <a:ln w="28575">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4" name="矩形 3"/>
          <p:cNvSpPr/>
          <p:nvPr/>
        </p:nvSpPr>
        <p:spPr>
          <a:xfrm>
            <a:off x="767408" y="3717032"/>
            <a:ext cx="6840760" cy="2736304"/>
          </a:xfrm>
          <a:prstGeom prst="rect">
            <a:avLst/>
          </a:prstGeom>
          <a:solidFill>
            <a:srgbClr val="FF8500">
              <a:alpha val="8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8"/>
          <p:cNvSpPr txBox="1"/>
          <p:nvPr/>
        </p:nvSpPr>
        <p:spPr>
          <a:xfrm>
            <a:off x="767408" y="1124745"/>
            <a:ext cx="4969846" cy="430887"/>
          </a:xfrm>
          <a:prstGeom prst="rect">
            <a:avLst/>
          </a:prstGeom>
          <a:noFill/>
        </p:spPr>
        <p:txBody>
          <a:bodyPr wrap="square" rtlCol="0">
            <a:spAutoFit/>
          </a:bodyPr>
          <a:lstStyle/>
          <a:p>
            <a:r>
              <a:rPr lang="zh-CN" altLang="en-US" sz="2200" dirty="0">
                <a:solidFill>
                  <a:srgbClr val="5F5E5C"/>
                </a:solidFill>
                <a:latin typeface="华康俪金黑W8(P)" pitchFamily="34" charset="-122"/>
                <a:ea typeface="华康俪金黑W8(P)" pitchFamily="34" charset="-122"/>
              </a:rPr>
              <a:t>第一节</a:t>
            </a:r>
            <a:r>
              <a:rPr lang="en-US" altLang="zh-CN" sz="2200" dirty="0">
                <a:solidFill>
                  <a:srgbClr val="5F5E5C"/>
                </a:solidFill>
                <a:latin typeface="华康俪金黑W8(P)" pitchFamily="34" charset="-122"/>
                <a:ea typeface="华康俪金黑W8(P)" pitchFamily="34" charset="-122"/>
              </a:rPr>
              <a:t>  </a:t>
            </a:r>
            <a:r>
              <a:rPr lang="zh-CN" altLang="en-US" sz="2200" dirty="0">
                <a:solidFill>
                  <a:srgbClr val="5F5E5C"/>
                </a:solidFill>
                <a:latin typeface="华康俪金黑W8(P)" pitchFamily="34" charset="-122"/>
                <a:ea typeface="华康俪金黑W8(P)" pitchFamily="34" charset="-122"/>
              </a:rPr>
              <a:t>品牌价值</a:t>
            </a:r>
          </a:p>
        </p:txBody>
      </p:sp>
      <p:sp>
        <p:nvSpPr>
          <p:cNvPr id="14" name="TextBox 6"/>
          <p:cNvSpPr txBox="1"/>
          <p:nvPr/>
        </p:nvSpPr>
        <p:spPr>
          <a:xfrm>
            <a:off x="767408" y="1529091"/>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t>2.1.3 </a:t>
            </a:r>
            <a:r>
              <a:rPr lang="zh-CN" altLang="en-US" sz="1800" dirty="0"/>
              <a:t>品牌的核心价值</a:t>
            </a:r>
            <a:endParaRPr lang="zh-CN" altLang="zh-CN" sz="1800" dirty="0"/>
          </a:p>
        </p:txBody>
      </p:sp>
      <p:sp>
        <p:nvSpPr>
          <p:cNvPr id="7" name="TextBox 6"/>
          <p:cNvSpPr txBox="1"/>
          <p:nvPr/>
        </p:nvSpPr>
        <p:spPr>
          <a:xfrm>
            <a:off x="767410" y="2348880"/>
            <a:ext cx="11052014" cy="812530"/>
          </a:xfrm>
          <a:prstGeom prst="rect">
            <a:avLst/>
          </a:prstGeom>
          <a:noFill/>
        </p:spPr>
        <p:txBody>
          <a:bodyPr wrap="square" rtlCol="0">
            <a:spAutoFit/>
          </a:bodyPr>
          <a:lstStyle/>
          <a:p>
            <a:pPr>
              <a:lnSpc>
                <a:spcPct val="130000"/>
              </a:lnSpc>
              <a:spcAft>
                <a:spcPts val="600"/>
              </a:spcAft>
            </a:pPr>
            <a:r>
              <a:rPr lang="zh-CN" altLang="en-US" b="1" dirty="0">
                <a:solidFill>
                  <a:srgbClr val="5F5E5C"/>
                </a:solidFill>
                <a:latin typeface="微软雅黑" pitchFamily="34" charset="-122"/>
                <a:ea typeface="微软雅黑" pitchFamily="34" charset="-122"/>
              </a:rPr>
              <a:t>应该看到，产品日益同质化的今天，产品物理属性几乎相差无几，通过产品功能性价值战胜竞争对手机率越来越小，这就要求品牌</a:t>
            </a:r>
            <a:r>
              <a:rPr lang="zh-CN" altLang="en-US" b="1" dirty="0">
                <a:solidFill>
                  <a:srgbClr val="CD1F06"/>
                </a:solidFill>
                <a:latin typeface="微软雅黑" pitchFamily="34" charset="-122"/>
                <a:ea typeface="微软雅黑" pitchFamily="34" charset="-122"/>
              </a:rPr>
              <a:t>更多地依赖情感性或象征性品牌核心价值才能与竞争对手形成差异。</a:t>
            </a:r>
            <a:endParaRPr lang="zh-CN" altLang="zh-CN" b="1" dirty="0">
              <a:solidFill>
                <a:srgbClr val="CD1F06"/>
              </a:solidFill>
              <a:latin typeface="微软雅黑" pitchFamily="34" charset="-122"/>
              <a:ea typeface="微软雅黑" pitchFamily="34" charset="-122"/>
            </a:endParaRPr>
          </a:p>
        </p:txBody>
      </p:sp>
      <p:sp>
        <p:nvSpPr>
          <p:cNvPr id="8" name="TextBox 7"/>
          <p:cNvSpPr txBox="1"/>
          <p:nvPr/>
        </p:nvSpPr>
        <p:spPr>
          <a:xfrm>
            <a:off x="839416" y="3789040"/>
            <a:ext cx="6696744" cy="1052596"/>
          </a:xfrm>
          <a:prstGeom prst="rect">
            <a:avLst/>
          </a:prstGeom>
          <a:noFill/>
        </p:spPr>
        <p:txBody>
          <a:bodyPr wrap="square" rtlCol="0">
            <a:spAutoFit/>
          </a:bodyPr>
          <a:lstStyle/>
          <a:p>
            <a:pPr>
              <a:lnSpc>
                <a:spcPct val="130000"/>
              </a:lnSpc>
            </a:pPr>
            <a:r>
              <a:rPr lang="zh-CN" altLang="en-US" sz="1600" dirty="0">
                <a:solidFill>
                  <a:schemeClr val="bg1"/>
                </a:solidFill>
                <a:latin typeface="微软雅黑" pitchFamily="34" charset="-122"/>
                <a:ea typeface="微软雅黑" pitchFamily="34" charset="-122"/>
              </a:rPr>
              <a:t>而且，随着社会进步，人们生活水平不断提高，消费者选择品牌往往更注重情感精神感受，情感性或象征性品牌核心价值日益成为消费者认同品牌驱动力。</a:t>
            </a:r>
            <a:endParaRPr lang="zh-CN" altLang="zh-CN" sz="1600" b="1" dirty="0">
              <a:solidFill>
                <a:schemeClr val="bg1"/>
              </a:solidFill>
              <a:latin typeface="微软雅黑" pitchFamily="34" charset="-122"/>
              <a:ea typeface="微软雅黑" pitchFamily="34" charset="-122"/>
            </a:endParaRPr>
          </a:p>
        </p:txBody>
      </p:sp>
      <p:sp>
        <p:nvSpPr>
          <p:cNvPr id="9" name="TextBox 6"/>
          <p:cNvSpPr txBox="1"/>
          <p:nvPr/>
        </p:nvSpPr>
        <p:spPr>
          <a:xfrm>
            <a:off x="839416" y="5008646"/>
            <a:ext cx="6696744" cy="1372683"/>
          </a:xfrm>
          <a:prstGeom prst="rect">
            <a:avLst/>
          </a:prstGeom>
          <a:noFill/>
        </p:spPr>
        <p:txBody>
          <a:bodyPr wrap="square" rtlCol="0">
            <a:spAutoFit/>
          </a:bodyPr>
          <a:lstStyle/>
          <a:p>
            <a:pPr>
              <a:lnSpc>
                <a:spcPct val="130000"/>
              </a:lnSpc>
            </a:pPr>
            <a:r>
              <a:rPr lang="zh-CN" altLang="en-US" sz="1600" dirty="0">
                <a:solidFill>
                  <a:schemeClr val="bg1"/>
                </a:solidFill>
                <a:latin typeface="微软雅黑" pitchFamily="34" charset="-122"/>
                <a:ea typeface="微软雅黑" pitchFamily="34" charset="-122"/>
              </a:rPr>
              <a:t>比如阿迪达斯早期非常强调品牌功能性价值，然而随着市场发展，阿迪达斯竞争优势越来越弱化，</a:t>
            </a:r>
            <a:r>
              <a:rPr lang="en-US" altLang="zh-CN" sz="1600" dirty="0">
                <a:solidFill>
                  <a:schemeClr val="bg1"/>
                </a:solidFill>
                <a:latin typeface="微软雅黑" pitchFamily="34" charset="-122"/>
                <a:ea typeface="微软雅黑" pitchFamily="34" charset="-122"/>
              </a:rPr>
              <a:t>20</a:t>
            </a:r>
            <a:r>
              <a:rPr lang="zh-CN" altLang="en-US" sz="1600" dirty="0">
                <a:solidFill>
                  <a:schemeClr val="bg1"/>
                </a:solidFill>
                <a:latin typeface="微软雅黑" pitchFamily="34" charset="-122"/>
                <a:ea typeface="微软雅黑" pitchFamily="34" charset="-122"/>
              </a:rPr>
              <a:t>世纪</a:t>
            </a:r>
            <a:r>
              <a:rPr lang="en-US" altLang="zh-CN" sz="1600" dirty="0">
                <a:solidFill>
                  <a:schemeClr val="bg1"/>
                </a:solidFill>
                <a:latin typeface="微软雅黑" pitchFamily="34" charset="-122"/>
                <a:ea typeface="微软雅黑" pitchFamily="34" charset="-122"/>
              </a:rPr>
              <a:t>90</a:t>
            </a:r>
            <a:r>
              <a:rPr lang="zh-CN" altLang="en-US" sz="1600" dirty="0">
                <a:solidFill>
                  <a:schemeClr val="bg1"/>
                </a:solidFill>
                <a:latin typeface="微软雅黑" pitchFamily="34" charset="-122"/>
                <a:ea typeface="微软雅黑" pitchFamily="34" charset="-122"/>
              </a:rPr>
              <a:t>年代，阿迪达斯为品牌注入新个性情感元素，提炼出“</a:t>
            </a:r>
            <a:r>
              <a:rPr lang="en-US" altLang="zh-CN" sz="1600" dirty="0">
                <a:solidFill>
                  <a:schemeClr val="bg1"/>
                </a:solidFill>
                <a:latin typeface="微软雅黑" pitchFamily="34" charset="-122"/>
                <a:ea typeface="微软雅黑" pitchFamily="34" charset="-122"/>
              </a:rPr>
              <a:t>nothing is impossible</a:t>
            </a:r>
            <a:r>
              <a:rPr lang="zh-CN" altLang="en-US" sz="1600" dirty="0">
                <a:solidFill>
                  <a:schemeClr val="bg1"/>
                </a:solidFill>
                <a:latin typeface="微软雅黑" pitchFamily="34" charset="-122"/>
                <a:ea typeface="微软雅黑" pitchFamily="34" charset="-122"/>
              </a:rPr>
              <a:t>”核心价值，阿迪达斯又重新焕发了生命力。</a:t>
            </a:r>
          </a:p>
        </p:txBody>
      </p:sp>
    </p:spTree>
    <p:extLst>
      <p:ext uri="{BB962C8B-B14F-4D97-AF65-F5344CB8AC3E}">
        <p14:creationId xmlns:p14="http://schemas.microsoft.com/office/powerpoint/2010/main" val="250082116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0-#ppt_w/2"/>
                                          </p:val>
                                        </p:tav>
                                        <p:tav tm="100000">
                                          <p:val>
                                            <p:strVal val="#ppt_x"/>
                                          </p:val>
                                        </p:tav>
                                      </p:tavLst>
                                    </p:anim>
                                    <p:anim calcmode="lin" valueType="num">
                                      <p:cBhvr additive="base">
                                        <p:cTn id="13" dur="50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fill="hold"/>
                                        <p:tgtEl>
                                          <p:spTgt spid="9"/>
                                        </p:tgtEl>
                                        <p:attrNameLst>
                                          <p:attrName>ppt_x</p:attrName>
                                        </p:attrNameLst>
                                      </p:cBhvr>
                                      <p:tavLst>
                                        <p:tav tm="0">
                                          <p:val>
                                            <p:strVal val="1+#ppt_w/2"/>
                                          </p:val>
                                        </p:tav>
                                        <p:tav tm="100000">
                                          <p:val>
                                            <p:strVal val="#ppt_x"/>
                                          </p:val>
                                        </p:tav>
                                      </p:tavLst>
                                    </p:anim>
                                    <p:anim calcmode="lin" valueType="num">
                                      <p:cBhvr additive="base">
                                        <p:cTn id="17"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8"/>
          <p:cNvSpPr txBox="1"/>
          <p:nvPr/>
        </p:nvSpPr>
        <p:spPr>
          <a:xfrm>
            <a:off x="767408" y="1124745"/>
            <a:ext cx="4104456" cy="430887"/>
          </a:xfrm>
          <a:prstGeom prst="rect">
            <a:avLst/>
          </a:prstGeom>
          <a:noFill/>
        </p:spPr>
        <p:txBody>
          <a:bodyPr wrap="square" rtlCol="0">
            <a:spAutoFit/>
          </a:bodyPr>
          <a:lstStyle/>
          <a:p>
            <a:r>
              <a:rPr lang="zh-CN" altLang="en-US" sz="2200" dirty="0">
                <a:solidFill>
                  <a:srgbClr val="5F5E5C"/>
                </a:solidFill>
                <a:latin typeface="华康俪金黑W8(P)" pitchFamily="34" charset="-122"/>
                <a:ea typeface="华康俪金黑W8(P)" pitchFamily="34" charset="-122"/>
              </a:rPr>
              <a:t>第一节</a:t>
            </a:r>
            <a:r>
              <a:rPr lang="en-US" altLang="zh-CN" sz="2200" dirty="0">
                <a:solidFill>
                  <a:srgbClr val="5F5E5C"/>
                </a:solidFill>
                <a:latin typeface="华康俪金黑W8(P)" pitchFamily="34" charset="-122"/>
                <a:ea typeface="华康俪金黑W8(P)" pitchFamily="34" charset="-122"/>
              </a:rPr>
              <a:t>  </a:t>
            </a:r>
            <a:r>
              <a:rPr lang="zh-CN" altLang="en-US" sz="2200" dirty="0">
                <a:solidFill>
                  <a:srgbClr val="5F5E5C"/>
                </a:solidFill>
                <a:latin typeface="华康俪金黑W8(P)" pitchFamily="34" charset="-122"/>
                <a:ea typeface="华康俪金黑W8(P)" pitchFamily="34" charset="-122"/>
              </a:rPr>
              <a:t>品牌价值</a:t>
            </a:r>
          </a:p>
        </p:txBody>
      </p:sp>
      <p:sp>
        <p:nvSpPr>
          <p:cNvPr id="14" name="TextBox 6"/>
          <p:cNvSpPr txBox="1"/>
          <p:nvPr/>
        </p:nvSpPr>
        <p:spPr>
          <a:xfrm>
            <a:off x="767408" y="1529091"/>
            <a:ext cx="4104456"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t>2.1.3 </a:t>
            </a:r>
            <a:r>
              <a:rPr lang="zh-CN" altLang="en-US" sz="1800" dirty="0"/>
              <a:t>品牌的核心价值</a:t>
            </a:r>
            <a:endParaRPr lang="zh-CN" altLang="zh-CN" sz="1800" dirty="0"/>
          </a:p>
        </p:txBody>
      </p:sp>
      <p:sp>
        <p:nvSpPr>
          <p:cNvPr id="7" name="TextBox 6"/>
          <p:cNvSpPr txBox="1"/>
          <p:nvPr/>
        </p:nvSpPr>
        <p:spPr>
          <a:xfrm>
            <a:off x="767410" y="3264542"/>
            <a:ext cx="7272806" cy="812530"/>
          </a:xfrm>
          <a:prstGeom prst="rect">
            <a:avLst/>
          </a:prstGeom>
          <a:noFill/>
        </p:spPr>
        <p:txBody>
          <a:bodyPr wrap="square" rtlCol="0">
            <a:spAutoFit/>
          </a:bodyPr>
          <a:lstStyle/>
          <a:p>
            <a:pPr>
              <a:lnSpc>
                <a:spcPct val="130000"/>
              </a:lnSpc>
              <a:spcAft>
                <a:spcPts val="600"/>
              </a:spcAft>
            </a:pPr>
            <a:r>
              <a:rPr lang="zh-CN" altLang="en-US" b="1" dirty="0">
                <a:solidFill>
                  <a:srgbClr val="5F5E5C"/>
                </a:solidFill>
                <a:latin typeface="微软雅黑" pitchFamily="34" charset="-122"/>
                <a:ea typeface="微软雅黑" pitchFamily="34" charset="-122"/>
              </a:rPr>
              <a:t>当然，功能性价值是情感性价值和象征性价值基石，</a:t>
            </a:r>
            <a:r>
              <a:rPr lang="zh-CN" altLang="en-US" b="1" dirty="0">
                <a:solidFill>
                  <a:srgbClr val="CD1F06"/>
                </a:solidFill>
                <a:latin typeface="微软雅黑" pitchFamily="34" charset="-122"/>
                <a:ea typeface="微软雅黑" pitchFamily="34" charset="-122"/>
              </a:rPr>
              <a:t>情感性价值和象征性价值只有在坚实可靠功能性价值强力支撑下，才更有说服力感染力</a:t>
            </a:r>
            <a:r>
              <a:rPr lang="zh-CN" altLang="en-US" b="1" dirty="0">
                <a:solidFill>
                  <a:srgbClr val="5F5E5C"/>
                </a:solidFill>
                <a:latin typeface="微软雅黑" pitchFamily="34" charset="-122"/>
                <a:ea typeface="微软雅黑" pitchFamily="34" charset="-122"/>
              </a:rPr>
              <a:t>。</a:t>
            </a:r>
            <a:endParaRPr lang="zh-CN" altLang="zh-CN" b="1" dirty="0">
              <a:solidFill>
                <a:srgbClr val="CD1F06"/>
              </a:solidFill>
              <a:latin typeface="微软雅黑" pitchFamily="34" charset="-122"/>
              <a:ea typeface="微软雅黑" pitchFamily="34" charset="-122"/>
            </a:endParaRPr>
          </a:p>
        </p:txBody>
      </p:sp>
      <p:sp>
        <p:nvSpPr>
          <p:cNvPr id="10" name="TextBox 6"/>
          <p:cNvSpPr txBox="1"/>
          <p:nvPr/>
        </p:nvSpPr>
        <p:spPr>
          <a:xfrm>
            <a:off x="767408" y="4360572"/>
            <a:ext cx="7272809" cy="1052596"/>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比如劳力士诠释“尊贵、成就、优雅”的品牌内涵，但劳力士对产品品质追求几近苛刻，劳力士每个制表工艺环节都严格讲究，除了表身质料选择之外，宝石镶配位置以及做工都经过反复草图设计，深思熟虑后才最终成型。</a:t>
            </a:r>
          </a:p>
        </p:txBody>
      </p:sp>
      <p:sp>
        <p:nvSpPr>
          <p:cNvPr id="11" name="TextBox 6"/>
          <p:cNvSpPr txBox="1"/>
          <p:nvPr/>
        </p:nvSpPr>
        <p:spPr>
          <a:xfrm>
            <a:off x="767407" y="5517232"/>
            <a:ext cx="7273784" cy="1052596"/>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劳力士每块表都进入气压室测试防水性能，然后用每一百年误差两秒原子钟做准确度校准，只要发现稍有不合格，即弃之不用。劳力士精良品质有力支撑了“尊贵、成就、优雅”品牌核心价值。</a:t>
            </a:r>
          </a:p>
        </p:txBody>
      </p:sp>
      <p:pic>
        <p:nvPicPr>
          <p:cNvPr id="12" name="图片 11"/>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8184233" y="1669324"/>
            <a:ext cx="3528392" cy="4856021"/>
          </a:xfrm>
          <a:prstGeom prst="rect">
            <a:avLst/>
          </a:prstGeom>
          <a:noFill/>
          <a:ln w="28575">
            <a:solidFill>
              <a:schemeClr val="bg1"/>
            </a:solidFill>
          </a:ln>
          <a:effectLst>
            <a:outerShdw blurRad="50800" dist="38100" dir="2700000" algn="tl" rotWithShape="0">
              <a:prstClr val="black">
                <a:alpha val="40000"/>
              </a:prstClr>
            </a:outerShdw>
          </a:effectLst>
        </p:spPr>
      </p:pic>
      <p:sp>
        <p:nvSpPr>
          <p:cNvPr id="15" name="矩形 14"/>
          <p:cNvSpPr/>
          <p:nvPr/>
        </p:nvSpPr>
        <p:spPr>
          <a:xfrm>
            <a:off x="767408" y="2557008"/>
            <a:ext cx="8102195" cy="511952"/>
          </a:xfrm>
          <a:prstGeom prst="rect">
            <a:avLst/>
          </a:prstGeom>
          <a:solidFill>
            <a:srgbClr val="CD1F06">
              <a:alpha val="8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7"/>
          <p:cNvSpPr txBox="1"/>
          <p:nvPr/>
        </p:nvSpPr>
        <p:spPr>
          <a:xfrm>
            <a:off x="839416" y="2606774"/>
            <a:ext cx="7922174" cy="452432"/>
          </a:xfrm>
          <a:prstGeom prst="rect">
            <a:avLst/>
          </a:prstGeom>
          <a:noFill/>
        </p:spPr>
        <p:txBody>
          <a:bodyPr wrap="square" rtlCol="0">
            <a:spAutoFit/>
          </a:bodyPr>
          <a:lstStyle/>
          <a:p>
            <a:pPr algn="r">
              <a:lnSpc>
                <a:spcPct val="130000"/>
              </a:lnSpc>
            </a:pPr>
            <a:r>
              <a:rPr lang="zh-CN" altLang="en-US" dirty="0">
                <a:solidFill>
                  <a:schemeClr val="bg1"/>
                </a:solidFill>
                <a:latin typeface="华康少女文字W5(P)" panose="040F0500000000000000" pitchFamily="82" charset="-122"/>
                <a:ea typeface="华康少女文字W5(P)" panose="040F0500000000000000" pitchFamily="82" charset="-122"/>
              </a:rPr>
              <a:t>我也是商务人士，看我的手表，那是劳力士，我的领带是金利来的</a:t>
            </a:r>
            <a:endParaRPr lang="zh-CN" altLang="zh-CN" b="1" dirty="0">
              <a:solidFill>
                <a:schemeClr val="bg1"/>
              </a:solidFill>
              <a:latin typeface="华康少女文字W5(P)" panose="040F0500000000000000" pitchFamily="82" charset="-122"/>
              <a:ea typeface="华康少女文字W5(P)" panose="040F0500000000000000" pitchFamily="82" charset="-122"/>
            </a:endParaRPr>
          </a:p>
        </p:txBody>
      </p:sp>
    </p:spTree>
    <p:extLst>
      <p:ext uri="{BB962C8B-B14F-4D97-AF65-F5344CB8AC3E}">
        <p14:creationId xmlns:p14="http://schemas.microsoft.com/office/powerpoint/2010/main" val="54422828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decel="10000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1+#ppt_h/2"/>
                                          </p:val>
                                        </p:tav>
                                        <p:tav tm="100000">
                                          <p:val>
                                            <p:strVal val="#ppt_y"/>
                                          </p:val>
                                        </p:tav>
                                      </p:tavLst>
                                    </p:anim>
                                  </p:childTnLst>
                                </p:cTn>
                              </p:par>
                              <p:par>
                                <p:cTn id="14" presetID="2" presetClass="entr" presetSubtype="1" decel="10000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ppt_x"/>
                                          </p:val>
                                        </p:tav>
                                        <p:tav tm="100000">
                                          <p:val>
                                            <p:strVal val="#ppt_x"/>
                                          </p:val>
                                        </p:tav>
                                      </p:tavLst>
                                    </p:anim>
                                    <p:anim calcmode="lin" valueType="num">
                                      <p:cBhvr additive="base">
                                        <p:cTn id="17" dur="500" fill="hold"/>
                                        <p:tgtEl>
                                          <p:spTgt spid="11"/>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 presetClass="entr" presetSubtype="8" decel="100000"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fill="hold"/>
                                        <p:tgtEl>
                                          <p:spTgt spid="16"/>
                                        </p:tgtEl>
                                        <p:attrNameLst>
                                          <p:attrName>ppt_x</p:attrName>
                                        </p:attrNameLst>
                                      </p:cBhvr>
                                      <p:tavLst>
                                        <p:tav tm="0">
                                          <p:val>
                                            <p:strVal val="0-#ppt_w/2"/>
                                          </p:val>
                                        </p:tav>
                                        <p:tav tm="100000">
                                          <p:val>
                                            <p:strVal val="#ppt_x"/>
                                          </p:val>
                                        </p:tav>
                                      </p:tavLst>
                                    </p:anim>
                                    <p:anim calcmode="lin" valueType="num">
                                      <p:cBhvr additive="base">
                                        <p:cTn id="22"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P spid="11" grpId="0"/>
      <p:bldP spid="1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906540" y="1591227"/>
            <a:ext cx="7878092" cy="5041979"/>
          </a:xfrm>
          <a:prstGeom prst="rect">
            <a:avLst/>
          </a:prstGeom>
          <a:noFill/>
          <a:ln w="28575">
            <a:solidFill>
              <a:schemeClr val="bg1"/>
            </a:solidFill>
          </a:ln>
          <a:effectLst>
            <a:outerShdw blurRad="50800" dist="38100" dir="2700000" algn="tl" rotWithShape="0">
              <a:prstClr val="black">
                <a:alpha val="40000"/>
              </a:prstClr>
            </a:outerShdw>
          </a:effectLst>
        </p:spPr>
      </p:pic>
      <p:sp>
        <p:nvSpPr>
          <p:cNvPr id="18" name="矩形 17"/>
          <p:cNvSpPr/>
          <p:nvPr/>
        </p:nvSpPr>
        <p:spPr>
          <a:xfrm>
            <a:off x="767408" y="5538020"/>
            <a:ext cx="11017224" cy="915316"/>
          </a:xfrm>
          <a:prstGeom prst="rect">
            <a:avLst/>
          </a:prstGeom>
          <a:solidFill>
            <a:srgbClr val="CD1F06">
              <a:alpha val="8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8"/>
          <p:cNvSpPr txBox="1"/>
          <p:nvPr/>
        </p:nvSpPr>
        <p:spPr>
          <a:xfrm>
            <a:off x="767408" y="1124745"/>
            <a:ext cx="4104456" cy="430887"/>
          </a:xfrm>
          <a:prstGeom prst="rect">
            <a:avLst/>
          </a:prstGeom>
          <a:noFill/>
        </p:spPr>
        <p:txBody>
          <a:bodyPr wrap="square" rtlCol="0">
            <a:spAutoFit/>
          </a:bodyPr>
          <a:lstStyle/>
          <a:p>
            <a:r>
              <a:rPr lang="zh-CN" altLang="en-US" sz="2200" dirty="0">
                <a:solidFill>
                  <a:srgbClr val="5F5E5C"/>
                </a:solidFill>
                <a:latin typeface="华康俪金黑W8(P)" pitchFamily="34" charset="-122"/>
                <a:ea typeface="华康俪金黑W8(P)" pitchFamily="34" charset="-122"/>
              </a:rPr>
              <a:t>第一节</a:t>
            </a:r>
            <a:r>
              <a:rPr lang="en-US" altLang="zh-CN" sz="2200" dirty="0">
                <a:solidFill>
                  <a:srgbClr val="5F5E5C"/>
                </a:solidFill>
                <a:latin typeface="华康俪金黑W8(P)" pitchFamily="34" charset="-122"/>
                <a:ea typeface="华康俪金黑W8(P)" pitchFamily="34" charset="-122"/>
              </a:rPr>
              <a:t>  </a:t>
            </a:r>
            <a:r>
              <a:rPr lang="zh-CN" altLang="en-US" sz="2200" dirty="0">
                <a:solidFill>
                  <a:srgbClr val="5F5E5C"/>
                </a:solidFill>
                <a:latin typeface="华康俪金黑W8(P)" pitchFamily="34" charset="-122"/>
                <a:ea typeface="华康俪金黑W8(P)" pitchFamily="34" charset="-122"/>
              </a:rPr>
              <a:t>品牌价值</a:t>
            </a:r>
          </a:p>
        </p:txBody>
      </p:sp>
      <p:sp>
        <p:nvSpPr>
          <p:cNvPr id="14" name="TextBox 6"/>
          <p:cNvSpPr txBox="1"/>
          <p:nvPr/>
        </p:nvSpPr>
        <p:spPr>
          <a:xfrm>
            <a:off x="767408" y="1529091"/>
            <a:ext cx="4104456"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t>2.1.3 </a:t>
            </a:r>
            <a:r>
              <a:rPr lang="zh-CN" altLang="en-US" sz="1800" dirty="0"/>
              <a:t>品牌的核心价值</a:t>
            </a:r>
            <a:endParaRPr lang="zh-CN" altLang="zh-CN" sz="1800" dirty="0"/>
          </a:p>
        </p:txBody>
      </p:sp>
      <p:sp>
        <p:nvSpPr>
          <p:cNvPr id="17" name="TextBox 6"/>
          <p:cNvSpPr txBox="1"/>
          <p:nvPr/>
        </p:nvSpPr>
        <p:spPr>
          <a:xfrm>
            <a:off x="767410" y="5603871"/>
            <a:ext cx="11052014" cy="812530"/>
          </a:xfrm>
          <a:prstGeom prst="rect">
            <a:avLst/>
          </a:prstGeom>
          <a:noFill/>
        </p:spPr>
        <p:txBody>
          <a:bodyPr wrap="square" rtlCol="0">
            <a:spAutoFit/>
          </a:bodyPr>
          <a:lstStyle/>
          <a:p>
            <a:pPr>
              <a:lnSpc>
                <a:spcPct val="130000"/>
              </a:lnSpc>
              <a:spcAft>
                <a:spcPts val="600"/>
              </a:spcAft>
            </a:pPr>
            <a:r>
              <a:rPr lang="zh-CN" altLang="en-US" b="1" dirty="0">
                <a:solidFill>
                  <a:schemeClr val="bg1"/>
                </a:solidFill>
                <a:latin typeface="微软雅黑" pitchFamily="34" charset="-122"/>
                <a:ea typeface="微软雅黑" pitchFamily="34" charset="-122"/>
              </a:rPr>
              <a:t>提炼品牌核心价值是一个深奥的战略问题，并无放之四海而皆准的准则，企业要想提炼出精准品牌核心价值，必须做好深入细致的市场调研，了解市场的需求及竞争对手的情况，最重要的是要洞察消费者的内心。</a:t>
            </a:r>
            <a:endParaRPr lang="zh-CN" altLang="zh-CN"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18972062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8"/>
          <p:cNvSpPr txBox="1"/>
          <p:nvPr/>
        </p:nvSpPr>
        <p:spPr>
          <a:xfrm>
            <a:off x="767408" y="1124745"/>
            <a:ext cx="4104456" cy="430887"/>
          </a:xfrm>
          <a:prstGeom prst="rect">
            <a:avLst/>
          </a:prstGeom>
          <a:noFill/>
        </p:spPr>
        <p:txBody>
          <a:bodyPr wrap="square" rtlCol="0">
            <a:spAutoFit/>
          </a:bodyPr>
          <a:lstStyle/>
          <a:p>
            <a:r>
              <a:rPr lang="zh-CN" altLang="en-US" sz="2200" dirty="0">
                <a:solidFill>
                  <a:srgbClr val="5F5E5C"/>
                </a:solidFill>
                <a:latin typeface="华康俪金黑W8(P)" pitchFamily="34" charset="-122"/>
                <a:ea typeface="华康俪金黑W8(P)" pitchFamily="34" charset="-122"/>
              </a:rPr>
              <a:t>第二节</a:t>
            </a:r>
            <a:r>
              <a:rPr lang="en-US" altLang="zh-CN" sz="2200" dirty="0">
                <a:solidFill>
                  <a:srgbClr val="5F5E5C"/>
                </a:solidFill>
                <a:latin typeface="华康俪金黑W8(P)" pitchFamily="34" charset="-122"/>
                <a:ea typeface="华康俪金黑W8(P)" pitchFamily="34" charset="-122"/>
              </a:rPr>
              <a:t>  </a:t>
            </a:r>
            <a:r>
              <a:rPr lang="zh-CN" altLang="en-US" sz="2200" dirty="0">
                <a:solidFill>
                  <a:srgbClr val="5F5E5C"/>
                </a:solidFill>
                <a:latin typeface="华康俪金黑W8(P)" pitchFamily="34" charset="-122"/>
                <a:ea typeface="华康俪金黑W8(P)" pitchFamily="34" charset="-122"/>
              </a:rPr>
              <a:t>品牌资产</a:t>
            </a:r>
          </a:p>
        </p:txBody>
      </p:sp>
      <p:sp>
        <p:nvSpPr>
          <p:cNvPr id="7" name="TextBox 6"/>
          <p:cNvSpPr txBox="1"/>
          <p:nvPr/>
        </p:nvSpPr>
        <p:spPr>
          <a:xfrm>
            <a:off x="767410" y="2272341"/>
            <a:ext cx="11017223" cy="1052596"/>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当前，品牌已成为企业最重要的无形资产。可口可乐的总裁说，即使把可口可乐在全球的工厂全部毁掉，它仍可在一夜之间东山再起。原因就在于，品牌作为巨大的无形资产，其重要性已超过土地、货币、技术和人力资本等构成企业的诸多要素。因此，品牌资产的概念应运而生。</a:t>
            </a:r>
            <a:endParaRPr lang="zh-CN" altLang="zh-CN" sz="1600" dirty="0">
              <a:solidFill>
                <a:srgbClr val="CD1F06"/>
              </a:solidFill>
              <a:latin typeface="微软雅黑" pitchFamily="34" charset="-122"/>
              <a:ea typeface="微软雅黑" pitchFamily="34" charset="-122"/>
            </a:endParaRPr>
          </a:p>
        </p:txBody>
      </p:sp>
      <p:sp>
        <p:nvSpPr>
          <p:cNvPr id="8" name="TextBox 6"/>
          <p:cNvSpPr txBox="1"/>
          <p:nvPr/>
        </p:nvSpPr>
        <p:spPr>
          <a:xfrm>
            <a:off x="767408" y="4653137"/>
            <a:ext cx="5760641" cy="1372683"/>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品牌资产是</a:t>
            </a:r>
            <a:r>
              <a:rPr lang="en-US" altLang="zh-CN" sz="1600" dirty="0">
                <a:solidFill>
                  <a:srgbClr val="5F5E5C"/>
                </a:solidFill>
                <a:latin typeface="微软雅黑" pitchFamily="34" charset="-122"/>
                <a:ea typeface="微软雅黑" pitchFamily="34" charset="-122"/>
              </a:rPr>
              <a:t>20</a:t>
            </a:r>
            <a:r>
              <a:rPr lang="zh-CN" altLang="en-US" sz="1600" dirty="0">
                <a:solidFill>
                  <a:srgbClr val="5F5E5C"/>
                </a:solidFill>
                <a:latin typeface="微软雅黑" pitchFamily="34" charset="-122"/>
                <a:ea typeface="微软雅黑" pitchFamily="34" charset="-122"/>
              </a:rPr>
              <a:t>世纪</a:t>
            </a:r>
            <a:r>
              <a:rPr lang="en-US" altLang="zh-CN" sz="1600" dirty="0">
                <a:solidFill>
                  <a:srgbClr val="5F5E5C"/>
                </a:solidFill>
                <a:latin typeface="微软雅黑" pitchFamily="34" charset="-122"/>
                <a:ea typeface="微软雅黑" pitchFamily="34" charset="-122"/>
              </a:rPr>
              <a:t>80</a:t>
            </a:r>
            <a:r>
              <a:rPr lang="zh-CN" altLang="en-US" sz="1600" dirty="0">
                <a:solidFill>
                  <a:srgbClr val="5F5E5C"/>
                </a:solidFill>
                <a:latin typeface="微软雅黑" pitchFamily="34" charset="-122"/>
                <a:ea typeface="微软雅黑" pitchFamily="34" charset="-122"/>
              </a:rPr>
              <a:t>年代在营销研究和实践领域新出现的一个重要概念。</a:t>
            </a:r>
            <a:r>
              <a:rPr lang="en-US" altLang="zh-CN" sz="1600" dirty="0">
                <a:solidFill>
                  <a:srgbClr val="5F5E5C"/>
                </a:solidFill>
                <a:latin typeface="微软雅黑" pitchFamily="34" charset="-122"/>
                <a:ea typeface="微软雅黑" pitchFamily="34" charset="-122"/>
              </a:rPr>
              <a:t>20</a:t>
            </a:r>
            <a:r>
              <a:rPr lang="zh-CN" altLang="en-US" sz="1600" dirty="0">
                <a:solidFill>
                  <a:srgbClr val="5F5E5C"/>
                </a:solidFill>
                <a:latin typeface="微软雅黑" pitchFamily="34" charset="-122"/>
                <a:ea typeface="微软雅黑" pitchFamily="34" charset="-122"/>
              </a:rPr>
              <a:t>世纪</a:t>
            </a:r>
            <a:r>
              <a:rPr lang="en-US" altLang="zh-CN" sz="1600" dirty="0">
                <a:solidFill>
                  <a:srgbClr val="5F5E5C"/>
                </a:solidFill>
                <a:latin typeface="微软雅黑" pitchFamily="34" charset="-122"/>
                <a:ea typeface="微软雅黑" pitchFamily="34" charset="-122"/>
              </a:rPr>
              <a:t>90</a:t>
            </a:r>
            <a:r>
              <a:rPr lang="zh-CN" altLang="en-US" sz="1600" dirty="0">
                <a:solidFill>
                  <a:srgbClr val="5F5E5C"/>
                </a:solidFill>
                <a:latin typeface="微软雅黑" pitchFamily="34" charset="-122"/>
                <a:ea typeface="微软雅黑" pitchFamily="34" charset="-122"/>
              </a:rPr>
              <a:t>年代以后，特别是戴维</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阿克（</a:t>
            </a:r>
            <a:r>
              <a:rPr lang="en-US" altLang="zh-CN" sz="1600" dirty="0">
                <a:solidFill>
                  <a:srgbClr val="5F5E5C"/>
                </a:solidFill>
                <a:latin typeface="微软雅黑" pitchFamily="34" charset="-122"/>
                <a:ea typeface="微软雅黑" pitchFamily="34" charset="-122"/>
              </a:rPr>
              <a:t>David </a:t>
            </a:r>
            <a:r>
              <a:rPr lang="en-US" altLang="zh-CN" sz="1600" dirty="0" err="1">
                <a:solidFill>
                  <a:srgbClr val="5F5E5C"/>
                </a:solidFill>
                <a:latin typeface="微软雅黑" pitchFamily="34" charset="-122"/>
                <a:ea typeface="微软雅黑" pitchFamily="34" charset="-122"/>
              </a:rPr>
              <a:t>A.Aaker</a:t>
            </a:r>
            <a:r>
              <a:rPr lang="zh-CN" altLang="en-US" sz="1600" dirty="0">
                <a:solidFill>
                  <a:srgbClr val="5F5E5C"/>
                </a:solidFill>
                <a:latin typeface="微软雅黑" pitchFamily="34" charset="-122"/>
                <a:ea typeface="微软雅黑" pitchFamily="34" charset="-122"/>
              </a:rPr>
              <a:t>）的著作</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管理品牌权益</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于</a:t>
            </a:r>
            <a:r>
              <a:rPr lang="en-US" altLang="zh-CN" sz="1600" dirty="0">
                <a:solidFill>
                  <a:srgbClr val="5F5E5C"/>
                </a:solidFill>
                <a:latin typeface="微软雅黑" pitchFamily="34" charset="-122"/>
                <a:ea typeface="微软雅黑" pitchFamily="34" charset="-122"/>
              </a:rPr>
              <a:t>1991</a:t>
            </a:r>
            <a:r>
              <a:rPr lang="zh-CN" altLang="en-US" sz="1600" dirty="0">
                <a:solidFill>
                  <a:srgbClr val="5F5E5C"/>
                </a:solidFill>
                <a:latin typeface="微软雅黑" pitchFamily="34" charset="-122"/>
                <a:ea typeface="微软雅黑" pitchFamily="34" charset="-122"/>
              </a:rPr>
              <a:t>年出版之后，品牌资产就成为营销研究的热点问题。</a:t>
            </a:r>
          </a:p>
        </p:txBody>
      </p:sp>
      <p:sp>
        <p:nvSpPr>
          <p:cNvPr id="9" name="TextBox 6"/>
          <p:cNvSpPr txBox="1"/>
          <p:nvPr/>
        </p:nvSpPr>
        <p:spPr>
          <a:xfrm>
            <a:off x="6672064" y="4653137"/>
            <a:ext cx="5112568" cy="1372683"/>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现代品牌理论认为，品牌是一个以消费者为中心的概念，没有消费者，就没有品牌。所以营销界对品牌资产的界定倾向于从消费者角度加以阐述，品牌资产实质上是一种来源或基于消费者的资产。</a:t>
            </a:r>
          </a:p>
        </p:txBody>
      </p:sp>
      <p:sp>
        <p:nvSpPr>
          <p:cNvPr id="11" name="矩形 10"/>
          <p:cNvSpPr/>
          <p:nvPr/>
        </p:nvSpPr>
        <p:spPr>
          <a:xfrm>
            <a:off x="767408" y="3424469"/>
            <a:ext cx="11017224" cy="915316"/>
          </a:xfrm>
          <a:prstGeom prst="rect">
            <a:avLst/>
          </a:prstGeom>
          <a:solidFill>
            <a:srgbClr val="CD1F06">
              <a:alpha val="8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6"/>
          <p:cNvSpPr txBox="1"/>
          <p:nvPr/>
        </p:nvSpPr>
        <p:spPr>
          <a:xfrm>
            <a:off x="767410" y="3490320"/>
            <a:ext cx="11052014" cy="812530"/>
          </a:xfrm>
          <a:prstGeom prst="rect">
            <a:avLst/>
          </a:prstGeom>
          <a:noFill/>
        </p:spPr>
        <p:txBody>
          <a:bodyPr wrap="square" rtlCol="0">
            <a:spAutoFit/>
          </a:bodyPr>
          <a:lstStyle/>
          <a:p>
            <a:pPr>
              <a:lnSpc>
                <a:spcPct val="130000"/>
              </a:lnSpc>
              <a:spcAft>
                <a:spcPts val="600"/>
              </a:spcAft>
            </a:pPr>
            <a:r>
              <a:rPr lang="zh-CN" altLang="en-US" b="1" dirty="0">
                <a:solidFill>
                  <a:schemeClr val="bg1"/>
                </a:solidFill>
                <a:latin typeface="微软雅黑" pitchFamily="34" charset="-122"/>
                <a:ea typeface="微软雅黑" pitchFamily="34" charset="-122"/>
              </a:rPr>
              <a:t>品牌资产（</a:t>
            </a:r>
            <a:r>
              <a:rPr lang="en-US" altLang="zh-CN" b="1" dirty="0">
                <a:solidFill>
                  <a:schemeClr val="bg1"/>
                </a:solidFill>
                <a:latin typeface="微软雅黑" pitchFamily="34" charset="-122"/>
                <a:ea typeface="微软雅黑" pitchFamily="34" charset="-122"/>
              </a:rPr>
              <a:t>Brand Equity</a:t>
            </a:r>
            <a:r>
              <a:rPr lang="zh-CN" altLang="en-US" b="1" dirty="0">
                <a:solidFill>
                  <a:schemeClr val="bg1"/>
                </a:solidFill>
                <a:latin typeface="微软雅黑" pitchFamily="34" charset="-122"/>
                <a:ea typeface="微软雅黑" pitchFamily="34" charset="-122"/>
              </a:rPr>
              <a:t>）也称作品牌权益，是指只有品牌才能产生的市场效益，或者说，产品在有品牌时与无品牌时的市场效益之差。</a:t>
            </a:r>
            <a:endParaRPr lang="zh-CN" altLang="zh-CN" b="1" dirty="0">
              <a:solidFill>
                <a:schemeClr val="bg1"/>
              </a:solidFill>
              <a:latin typeface="微软雅黑" pitchFamily="34" charset="-122"/>
              <a:ea typeface="微软雅黑" pitchFamily="34" charset="-122"/>
            </a:endParaRPr>
          </a:p>
        </p:txBody>
      </p:sp>
      <p:sp>
        <p:nvSpPr>
          <p:cNvPr id="15" name="矩形 14"/>
          <p:cNvSpPr/>
          <p:nvPr/>
        </p:nvSpPr>
        <p:spPr>
          <a:xfrm>
            <a:off x="767408" y="6129312"/>
            <a:ext cx="11089232" cy="108000"/>
          </a:xfrm>
          <a:prstGeom prst="rect">
            <a:avLst/>
          </a:prstGeom>
          <a:solidFill>
            <a:srgbClr val="CD1F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02731371"/>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decel="100000"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1+#ppt_w/2"/>
                                          </p:val>
                                        </p:tav>
                                        <p:tav tm="100000">
                                          <p:val>
                                            <p:strVal val="#ppt_x"/>
                                          </p:val>
                                        </p:tav>
                                      </p:tavLst>
                                    </p:anim>
                                    <p:anim calcmode="lin" valueType="num">
                                      <p:cBhvr additive="base">
                                        <p:cTn id="13" dur="50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8" decel="10000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fill="hold"/>
                                        <p:tgtEl>
                                          <p:spTgt spid="9"/>
                                        </p:tgtEl>
                                        <p:attrNameLst>
                                          <p:attrName>ppt_x</p:attrName>
                                        </p:attrNameLst>
                                      </p:cBhvr>
                                      <p:tavLst>
                                        <p:tav tm="0">
                                          <p:val>
                                            <p:strVal val="0-#ppt_w/2"/>
                                          </p:val>
                                        </p:tav>
                                        <p:tav tm="100000">
                                          <p:val>
                                            <p:strVal val="#ppt_x"/>
                                          </p:val>
                                        </p:tav>
                                      </p:tavLst>
                                    </p:anim>
                                    <p:anim calcmode="lin" valueType="num">
                                      <p:cBhvr additive="base">
                                        <p:cTn id="17" dur="500" fill="hold"/>
                                        <p:tgtEl>
                                          <p:spTgt spid="9"/>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 presetClass="entr" presetSubtype="1" decel="100000"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500" fill="hold"/>
                                        <p:tgtEl>
                                          <p:spTgt spid="12"/>
                                        </p:tgtEl>
                                        <p:attrNameLst>
                                          <p:attrName>ppt_x</p:attrName>
                                        </p:attrNameLst>
                                      </p:cBhvr>
                                      <p:tavLst>
                                        <p:tav tm="0">
                                          <p:val>
                                            <p:strVal val="#ppt_x"/>
                                          </p:val>
                                        </p:tav>
                                        <p:tav tm="100000">
                                          <p:val>
                                            <p:strVal val="#ppt_x"/>
                                          </p:val>
                                        </p:tav>
                                      </p:tavLst>
                                    </p:anim>
                                    <p:anim calcmode="lin" valueType="num">
                                      <p:cBhvr additive="base">
                                        <p:cTn id="22" dur="500" fill="hold"/>
                                        <p:tgtEl>
                                          <p:spTgt spid="1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8"/>
          <p:cNvSpPr txBox="1"/>
          <p:nvPr/>
        </p:nvSpPr>
        <p:spPr>
          <a:xfrm>
            <a:off x="767408" y="1124745"/>
            <a:ext cx="4104456" cy="430887"/>
          </a:xfrm>
          <a:prstGeom prst="rect">
            <a:avLst/>
          </a:prstGeom>
          <a:noFill/>
        </p:spPr>
        <p:txBody>
          <a:bodyPr wrap="square" rtlCol="0">
            <a:spAutoFit/>
          </a:bodyPr>
          <a:lstStyle/>
          <a:p>
            <a:r>
              <a:rPr lang="zh-CN" altLang="en-US" sz="2200" dirty="0">
                <a:solidFill>
                  <a:srgbClr val="5F5E5C"/>
                </a:solidFill>
                <a:latin typeface="华康俪金黑W8(P)" pitchFamily="34" charset="-122"/>
                <a:ea typeface="华康俪金黑W8(P)" pitchFamily="34" charset="-122"/>
              </a:rPr>
              <a:t>第二节</a:t>
            </a:r>
            <a:r>
              <a:rPr lang="en-US" altLang="zh-CN" sz="2200" dirty="0">
                <a:solidFill>
                  <a:srgbClr val="5F5E5C"/>
                </a:solidFill>
                <a:latin typeface="华康俪金黑W8(P)" pitchFamily="34" charset="-122"/>
                <a:ea typeface="华康俪金黑W8(P)" pitchFamily="34" charset="-122"/>
              </a:rPr>
              <a:t>  </a:t>
            </a:r>
            <a:r>
              <a:rPr lang="zh-CN" altLang="en-US" sz="2200" dirty="0">
                <a:solidFill>
                  <a:srgbClr val="5F5E5C"/>
                </a:solidFill>
                <a:latin typeface="华康俪金黑W8(P)" pitchFamily="34" charset="-122"/>
                <a:ea typeface="华康俪金黑W8(P)" pitchFamily="34" charset="-122"/>
              </a:rPr>
              <a:t>品牌资产</a:t>
            </a:r>
          </a:p>
        </p:txBody>
      </p:sp>
      <p:sp>
        <p:nvSpPr>
          <p:cNvPr id="10" name="TextBox 6"/>
          <p:cNvSpPr txBox="1"/>
          <p:nvPr/>
        </p:nvSpPr>
        <p:spPr>
          <a:xfrm>
            <a:off x="767408" y="2924945"/>
            <a:ext cx="7488833" cy="1692771"/>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戴维</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阿克认为品牌资产之所以有价值并能为企业创造巨大利润，是因为它在消费者心中产生了广泛而高度的知名度、良好且与预期一致的产品感知质量、强有力且正面的品牌联想（关联性）以及稳定的忠诚消费者（顾客）这四个核心特性。换言之，品牌知名度、品牌感知质量、品牌联想（关联性）以及品牌忠诚度是品牌资产价值构成的重要来源。</a:t>
            </a:r>
          </a:p>
        </p:txBody>
      </p:sp>
      <p:sp>
        <p:nvSpPr>
          <p:cNvPr id="14" name="TextBox 6"/>
          <p:cNvSpPr txBox="1"/>
          <p:nvPr/>
        </p:nvSpPr>
        <p:spPr>
          <a:xfrm>
            <a:off x="767407" y="4725145"/>
            <a:ext cx="7489837" cy="1692771"/>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但“理论丛林”中对于品牌资产的构成另有品牌认知度</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知晓度、品牌认可度、品牌美誉度、品牌信誉度</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信任度、品牌满意度以及品牌相关资产（商标、专利、渠道、客户资源）等这样的说法。结合戴维</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阿克的定义，这些构成要素的概念相互交叉、重复，也容易混淆，难以抓住重点。我们认为，只需要从</a:t>
            </a:r>
            <a:r>
              <a:rPr lang="zh-CN" altLang="en-US" sz="1600" b="1" dirty="0">
                <a:solidFill>
                  <a:srgbClr val="CD1F06"/>
                </a:solidFill>
                <a:latin typeface="微软雅黑" pitchFamily="34" charset="-122"/>
                <a:ea typeface="微软雅黑" pitchFamily="34" charset="-122"/>
              </a:rPr>
              <a:t>知名度、美誉度、忠诚度</a:t>
            </a:r>
            <a:r>
              <a:rPr lang="zh-CN" altLang="en-US" sz="1600" dirty="0">
                <a:solidFill>
                  <a:srgbClr val="5F5E5C"/>
                </a:solidFill>
                <a:latin typeface="微软雅黑" pitchFamily="34" charset="-122"/>
                <a:ea typeface="微软雅黑" pitchFamily="34" charset="-122"/>
              </a:rPr>
              <a:t>三个方面就可以全面概况品牌资产的价值评判。</a:t>
            </a:r>
          </a:p>
        </p:txBody>
      </p:sp>
      <p:pic>
        <p:nvPicPr>
          <p:cNvPr id="6" name="Picture 2" descr="http://www.moda.ru/files/user/00/00/01/content/18778/800x800x85_c48d582d1fa0df87544ea78752845f72.jpg"/>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8400256" y="1637136"/>
            <a:ext cx="3384376" cy="4744192"/>
          </a:xfrm>
          <a:prstGeom prst="rect">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8400256" y="5877272"/>
            <a:ext cx="1368152" cy="369332"/>
          </a:xfrm>
          <a:prstGeom prst="rect">
            <a:avLst/>
          </a:prstGeom>
          <a:solidFill>
            <a:srgbClr val="CD1F06">
              <a:alpha val="8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1600" dirty="0"/>
              <a:t>David </a:t>
            </a:r>
            <a:r>
              <a:rPr lang="en-US" altLang="zh-CN" sz="1600" dirty="0" err="1"/>
              <a:t>A.Aaker</a:t>
            </a:r>
            <a:endParaRPr lang="zh-CN" altLang="zh-CN" sz="1600" dirty="0"/>
          </a:p>
        </p:txBody>
      </p:sp>
    </p:spTree>
    <p:extLst>
      <p:ext uri="{BB962C8B-B14F-4D97-AF65-F5344CB8AC3E}">
        <p14:creationId xmlns:p14="http://schemas.microsoft.com/office/powerpoint/2010/main" val="389883921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par>
                                <p:cTn id="9" presetID="2" presetClass="entr" presetSubtype="1" decel="100000"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2" presetClass="entr" presetSubtype="8" decel="100000"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500" fill="hold"/>
                                        <p:tgtEl>
                                          <p:spTgt spid="8"/>
                                        </p:tgtEl>
                                        <p:attrNameLst>
                                          <p:attrName>ppt_x</p:attrName>
                                        </p:attrNameLst>
                                      </p:cBhvr>
                                      <p:tavLst>
                                        <p:tav tm="0">
                                          <p:val>
                                            <p:strVal val="0-#ppt_w/2"/>
                                          </p:val>
                                        </p:tav>
                                        <p:tav tm="100000">
                                          <p:val>
                                            <p:strVal val="#ppt_x"/>
                                          </p:val>
                                        </p:tav>
                                      </p:tavLst>
                                    </p:anim>
                                    <p:anim calcmode="lin" valueType="num">
                                      <p:cBhvr additive="base">
                                        <p:cTn id="17"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p:bldP spid="8"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8"/>
          <p:cNvSpPr txBox="1"/>
          <p:nvPr/>
        </p:nvSpPr>
        <p:spPr>
          <a:xfrm>
            <a:off x="767408" y="1124745"/>
            <a:ext cx="4104456" cy="430887"/>
          </a:xfrm>
          <a:prstGeom prst="rect">
            <a:avLst/>
          </a:prstGeom>
          <a:noFill/>
        </p:spPr>
        <p:txBody>
          <a:bodyPr wrap="square" rtlCol="0">
            <a:spAutoFit/>
          </a:bodyPr>
          <a:lstStyle/>
          <a:p>
            <a:r>
              <a:rPr lang="zh-CN" altLang="en-US" sz="2200" dirty="0">
                <a:solidFill>
                  <a:srgbClr val="5F5E5C"/>
                </a:solidFill>
                <a:latin typeface="华康俪金黑W8(P)" pitchFamily="34" charset="-122"/>
                <a:ea typeface="华康俪金黑W8(P)" pitchFamily="34" charset="-122"/>
              </a:rPr>
              <a:t>第二节</a:t>
            </a:r>
            <a:r>
              <a:rPr lang="en-US" altLang="zh-CN" sz="2200" dirty="0">
                <a:solidFill>
                  <a:srgbClr val="5F5E5C"/>
                </a:solidFill>
                <a:latin typeface="华康俪金黑W8(P)" pitchFamily="34" charset="-122"/>
                <a:ea typeface="华康俪金黑W8(P)" pitchFamily="34" charset="-122"/>
              </a:rPr>
              <a:t>  </a:t>
            </a:r>
            <a:r>
              <a:rPr lang="zh-CN" altLang="en-US" sz="2200" dirty="0">
                <a:solidFill>
                  <a:srgbClr val="5F5E5C"/>
                </a:solidFill>
                <a:latin typeface="华康俪金黑W8(P)" pitchFamily="34" charset="-122"/>
                <a:ea typeface="华康俪金黑W8(P)" pitchFamily="34" charset="-122"/>
              </a:rPr>
              <a:t>品牌资产</a:t>
            </a:r>
          </a:p>
        </p:txBody>
      </p:sp>
      <p:sp>
        <p:nvSpPr>
          <p:cNvPr id="7" name="TextBox 6"/>
          <p:cNvSpPr txBox="1"/>
          <p:nvPr/>
        </p:nvSpPr>
        <p:spPr>
          <a:xfrm>
            <a:off x="767408" y="1529091"/>
            <a:ext cx="4104456"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t>2.2.1 </a:t>
            </a:r>
            <a:r>
              <a:rPr lang="zh-CN" altLang="en-US" sz="1800" dirty="0"/>
              <a:t>品牌知名度</a:t>
            </a:r>
            <a:endParaRPr lang="zh-CN" altLang="zh-CN" sz="1800" dirty="0"/>
          </a:p>
        </p:txBody>
      </p:sp>
      <p:grpSp>
        <p:nvGrpSpPr>
          <p:cNvPr id="11" name="深色1"/>
          <p:cNvGrpSpPr/>
          <p:nvPr/>
        </p:nvGrpSpPr>
        <p:grpSpPr>
          <a:xfrm>
            <a:off x="6888088" y="2564904"/>
            <a:ext cx="4013200" cy="4025900"/>
            <a:chOff x="1834496" y="1355922"/>
            <a:chExt cx="4013200" cy="4025900"/>
          </a:xfrm>
        </p:grpSpPr>
        <p:sp>
          <p:nvSpPr>
            <p:cNvPr id="12" name="等腰三角形 11"/>
            <p:cNvSpPr/>
            <p:nvPr/>
          </p:nvSpPr>
          <p:spPr>
            <a:xfrm>
              <a:off x="1834496" y="1355922"/>
              <a:ext cx="4013200" cy="4025900"/>
            </a:xfrm>
            <a:prstGeom prst="triangle">
              <a:avLst/>
            </a:prstGeom>
            <a:gradFill>
              <a:gsLst>
                <a:gs pos="100000">
                  <a:srgbClr val="C00000">
                    <a:lumMod val="20000"/>
                    <a:lumOff val="80000"/>
                  </a:srgbClr>
                </a:gs>
                <a:gs pos="51657">
                  <a:srgbClr val="C00000">
                    <a:lumMod val="60000"/>
                    <a:lumOff val="40000"/>
                  </a:srgbClr>
                </a:gs>
                <a:gs pos="0">
                  <a:srgbClr val="C00000">
                    <a:lumMod val="20000"/>
                    <a:lumOff val="80000"/>
                  </a:srgbClr>
                </a:gs>
              </a:gsLst>
              <a:lin ang="5400000" scaled="1"/>
            </a:gradFill>
            <a:ln w="9525">
              <a:solidFill>
                <a:srgbClr val="C00000">
                  <a:lumMod val="60000"/>
                  <a:lumOff val="40000"/>
                </a:srgbClr>
              </a:solidFill>
              <a:round/>
              <a:headEnd/>
              <a:tailEnd/>
            </a:ln>
            <a:effectLst>
              <a:outerShdw blurRad="63500" sx="101000" sy="101000" algn="ctr" rotWithShape="0">
                <a:prstClr val="black">
                  <a:alpha val="18000"/>
                </a:prstClr>
              </a:outerShdw>
            </a:effectLst>
          </p:spPr>
        </p:sp>
        <p:sp>
          <p:nvSpPr>
            <p:cNvPr id="15" name="等腰三角形 14"/>
            <p:cNvSpPr/>
            <p:nvPr/>
          </p:nvSpPr>
          <p:spPr>
            <a:xfrm>
              <a:off x="1876134" y="1404309"/>
              <a:ext cx="3941208" cy="3960440"/>
            </a:xfrm>
            <a:prstGeom prst="triangle">
              <a:avLst/>
            </a:prstGeom>
            <a:gradFill rotWithShape="1">
              <a:gsLst>
                <a:gs pos="98000">
                  <a:srgbClr val="C00000">
                    <a:lumMod val="60000"/>
                    <a:lumOff val="40000"/>
                  </a:srgbClr>
                </a:gs>
                <a:gs pos="100000">
                  <a:srgbClr val="C00000">
                    <a:lumMod val="40000"/>
                    <a:lumOff val="60000"/>
                  </a:srgbClr>
                </a:gs>
                <a:gs pos="51657">
                  <a:srgbClr val="C00000"/>
                </a:gs>
                <a:gs pos="50000">
                  <a:srgbClr val="C00000">
                    <a:alpha val="70000"/>
                  </a:srgbClr>
                </a:gs>
                <a:gs pos="8000">
                  <a:srgbClr val="C00000">
                    <a:lumMod val="60000"/>
                    <a:lumOff val="40000"/>
                  </a:srgbClr>
                </a:gs>
              </a:gsLst>
              <a:lin ang="5400000" scaled="1"/>
            </a:gradFill>
            <a:ln w="9525">
              <a:noFill/>
              <a:round/>
              <a:headEnd/>
              <a:tailEnd/>
            </a:ln>
          </p:spPr>
        </p:sp>
      </p:grpSp>
      <p:grpSp>
        <p:nvGrpSpPr>
          <p:cNvPr id="16" name="文本1"/>
          <p:cNvGrpSpPr/>
          <p:nvPr/>
        </p:nvGrpSpPr>
        <p:grpSpPr>
          <a:xfrm>
            <a:off x="8912818" y="3062041"/>
            <a:ext cx="2641600" cy="722312"/>
            <a:chOff x="4267199" y="1758651"/>
            <a:chExt cx="2641600" cy="722312"/>
          </a:xfrm>
        </p:grpSpPr>
        <p:sp>
          <p:nvSpPr>
            <p:cNvPr id="17" name="任意多边形 16"/>
            <p:cNvSpPr/>
            <p:nvPr/>
          </p:nvSpPr>
          <p:spPr>
            <a:xfrm>
              <a:off x="4267199" y="1758651"/>
              <a:ext cx="2641600" cy="722312"/>
            </a:xfrm>
            <a:custGeom>
              <a:avLst/>
              <a:gdLst>
                <a:gd name="connsiteX0" fmla="*/ 0 w 2641600"/>
                <a:gd name="connsiteY0" fmla="*/ 120388 h 722312"/>
                <a:gd name="connsiteX1" fmla="*/ 120388 w 2641600"/>
                <a:gd name="connsiteY1" fmla="*/ 0 h 722312"/>
                <a:gd name="connsiteX2" fmla="*/ 2521212 w 2641600"/>
                <a:gd name="connsiteY2" fmla="*/ 0 h 722312"/>
                <a:gd name="connsiteX3" fmla="*/ 2641600 w 2641600"/>
                <a:gd name="connsiteY3" fmla="*/ 120388 h 722312"/>
                <a:gd name="connsiteX4" fmla="*/ 2641600 w 2641600"/>
                <a:gd name="connsiteY4" fmla="*/ 601924 h 722312"/>
                <a:gd name="connsiteX5" fmla="*/ 2521212 w 2641600"/>
                <a:gd name="connsiteY5" fmla="*/ 722312 h 722312"/>
                <a:gd name="connsiteX6" fmla="*/ 120388 w 2641600"/>
                <a:gd name="connsiteY6" fmla="*/ 722312 h 722312"/>
                <a:gd name="connsiteX7" fmla="*/ 0 w 2641600"/>
                <a:gd name="connsiteY7" fmla="*/ 601924 h 722312"/>
                <a:gd name="connsiteX8" fmla="*/ 0 w 2641600"/>
                <a:gd name="connsiteY8" fmla="*/ 120388 h 722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41600" h="722312">
                  <a:moveTo>
                    <a:pt x="0" y="120388"/>
                  </a:moveTo>
                  <a:cubicBezTo>
                    <a:pt x="0" y="53900"/>
                    <a:pt x="53900" y="0"/>
                    <a:pt x="120388" y="0"/>
                  </a:cubicBezTo>
                  <a:lnTo>
                    <a:pt x="2521212" y="0"/>
                  </a:lnTo>
                  <a:cubicBezTo>
                    <a:pt x="2587700" y="0"/>
                    <a:pt x="2641600" y="53900"/>
                    <a:pt x="2641600" y="120388"/>
                  </a:cubicBezTo>
                  <a:lnTo>
                    <a:pt x="2641600" y="601924"/>
                  </a:lnTo>
                  <a:cubicBezTo>
                    <a:pt x="2641600" y="668412"/>
                    <a:pt x="2587700" y="722312"/>
                    <a:pt x="2521212" y="722312"/>
                  </a:cubicBezTo>
                  <a:lnTo>
                    <a:pt x="120388" y="722312"/>
                  </a:lnTo>
                  <a:cubicBezTo>
                    <a:pt x="53900" y="722312"/>
                    <a:pt x="0" y="668412"/>
                    <a:pt x="0" y="601924"/>
                  </a:cubicBezTo>
                  <a:lnTo>
                    <a:pt x="0" y="120388"/>
                  </a:lnTo>
                  <a:close/>
                </a:path>
              </a:pathLst>
            </a:cu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txBody>
            <a:bodyPr wrap="none" anchor="ctr"/>
            <a:lstStyle/>
            <a:p>
              <a:endParaRPr lang="zh-CN" altLang="en-US" sz="1600" kern="0">
                <a:solidFill>
                  <a:sysClr val="windowText" lastClr="000000"/>
                </a:solidFill>
                <a:ea typeface="微软雅黑" pitchFamily="34" charset="-122"/>
              </a:endParaRPr>
            </a:p>
          </p:txBody>
        </p:sp>
        <p:sp>
          <p:nvSpPr>
            <p:cNvPr id="18" name="任意多边形 17"/>
            <p:cNvSpPr/>
            <p:nvPr/>
          </p:nvSpPr>
          <p:spPr>
            <a:xfrm>
              <a:off x="4301564" y="1786666"/>
              <a:ext cx="2590800" cy="684212"/>
            </a:xfrm>
            <a:custGeom>
              <a:avLst/>
              <a:gdLst>
                <a:gd name="connsiteX0" fmla="*/ 0 w 2641600"/>
                <a:gd name="connsiteY0" fmla="*/ 120388 h 722312"/>
                <a:gd name="connsiteX1" fmla="*/ 120388 w 2641600"/>
                <a:gd name="connsiteY1" fmla="*/ 0 h 722312"/>
                <a:gd name="connsiteX2" fmla="*/ 2521212 w 2641600"/>
                <a:gd name="connsiteY2" fmla="*/ 0 h 722312"/>
                <a:gd name="connsiteX3" fmla="*/ 2641600 w 2641600"/>
                <a:gd name="connsiteY3" fmla="*/ 120388 h 722312"/>
                <a:gd name="connsiteX4" fmla="*/ 2641600 w 2641600"/>
                <a:gd name="connsiteY4" fmla="*/ 601924 h 722312"/>
                <a:gd name="connsiteX5" fmla="*/ 2521212 w 2641600"/>
                <a:gd name="connsiteY5" fmla="*/ 722312 h 722312"/>
                <a:gd name="connsiteX6" fmla="*/ 120388 w 2641600"/>
                <a:gd name="connsiteY6" fmla="*/ 722312 h 722312"/>
                <a:gd name="connsiteX7" fmla="*/ 0 w 2641600"/>
                <a:gd name="connsiteY7" fmla="*/ 601924 h 722312"/>
                <a:gd name="connsiteX8" fmla="*/ 0 w 2641600"/>
                <a:gd name="connsiteY8" fmla="*/ 120388 h 722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41600" h="722312">
                  <a:moveTo>
                    <a:pt x="0" y="120388"/>
                  </a:moveTo>
                  <a:cubicBezTo>
                    <a:pt x="0" y="53900"/>
                    <a:pt x="53900" y="0"/>
                    <a:pt x="120388" y="0"/>
                  </a:cubicBezTo>
                  <a:lnTo>
                    <a:pt x="2521212" y="0"/>
                  </a:lnTo>
                  <a:cubicBezTo>
                    <a:pt x="2587700" y="0"/>
                    <a:pt x="2641600" y="53900"/>
                    <a:pt x="2641600" y="120388"/>
                  </a:cubicBezTo>
                  <a:lnTo>
                    <a:pt x="2641600" y="601924"/>
                  </a:lnTo>
                  <a:cubicBezTo>
                    <a:pt x="2641600" y="668412"/>
                    <a:pt x="2587700" y="722312"/>
                    <a:pt x="2521212" y="722312"/>
                  </a:cubicBezTo>
                  <a:lnTo>
                    <a:pt x="120388" y="722312"/>
                  </a:lnTo>
                  <a:cubicBezTo>
                    <a:pt x="53900" y="722312"/>
                    <a:pt x="0" y="668412"/>
                    <a:pt x="0" y="601924"/>
                  </a:cubicBezTo>
                  <a:lnTo>
                    <a:pt x="0" y="120388"/>
                  </a:lnTo>
                  <a:close/>
                </a:path>
              </a:pathLst>
            </a:custGeom>
            <a:gradFill rotWithShape="1">
              <a:gsLst>
                <a:gs pos="98000">
                  <a:srgbClr val="F9F9F9"/>
                </a:gs>
                <a:gs pos="100000">
                  <a:srgbClr val="FFFFFF"/>
                </a:gs>
                <a:gs pos="51657">
                  <a:srgbClr val="E8E8E8"/>
                </a:gs>
                <a:gs pos="50000">
                  <a:srgbClr val="ECECEC"/>
                </a:gs>
                <a:gs pos="8000">
                  <a:srgbClr val="F8F8F8"/>
                </a:gs>
              </a:gsLst>
              <a:lin ang="5400000" scaled="1"/>
            </a:gradFill>
            <a:ln w="9525">
              <a:noFill/>
              <a:round/>
              <a:headEnd/>
              <a:tailEnd/>
            </a:ln>
          </p:spPr>
          <p:txBody>
            <a:bodyPr wrap="none" anchor="ctr"/>
            <a:lstStyle/>
            <a:p>
              <a:pPr lvl="0">
                <a:lnSpc>
                  <a:spcPct val="150000"/>
                </a:lnSpc>
                <a:defRPr/>
              </a:pPr>
              <a:r>
                <a:rPr lang="zh-CN" altLang="en-US" b="1" kern="0" dirty="0">
                  <a:solidFill>
                    <a:srgbClr val="646464"/>
                  </a:solidFill>
                  <a:ea typeface="微软雅黑" pitchFamily="34" charset="-122"/>
                </a:rPr>
                <a:t>④ 第一提及知名度</a:t>
              </a:r>
            </a:p>
          </p:txBody>
        </p:sp>
      </p:grpSp>
      <p:grpSp>
        <p:nvGrpSpPr>
          <p:cNvPr id="19" name="文本2"/>
          <p:cNvGrpSpPr/>
          <p:nvPr/>
        </p:nvGrpSpPr>
        <p:grpSpPr>
          <a:xfrm>
            <a:off x="8912818" y="3874643"/>
            <a:ext cx="2641600" cy="722312"/>
            <a:chOff x="4267199" y="2571253"/>
            <a:chExt cx="2641600" cy="722312"/>
          </a:xfrm>
        </p:grpSpPr>
        <p:sp>
          <p:nvSpPr>
            <p:cNvPr id="20" name="任意多边形 19"/>
            <p:cNvSpPr/>
            <p:nvPr/>
          </p:nvSpPr>
          <p:spPr>
            <a:xfrm>
              <a:off x="4267199" y="2571253"/>
              <a:ext cx="2641600" cy="722312"/>
            </a:xfrm>
            <a:custGeom>
              <a:avLst/>
              <a:gdLst>
                <a:gd name="connsiteX0" fmla="*/ 0 w 2641600"/>
                <a:gd name="connsiteY0" fmla="*/ 120388 h 722312"/>
                <a:gd name="connsiteX1" fmla="*/ 120388 w 2641600"/>
                <a:gd name="connsiteY1" fmla="*/ 0 h 722312"/>
                <a:gd name="connsiteX2" fmla="*/ 2521212 w 2641600"/>
                <a:gd name="connsiteY2" fmla="*/ 0 h 722312"/>
                <a:gd name="connsiteX3" fmla="*/ 2641600 w 2641600"/>
                <a:gd name="connsiteY3" fmla="*/ 120388 h 722312"/>
                <a:gd name="connsiteX4" fmla="*/ 2641600 w 2641600"/>
                <a:gd name="connsiteY4" fmla="*/ 601924 h 722312"/>
                <a:gd name="connsiteX5" fmla="*/ 2521212 w 2641600"/>
                <a:gd name="connsiteY5" fmla="*/ 722312 h 722312"/>
                <a:gd name="connsiteX6" fmla="*/ 120388 w 2641600"/>
                <a:gd name="connsiteY6" fmla="*/ 722312 h 722312"/>
                <a:gd name="connsiteX7" fmla="*/ 0 w 2641600"/>
                <a:gd name="connsiteY7" fmla="*/ 601924 h 722312"/>
                <a:gd name="connsiteX8" fmla="*/ 0 w 2641600"/>
                <a:gd name="connsiteY8" fmla="*/ 120388 h 722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41600" h="722312">
                  <a:moveTo>
                    <a:pt x="0" y="120388"/>
                  </a:moveTo>
                  <a:cubicBezTo>
                    <a:pt x="0" y="53900"/>
                    <a:pt x="53900" y="0"/>
                    <a:pt x="120388" y="0"/>
                  </a:cubicBezTo>
                  <a:lnTo>
                    <a:pt x="2521212" y="0"/>
                  </a:lnTo>
                  <a:cubicBezTo>
                    <a:pt x="2587700" y="0"/>
                    <a:pt x="2641600" y="53900"/>
                    <a:pt x="2641600" y="120388"/>
                  </a:cubicBezTo>
                  <a:lnTo>
                    <a:pt x="2641600" y="601924"/>
                  </a:lnTo>
                  <a:cubicBezTo>
                    <a:pt x="2641600" y="668412"/>
                    <a:pt x="2587700" y="722312"/>
                    <a:pt x="2521212" y="722312"/>
                  </a:cubicBezTo>
                  <a:lnTo>
                    <a:pt x="120388" y="722312"/>
                  </a:lnTo>
                  <a:cubicBezTo>
                    <a:pt x="53900" y="722312"/>
                    <a:pt x="0" y="668412"/>
                    <a:pt x="0" y="601924"/>
                  </a:cubicBezTo>
                  <a:lnTo>
                    <a:pt x="0" y="120388"/>
                  </a:lnTo>
                  <a:close/>
                </a:path>
              </a:pathLst>
            </a:cu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txBody>
            <a:bodyPr wrap="none" anchor="ctr"/>
            <a:lstStyle/>
            <a:p>
              <a:endParaRPr lang="zh-CN" altLang="en-US" sz="1600" kern="0">
                <a:solidFill>
                  <a:sysClr val="windowText" lastClr="000000"/>
                </a:solidFill>
                <a:ea typeface="微软雅黑" pitchFamily="34" charset="-122"/>
              </a:endParaRPr>
            </a:p>
          </p:txBody>
        </p:sp>
        <p:sp>
          <p:nvSpPr>
            <p:cNvPr id="21" name="任意多边形 20"/>
            <p:cNvSpPr/>
            <p:nvPr/>
          </p:nvSpPr>
          <p:spPr>
            <a:xfrm>
              <a:off x="4301564" y="2599268"/>
              <a:ext cx="2590800" cy="684212"/>
            </a:xfrm>
            <a:custGeom>
              <a:avLst/>
              <a:gdLst>
                <a:gd name="connsiteX0" fmla="*/ 0 w 2641600"/>
                <a:gd name="connsiteY0" fmla="*/ 120388 h 722312"/>
                <a:gd name="connsiteX1" fmla="*/ 120388 w 2641600"/>
                <a:gd name="connsiteY1" fmla="*/ 0 h 722312"/>
                <a:gd name="connsiteX2" fmla="*/ 2521212 w 2641600"/>
                <a:gd name="connsiteY2" fmla="*/ 0 h 722312"/>
                <a:gd name="connsiteX3" fmla="*/ 2641600 w 2641600"/>
                <a:gd name="connsiteY3" fmla="*/ 120388 h 722312"/>
                <a:gd name="connsiteX4" fmla="*/ 2641600 w 2641600"/>
                <a:gd name="connsiteY4" fmla="*/ 601924 h 722312"/>
                <a:gd name="connsiteX5" fmla="*/ 2521212 w 2641600"/>
                <a:gd name="connsiteY5" fmla="*/ 722312 h 722312"/>
                <a:gd name="connsiteX6" fmla="*/ 120388 w 2641600"/>
                <a:gd name="connsiteY6" fmla="*/ 722312 h 722312"/>
                <a:gd name="connsiteX7" fmla="*/ 0 w 2641600"/>
                <a:gd name="connsiteY7" fmla="*/ 601924 h 722312"/>
                <a:gd name="connsiteX8" fmla="*/ 0 w 2641600"/>
                <a:gd name="connsiteY8" fmla="*/ 120388 h 722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41600" h="722312">
                  <a:moveTo>
                    <a:pt x="0" y="120388"/>
                  </a:moveTo>
                  <a:cubicBezTo>
                    <a:pt x="0" y="53900"/>
                    <a:pt x="53900" y="0"/>
                    <a:pt x="120388" y="0"/>
                  </a:cubicBezTo>
                  <a:lnTo>
                    <a:pt x="2521212" y="0"/>
                  </a:lnTo>
                  <a:cubicBezTo>
                    <a:pt x="2587700" y="0"/>
                    <a:pt x="2641600" y="53900"/>
                    <a:pt x="2641600" y="120388"/>
                  </a:cubicBezTo>
                  <a:lnTo>
                    <a:pt x="2641600" y="601924"/>
                  </a:lnTo>
                  <a:cubicBezTo>
                    <a:pt x="2641600" y="668412"/>
                    <a:pt x="2587700" y="722312"/>
                    <a:pt x="2521212" y="722312"/>
                  </a:cubicBezTo>
                  <a:lnTo>
                    <a:pt x="120388" y="722312"/>
                  </a:lnTo>
                  <a:cubicBezTo>
                    <a:pt x="53900" y="722312"/>
                    <a:pt x="0" y="668412"/>
                    <a:pt x="0" y="601924"/>
                  </a:cubicBezTo>
                  <a:lnTo>
                    <a:pt x="0" y="120388"/>
                  </a:lnTo>
                  <a:close/>
                </a:path>
              </a:pathLst>
            </a:custGeom>
            <a:gradFill rotWithShape="1">
              <a:gsLst>
                <a:gs pos="98000">
                  <a:srgbClr val="F9F9F9"/>
                </a:gs>
                <a:gs pos="100000">
                  <a:srgbClr val="FFFFFF"/>
                </a:gs>
                <a:gs pos="51657">
                  <a:srgbClr val="E8E8E8"/>
                </a:gs>
                <a:gs pos="50000">
                  <a:srgbClr val="ECECEC"/>
                </a:gs>
                <a:gs pos="8000">
                  <a:srgbClr val="F8F8F8"/>
                </a:gs>
              </a:gsLst>
              <a:lin ang="5400000" scaled="1"/>
            </a:gradFill>
            <a:ln w="9525">
              <a:noFill/>
              <a:round/>
              <a:headEnd/>
              <a:tailEnd/>
            </a:ln>
          </p:spPr>
          <p:txBody>
            <a:bodyPr wrap="none" anchor="ctr"/>
            <a:lstStyle/>
            <a:p>
              <a:pPr lvl="0">
                <a:lnSpc>
                  <a:spcPct val="150000"/>
                </a:lnSpc>
                <a:defRPr/>
              </a:pPr>
              <a:r>
                <a:rPr lang="zh-CN" altLang="en-US" b="1" kern="0" dirty="0">
                  <a:solidFill>
                    <a:srgbClr val="646464"/>
                  </a:solidFill>
                  <a:ea typeface="微软雅黑" pitchFamily="34" charset="-122"/>
                </a:rPr>
                <a:t>③ 未提示知名度</a:t>
              </a:r>
            </a:p>
          </p:txBody>
        </p:sp>
      </p:grpSp>
      <p:grpSp>
        <p:nvGrpSpPr>
          <p:cNvPr id="22" name="文本3"/>
          <p:cNvGrpSpPr/>
          <p:nvPr/>
        </p:nvGrpSpPr>
        <p:grpSpPr>
          <a:xfrm>
            <a:off x="8912818" y="4687245"/>
            <a:ext cx="2641600" cy="722312"/>
            <a:chOff x="4267199" y="3383855"/>
            <a:chExt cx="2641600" cy="722312"/>
          </a:xfrm>
        </p:grpSpPr>
        <p:sp>
          <p:nvSpPr>
            <p:cNvPr id="23" name="任意多边形 22"/>
            <p:cNvSpPr/>
            <p:nvPr/>
          </p:nvSpPr>
          <p:spPr>
            <a:xfrm>
              <a:off x="4267199" y="3383855"/>
              <a:ext cx="2641600" cy="722312"/>
            </a:xfrm>
            <a:custGeom>
              <a:avLst/>
              <a:gdLst>
                <a:gd name="connsiteX0" fmla="*/ 0 w 2641600"/>
                <a:gd name="connsiteY0" fmla="*/ 120388 h 722312"/>
                <a:gd name="connsiteX1" fmla="*/ 120388 w 2641600"/>
                <a:gd name="connsiteY1" fmla="*/ 0 h 722312"/>
                <a:gd name="connsiteX2" fmla="*/ 2521212 w 2641600"/>
                <a:gd name="connsiteY2" fmla="*/ 0 h 722312"/>
                <a:gd name="connsiteX3" fmla="*/ 2641600 w 2641600"/>
                <a:gd name="connsiteY3" fmla="*/ 120388 h 722312"/>
                <a:gd name="connsiteX4" fmla="*/ 2641600 w 2641600"/>
                <a:gd name="connsiteY4" fmla="*/ 601924 h 722312"/>
                <a:gd name="connsiteX5" fmla="*/ 2521212 w 2641600"/>
                <a:gd name="connsiteY5" fmla="*/ 722312 h 722312"/>
                <a:gd name="connsiteX6" fmla="*/ 120388 w 2641600"/>
                <a:gd name="connsiteY6" fmla="*/ 722312 h 722312"/>
                <a:gd name="connsiteX7" fmla="*/ 0 w 2641600"/>
                <a:gd name="connsiteY7" fmla="*/ 601924 h 722312"/>
                <a:gd name="connsiteX8" fmla="*/ 0 w 2641600"/>
                <a:gd name="connsiteY8" fmla="*/ 120388 h 722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41600" h="722312">
                  <a:moveTo>
                    <a:pt x="0" y="120388"/>
                  </a:moveTo>
                  <a:cubicBezTo>
                    <a:pt x="0" y="53900"/>
                    <a:pt x="53900" y="0"/>
                    <a:pt x="120388" y="0"/>
                  </a:cubicBezTo>
                  <a:lnTo>
                    <a:pt x="2521212" y="0"/>
                  </a:lnTo>
                  <a:cubicBezTo>
                    <a:pt x="2587700" y="0"/>
                    <a:pt x="2641600" y="53900"/>
                    <a:pt x="2641600" y="120388"/>
                  </a:cubicBezTo>
                  <a:lnTo>
                    <a:pt x="2641600" y="601924"/>
                  </a:lnTo>
                  <a:cubicBezTo>
                    <a:pt x="2641600" y="668412"/>
                    <a:pt x="2587700" y="722312"/>
                    <a:pt x="2521212" y="722312"/>
                  </a:cubicBezTo>
                  <a:lnTo>
                    <a:pt x="120388" y="722312"/>
                  </a:lnTo>
                  <a:cubicBezTo>
                    <a:pt x="53900" y="722312"/>
                    <a:pt x="0" y="668412"/>
                    <a:pt x="0" y="601924"/>
                  </a:cubicBezTo>
                  <a:lnTo>
                    <a:pt x="0" y="120388"/>
                  </a:lnTo>
                  <a:close/>
                </a:path>
              </a:pathLst>
            </a:cu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txBody>
            <a:bodyPr wrap="none" anchor="ctr"/>
            <a:lstStyle/>
            <a:p>
              <a:endParaRPr lang="zh-CN" altLang="en-US" sz="1600" kern="0" dirty="0">
                <a:solidFill>
                  <a:sysClr val="windowText" lastClr="000000"/>
                </a:solidFill>
                <a:ea typeface="微软雅黑" pitchFamily="34" charset="-122"/>
              </a:endParaRPr>
            </a:p>
          </p:txBody>
        </p:sp>
        <p:sp>
          <p:nvSpPr>
            <p:cNvPr id="24" name="任意多边形 23"/>
            <p:cNvSpPr/>
            <p:nvPr/>
          </p:nvSpPr>
          <p:spPr>
            <a:xfrm>
              <a:off x="4301564" y="3411870"/>
              <a:ext cx="2590800" cy="684212"/>
            </a:xfrm>
            <a:custGeom>
              <a:avLst/>
              <a:gdLst>
                <a:gd name="connsiteX0" fmla="*/ 0 w 2641600"/>
                <a:gd name="connsiteY0" fmla="*/ 120388 h 722312"/>
                <a:gd name="connsiteX1" fmla="*/ 120388 w 2641600"/>
                <a:gd name="connsiteY1" fmla="*/ 0 h 722312"/>
                <a:gd name="connsiteX2" fmla="*/ 2521212 w 2641600"/>
                <a:gd name="connsiteY2" fmla="*/ 0 h 722312"/>
                <a:gd name="connsiteX3" fmla="*/ 2641600 w 2641600"/>
                <a:gd name="connsiteY3" fmla="*/ 120388 h 722312"/>
                <a:gd name="connsiteX4" fmla="*/ 2641600 w 2641600"/>
                <a:gd name="connsiteY4" fmla="*/ 601924 h 722312"/>
                <a:gd name="connsiteX5" fmla="*/ 2521212 w 2641600"/>
                <a:gd name="connsiteY5" fmla="*/ 722312 h 722312"/>
                <a:gd name="connsiteX6" fmla="*/ 120388 w 2641600"/>
                <a:gd name="connsiteY6" fmla="*/ 722312 h 722312"/>
                <a:gd name="connsiteX7" fmla="*/ 0 w 2641600"/>
                <a:gd name="connsiteY7" fmla="*/ 601924 h 722312"/>
                <a:gd name="connsiteX8" fmla="*/ 0 w 2641600"/>
                <a:gd name="connsiteY8" fmla="*/ 120388 h 722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41600" h="722312">
                  <a:moveTo>
                    <a:pt x="0" y="120388"/>
                  </a:moveTo>
                  <a:cubicBezTo>
                    <a:pt x="0" y="53900"/>
                    <a:pt x="53900" y="0"/>
                    <a:pt x="120388" y="0"/>
                  </a:cubicBezTo>
                  <a:lnTo>
                    <a:pt x="2521212" y="0"/>
                  </a:lnTo>
                  <a:cubicBezTo>
                    <a:pt x="2587700" y="0"/>
                    <a:pt x="2641600" y="53900"/>
                    <a:pt x="2641600" y="120388"/>
                  </a:cubicBezTo>
                  <a:lnTo>
                    <a:pt x="2641600" y="601924"/>
                  </a:lnTo>
                  <a:cubicBezTo>
                    <a:pt x="2641600" y="668412"/>
                    <a:pt x="2587700" y="722312"/>
                    <a:pt x="2521212" y="722312"/>
                  </a:cubicBezTo>
                  <a:lnTo>
                    <a:pt x="120388" y="722312"/>
                  </a:lnTo>
                  <a:cubicBezTo>
                    <a:pt x="53900" y="722312"/>
                    <a:pt x="0" y="668412"/>
                    <a:pt x="0" y="601924"/>
                  </a:cubicBezTo>
                  <a:lnTo>
                    <a:pt x="0" y="120388"/>
                  </a:lnTo>
                  <a:close/>
                </a:path>
              </a:pathLst>
            </a:custGeom>
            <a:gradFill rotWithShape="1">
              <a:gsLst>
                <a:gs pos="98000">
                  <a:srgbClr val="F9F9F9"/>
                </a:gs>
                <a:gs pos="100000">
                  <a:srgbClr val="FFFFFF"/>
                </a:gs>
                <a:gs pos="51657">
                  <a:srgbClr val="E8E8E8"/>
                </a:gs>
                <a:gs pos="50000">
                  <a:srgbClr val="ECECEC"/>
                </a:gs>
                <a:gs pos="8000">
                  <a:srgbClr val="F8F8F8"/>
                </a:gs>
              </a:gsLst>
              <a:lin ang="5400000" scaled="1"/>
            </a:gradFill>
            <a:ln w="9525">
              <a:noFill/>
              <a:round/>
              <a:headEnd/>
              <a:tailEnd/>
            </a:ln>
          </p:spPr>
          <p:txBody>
            <a:bodyPr wrap="none" anchor="ctr"/>
            <a:lstStyle/>
            <a:p>
              <a:pPr lvl="0">
                <a:lnSpc>
                  <a:spcPct val="150000"/>
                </a:lnSpc>
                <a:defRPr/>
              </a:pPr>
              <a:r>
                <a:rPr lang="zh-CN" altLang="en-US" b="1" kern="0" dirty="0">
                  <a:solidFill>
                    <a:srgbClr val="646464"/>
                  </a:solidFill>
                  <a:ea typeface="微软雅黑" pitchFamily="34" charset="-122"/>
                </a:rPr>
                <a:t>② 提示知名度</a:t>
              </a:r>
            </a:p>
          </p:txBody>
        </p:sp>
      </p:grpSp>
      <p:grpSp>
        <p:nvGrpSpPr>
          <p:cNvPr id="25" name="文本4"/>
          <p:cNvGrpSpPr/>
          <p:nvPr/>
        </p:nvGrpSpPr>
        <p:grpSpPr>
          <a:xfrm>
            <a:off x="8912818" y="5499846"/>
            <a:ext cx="2641600" cy="722312"/>
            <a:chOff x="4267199" y="4196456"/>
            <a:chExt cx="2641600" cy="722312"/>
          </a:xfrm>
        </p:grpSpPr>
        <p:sp>
          <p:nvSpPr>
            <p:cNvPr id="26" name="任意多边形 25"/>
            <p:cNvSpPr/>
            <p:nvPr/>
          </p:nvSpPr>
          <p:spPr>
            <a:xfrm>
              <a:off x="4267199" y="4196456"/>
              <a:ext cx="2641600" cy="722312"/>
            </a:xfrm>
            <a:custGeom>
              <a:avLst/>
              <a:gdLst>
                <a:gd name="connsiteX0" fmla="*/ 0 w 2641600"/>
                <a:gd name="connsiteY0" fmla="*/ 120388 h 722312"/>
                <a:gd name="connsiteX1" fmla="*/ 120388 w 2641600"/>
                <a:gd name="connsiteY1" fmla="*/ 0 h 722312"/>
                <a:gd name="connsiteX2" fmla="*/ 2521212 w 2641600"/>
                <a:gd name="connsiteY2" fmla="*/ 0 h 722312"/>
                <a:gd name="connsiteX3" fmla="*/ 2641600 w 2641600"/>
                <a:gd name="connsiteY3" fmla="*/ 120388 h 722312"/>
                <a:gd name="connsiteX4" fmla="*/ 2641600 w 2641600"/>
                <a:gd name="connsiteY4" fmla="*/ 601924 h 722312"/>
                <a:gd name="connsiteX5" fmla="*/ 2521212 w 2641600"/>
                <a:gd name="connsiteY5" fmla="*/ 722312 h 722312"/>
                <a:gd name="connsiteX6" fmla="*/ 120388 w 2641600"/>
                <a:gd name="connsiteY6" fmla="*/ 722312 h 722312"/>
                <a:gd name="connsiteX7" fmla="*/ 0 w 2641600"/>
                <a:gd name="connsiteY7" fmla="*/ 601924 h 722312"/>
                <a:gd name="connsiteX8" fmla="*/ 0 w 2641600"/>
                <a:gd name="connsiteY8" fmla="*/ 120388 h 722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41600" h="722312">
                  <a:moveTo>
                    <a:pt x="0" y="120388"/>
                  </a:moveTo>
                  <a:cubicBezTo>
                    <a:pt x="0" y="53900"/>
                    <a:pt x="53900" y="0"/>
                    <a:pt x="120388" y="0"/>
                  </a:cubicBezTo>
                  <a:lnTo>
                    <a:pt x="2521212" y="0"/>
                  </a:lnTo>
                  <a:cubicBezTo>
                    <a:pt x="2587700" y="0"/>
                    <a:pt x="2641600" y="53900"/>
                    <a:pt x="2641600" y="120388"/>
                  </a:cubicBezTo>
                  <a:lnTo>
                    <a:pt x="2641600" y="601924"/>
                  </a:lnTo>
                  <a:cubicBezTo>
                    <a:pt x="2641600" y="668412"/>
                    <a:pt x="2587700" y="722312"/>
                    <a:pt x="2521212" y="722312"/>
                  </a:cubicBezTo>
                  <a:lnTo>
                    <a:pt x="120388" y="722312"/>
                  </a:lnTo>
                  <a:cubicBezTo>
                    <a:pt x="53900" y="722312"/>
                    <a:pt x="0" y="668412"/>
                    <a:pt x="0" y="601924"/>
                  </a:cubicBezTo>
                  <a:lnTo>
                    <a:pt x="0" y="120388"/>
                  </a:lnTo>
                  <a:close/>
                </a:path>
              </a:pathLst>
            </a:cu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txBody>
            <a:bodyPr wrap="none" anchor="ctr"/>
            <a:lstStyle/>
            <a:p>
              <a:endParaRPr lang="zh-CN" altLang="en-US" sz="1600" kern="0" dirty="0">
                <a:solidFill>
                  <a:sysClr val="windowText" lastClr="000000"/>
                </a:solidFill>
                <a:ea typeface="微软雅黑" pitchFamily="34" charset="-122"/>
              </a:endParaRPr>
            </a:p>
          </p:txBody>
        </p:sp>
        <p:sp>
          <p:nvSpPr>
            <p:cNvPr id="27" name="任意多边形 26"/>
            <p:cNvSpPr/>
            <p:nvPr/>
          </p:nvSpPr>
          <p:spPr>
            <a:xfrm>
              <a:off x="4301564" y="4224471"/>
              <a:ext cx="2590800" cy="684212"/>
            </a:xfrm>
            <a:custGeom>
              <a:avLst/>
              <a:gdLst>
                <a:gd name="connsiteX0" fmla="*/ 0 w 2641600"/>
                <a:gd name="connsiteY0" fmla="*/ 120388 h 722312"/>
                <a:gd name="connsiteX1" fmla="*/ 120388 w 2641600"/>
                <a:gd name="connsiteY1" fmla="*/ 0 h 722312"/>
                <a:gd name="connsiteX2" fmla="*/ 2521212 w 2641600"/>
                <a:gd name="connsiteY2" fmla="*/ 0 h 722312"/>
                <a:gd name="connsiteX3" fmla="*/ 2641600 w 2641600"/>
                <a:gd name="connsiteY3" fmla="*/ 120388 h 722312"/>
                <a:gd name="connsiteX4" fmla="*/ 2641600 w 2641600"/>
                <a:gd name="connsiteY4" fmla="*/ 601924 h 722312"/>
                <a:gd name="connsiteX5" fmla="*/ 2521212 w 2641600"/>
                <a:gd name="connsiteY5" fmla="*/ 722312 h 722312"/>
                <a:gd name="connsiteX6" fmla="*/ 120388 w 2641600"/>
                <a:gd name="connsiteY6" fmla="*/ 722312 h 722312"/>
                <a:gd name="connsiteX7" fmla="*/ 0 w 2641600"/>
                <a:gd name="connsiteY7" fmla="*/ 601924 h 722312"/>
                <a:gd name="connsiteX8" fmla="*/ 0 w 2641600"/>
                <a:gd name="connsiteY8" fmla="*/ 120388 h 722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41600" h="722312">
                  <a:moveTo>
                    <a:pt x="0" y="120388"/>
                  </a:moveTo>
                  <a:cubicBezTo>
                    <a:pt x="0" y="53900"/>
                    <a:pt x="53900" y="0"/>
                    <a:pt x="120388" y="0"/>
                  </a:cubicBezTo>
                  <a:lnTo>
                    <a:pt x="2521212" y="0"/>
                  </a:lnTo>
                  <a:cubicBezTo>
                    <a:pt x="2587700" y="0"/>
                    <a:pt x="2641600" y="53900"/>
                    <a:pt x="2641600" y="120388"/>
                  </a:cubicBezTo>
                  <a:lnTo>
                    <a:pt x="2641600" y="601924"/>
                  </a:lnTo>
                  <a:cubicBezTo>
                    <a:pt x="2641600" y="668412"/>
                    <a:pt x="2587700" y="722312"/>
                    <a:pt x="2521212" y="722312"/>
                  </a:cubicBezTo>
                  <a:lnTo>
                    <a:pt x="120388" y="722312"/>
                  </a:lnTo>
                  <a:cubicBezTo>
                    <a:pt x="53900" y="722312"/>
                    <a:pt x="0" y="668412"/>
                    <a:pt x="0" y="601924"/>
                  </a:cubicBezTo>
                  <a:lnTo>
                    <a:pt x="0" y="120388"/>
                  </a:lnTo>
                  <a:close/>
                </a:path>
              </a:pathLst>
            </a:custGeom>
            <a:gradFill rotWithShape="1">
              <a:gsLst>
                <a:gs pos="98000">
                  <a:srgbClr val="F9F9F9"/>
                </a:gs>
                <a:gs pos="100000">
                  <a:srgbClr val="FFFFFF"/>
                </a:gs>
                <a:gs pos="51657">
                  <a:srgbClr val="E8E8E8"/>
                </a:gs>
                <a:gs pos="50000">
                  <a:srgbClr val="ECECEC"/>
                </a:gs>
                <a:gs pos="8000">
                  <a:srgbClr val="F8F8F8"/>
                </a:gs>
              </a:gsLst>
              <a:lin ang="5400000" scaled="1"/>
            </a:gradFill>
            <a:ln w="9525">
              <a:noFill/>
              <a:round/>
              <a:headEnd/>
              <a:tailEnd/>
            </a:ln>
          </p:spPr>
          <p:txBody>
            <a:bodyPr wrap="none" anchor="ctr"/>
            <a:lstStyle/>
            <a:p>
              <a:pPr lvl="0">
                <a:lnSpc>
                  <a:spcPct val="150000"/>
                </a:lnSpc>
                <a:defRPr/>
              </a:pPr>
              <a:r>
                <a:rPr lang="zh-CN" altLang="en-US" b="1" kern="0" dirty="0">
                  <a:solidFill>
                    <a:srgbClr val="646464"/>
                  </a:solidFill>
                  <a:ea typeface="微软雅黑" pitchFamily="34" charset="-122"/>
                </a:rPr>
                <a:t>① 无知名度</a:t>
              </a:r>
            </a:p>
          </p:txBody>
        </p:sp>
      </p:grpSp>
      <p:sp>
        <p:nvSpPr>
          <p:cNvPr id="30" name="TextBox 6"/>
          <p:cNvSpPr txBox="1"/>
          <p:nvPr/>
        </p:nvSpPr>
        <p:spPr>
          <a:xfrm>
            <a:off x="767408" y="3312508"/>
            <a:ext cx="6090327" cy="1052596"/>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品牌知名度指品牌被公众知晓、了解的程度，即消费者在想到某一类别的产品时，脑海中能想起或辩识某一品牌的程度，根据程度不同，判断品牌知名度可分为</a:t>
            </a:r>
            <a:r>
              <a:rPr lang="en-US" altLang="zh-CN" sz="1600" dirty="0">
                <a:solidFill>
                  <a:srgbClr val="5F5E5C"/>
                </a:solidFill>
                <a:latin typeface="微软雅黑" pitchFamily="34" charset="-122"/>
                <a:ea typeface="微软雅黑" pitchFamily="34" charset="-122"/>
              </a:rPr>
              <a:t>4</a:t>
            </a:r>
            <a:r>
              <a:rPr lang="zh-CN" altLang="en-US" sz="1600" dirty="0">
                <a:solidFill>
                  <a:srgbClr val="5F5E5C"/>
                </a:solidFill>
                <a:latin typeface="微软雅黑" pitchFamily="34" charset="-122"/>
                <a:ea typeface="微软雅黑" pitchFamily="34" charset="-122"/>
              </a:rPr>
              <a:t>个层级（如右图）：</a:t>
            </a:r>
          </a:p>
        </p:txBody>
      </p:sp>
      <p:sp>
        <p:nvSpPr>
          <p:cNvPr id="31" name="TextBox 6"/>
          <p:cNvSpPr txBox="1"/>
          <p:nvPr/>
        </p:nvSpPr>
        <p:spPr>
          <a:xfrm>
            <a:off x="767407" y="4509121"/>
            <a:ext cx="6091144" cy="1692771"/>
          </a:xfrm>
          <a:prstGeom prst="rect">
            <a:avLst/>
          </a:prstGeom>
          <a:noFill/>
        </p:spPr>
        <p:txBody>
          <a:bodyPr wrap="square" rtlCol="0">
            <a:spAutoFit/>
          </a:bodyPr>
          <a:lstStyle/>
          <a:p>
            <a:pPr>
              <a:lnSpc>
                <a:spcPct val="130000"/>
              </a:lnSpc>
            </a:pPr>
            <a:r>
              <a:rPr lang="zh-CN" altLang="en-US" sz="1600" b="1" dirty="0">
                <a:solidFill>
                  <a:srgbClr val="CD1F06"/>
                </a:solidFill>
                <a:latin typeface="微软雅黑" pitchFamily="34" charset="-122"/>
                <a:ea typeface="微软雅黑" pitchFamily="34" charset="-122"/>
              </a:rPr>
              <a:t>品牌知名度是品牌能为企业提供的最基本利益。</a:t>
            </a:r>
            <a:r>
              <a:rPr lang="zh-CN" altLang="en-US" sz="1600" dirty="0">
                <a:solidFill>
                  <a:srgbClr val="5F5E5C"/>
                </a:solidFill>
                <a:latin typeface="微软雅黑" pitchFamily="34" charset="-122"/>
                <a:ea typeface="微软雅黑" pitchFamily="34" charset="-122"/>
              </a:rPr>
              <a:t>熟悉度引发好感，消费者总是对自己熟悉的商品比较信任，而且更容易记住与之相关的信息，这对提高营销活动效率非常有帮助。在一个还没有形成强势品牌的市场上，第一个打响知名度的品牌将占据后起品牌无法取代的地位。</a:t>
            </a:r>
          </a:p>
        </p:txBody>
      </p:sp>
    </p:spTree>
    <p:extLst>
      <p:ext uri="{BB962C8B-B14F-4D97-AF65-F5344CB8AC3E}">
        <p14:creationId xmlns:p14="http://schemas.microsoft.com/office/powerpoint/2010/main" val="806863658"/>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ppt_x"/>
                                          </p:val>
                                        </p:tav>
                                        <p:tav tm="100000">
                                          <p:val>
                                            <p:strVal val="#ppt_x"/>
                                          </p:val>
                                        </p:tav>
                                      </p:tavLst>
                                    </p:anim>
                                    <p:anim calcmode="lin" valueType="num">
                                      <p:cBhvr additive="base">
                                        <p:cTn id="8" dur="500" fill="hold"/>
                                        <p:tgtEl>
                                          <p:spTgt spid="30"/>
                                        </p:tgtEl>
                                        <p:attrNameLst>
                                          <p:attrName>ppt_y</p:attrName>
                                        </p:attrNameLst>
                                      </p:cBhvr>
                                      <p:tavLst>
                                        <p:tav tm="0">
                                          <p:val>
                                            <p:strVal val="1+#ppt_h/2"/>
                                          </p:val>
                                        </p:tav>
                                        <p:tav tm="100000">
                                          <p:val>
                                            <p:strVal val="#ppt_y"/>
                                          </p:val>
                                        </p:tav>
                                      </p:tavLst>
                                    </p:anim>
                                  </p:childTnLst>
                                </p:cTn>
                              </p:par>
                              <p:par>
                                <p:cTn id="9" presetID="2" presetClass="entr" presetSubtype="1" decel="100000" fill="hold" grpId="0" nodeType="with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500" fill="hold"/>
                                        <p:tgtEl>
                                          <p:spTgt spid="31"/>
                                        </p:tgtEl>
                                        <p:attrNameLst>
                                          <p:attrName>ppt_x</p:attrName>
                                        </p:attrNameLst>
                                      </p:cBhvr>
                                      <p:tavLst>
                                        <p:tav tm="0">
                                          <p:val>
                                            <p:strVal val="#ppt_x"/>
                                          </p:val>
                                        </p:tav>
                                        <p:tav tm="100000">
                                          <p:val>
                                            <p:strVal val="#ppt_x"/>
                                          </p:val>
                                        </p:tav>
                                      </p:tavLst>
                                    </p:anim>
                                    <p:anim calcmode="lin" valueType="num">
                                      <p:cBhvr additive="base">
                                        <p:cTn id="12" dur="500" fill="hold"/>
                                        <p:tgtEl>
                                          <p:spTgt spid="3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Picture 2" descr="http://pic.jinti.net/stars/upfiles/fimages/20090513033938.jpg"/>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l="-1"/>
          <a:stretch/>
        </p:blipFill>
        <p:spPr bwMode="auto">
          <a:xfrm>
            <a:off x="7031556" y="1972816"/>
            <a:ext cx="4753076" cy="3112368"/>
          </a:xfrm>
          <a:prstGeom prst="rect">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3" name="TextBox 8"/>
          <p:cNvSpPr txBox="1"/>
          <p:nvPr/>
        </p:nvSpPr>
        <p:spPr>
          <a:xfrm>
            <a:off x="767408" y="1124745"/>
            <a:ext cx="4104456" cy="430887"/>
          </a:xfrm>
          <a:prstGeom prst="rect">
            <a:avLst/>
          </a:prstGeom>
          <a:noFill/>
        </p:spPr>
        <p:txBody>
          <a:bodyPr wrap="square" rtlCol="0">
            <a:spAutoFit/>
          </a:bodyPr>
          <a:lstStyle/>
          <a:p>
            <a:r>
              <a:rPr lang="zh-CN" altLang="en-US" sz="2200" dirty="0">
                <a:solidFill>
                  <a:srgbClr val="5F5E5C"/>
                </a:solidFill>
                <a:latin typeface="华康俪金黑W8(P)" pitchFamily="34" charset="-122"/>
                <a:ea typeface="华康俪金黑W8(P)" pitchFamily="34" charset="-122"/>
              </a:rPr>
              <a:t>第二节</a:t>
            </a:r>
            <a:r>
              <a:rPr lang="en-US" altLang="zh-CN" sz="2200" dirty="0">
                <a:solidFill>
                  <a:srgbClr val="5F5E5C"/>
                </a:solidFill>
                <a:latin typeface="华康俪金黑W8(P)" pitchFamily="34" charset="-122"/>
                <a:ea typeface="华康俪金黑W8(P)" pitchFamily="34" charset="-122"/>
              </a:rPr>
              <a:t>  </a:t>
            </a:r>
            <a:r>
              <a:rPr lang="zh-CN" altLang="en-US" sz="2200" dirty="0">
                <a:solidFill>
                  <a:srgbClr val="5F5E5C"/>
                </a:solidFill>
                <a:latin typeface="华康俪金黑W8(P)" pitchFamily="34" charset="-122"/>
                <a:ea typeface="华康俪金黑W8(P)" pitchFamily="34" charset="-122"/>
              </a:rPr>
              <a:t>品牌资产</a:t>
            </a:r>
          </a:p>
        </p:txBody>
      </p:sp>
      <p:sp>
        <p:nvSpPr>
          <p:cNvPr id="7" name="TextBox 6"/>
          <p:cNvSpPr txBox="1"/>
          <p:nvPr/>
        </p:nvSpPr>
        <p:spPr>
          <a:xfrm>
            <a:off x="767408" y="1529091"/>
            <a:ext cx="4104456"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t>2.2.2 </a:t>
            </a:r>
            <a:r>
              <a:rPr lang="zh-CN" altLang="en-US" sz="1800" dirty="0"/>
              <a:t>品牌美誉度</a:t>
            </a:r>
            <a:endParaRPr lang="zh-CN" altLang="zh-CN" sz="1800" dirty="0"/>
          </a:p>
        </p:txBody>
      </p:sp>
      <p:sp>
        <p:nvSpPr>
          <p:cNvPr id="28" name="TextBox 6"/>
          <p:cNvSpPr txBox="1"/>
          <p:nvPr/>
        </p:nvSpPr>
        <p:spPr>
          <a:xfrm>
            <a:off x="767407" y="2269233"/>
            <a:ext cx="2587222" cy="572464"/>
          </a:xfrm>
          <a:prstGeom prst="rect">
            <a:avLst/>
          </a:prstGeom>
          <a:noFill/>
        </p:spPr>
        <p:txBody>
          <a:bodyPr wrap="square" rtlCol="0">
            <a:spAutoFit/>
          </a:bodyPr>
          <a:lstStyle/>
          <a:p>
            <a:pPr>
              <a:lnSpc>
                <a:spcPct val="130000"/>
              </a:lnSpc>
            </a:pPr>
            <a:r>
              <a:rPr lang="zh-CN" altLang="en-US" sz="2400" dirty="0">
                <a:solidFill>
                  <a:srgbClr val="5F5E5C"/>
                </a:solidFill>
                <a:latin typeface="华康俪金黑W8(P)" panose="020B0800000000000000" pitchFamily="34" charset="-122"/>
                <a:ea typeface="华康俪金黑W8(P)" panose="020B0800000000000000" pitchFamily="34" charset="-122"/>
              </a:rPr>
              <a:t>张瑞敏：</a:t>
            </a:r>
          </a:p>
        </p:txBody>
      </p:sp>
      <p:grpSp>
        <p:nvGrpSpPr>
          <p:cNvPr id="29" name="组合 28"/>
          <p:cNvGrpSpPr/>
          <p:nvPr/>
        </p:nvGrpSpPr>
        <p:grpSpPr>
          <a:xfrm>
            <a:off x="779935" y="3027220"/>
            <a:ext cx="7112019" cy="1841941"/>
            <a:chOff x="-155055" y="2770631"/>
            <a:chExt cx="7112019" cy="1841941"/>
          </a:xfrm>
        </p:grpSpPr>
        <p:sp>
          <p:nvSpPr>
            <p:cNvPr id="32" name="圆角矩形 31"/>
            <p:cNvSpPr/>
            <p:nvPr/>
          </p:nvSpPr>
          <p:spPr>
            <a:xfrm>
              <a:off x="-155055" y="2922831"/>
              <a:ext cx="7112019" cy="1689741"/>
            </a:xfrm>
            <a:prstGeom prst="roundRect">
              <a:avLst>
                <a:gd name="adj" fmla="val 4375"/>
              </a:avLst>
            </a:prstGeom>
            <a:solidFill>
              <a:srgbClr val="CD1F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 name="等腰三角形 32"/>
            <p:cNvSpPr/>
            <p:nvPr/>
          </p:nvSpPr>
          <p:spPr>
            <a:xfrm flipH="1">
              <a:off x="-48110" y="2770631"/>
              <a:ext cx="288032" cy="171464"/>
            </a:xfrm>
            <a:prstGeom prst="triangle">
              <a:avLst>
                <a:gd name="adj" fmla="val 0"/>
              </a:avLst>
            </a:prstGeom>
            <a:solidFill>
              <a:srgbClr val="CD1F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4" name="TextBox 6"/>
            <p:cNvSpPr txBox="1"/>
            <p:nvPr/>
          </p:nvSpPr>
          <p:spPr>
            <a:xfrm>
              <a:off x="-95099" y="3023321"/>
              <a:ext cx="6908047" cy="1532727"/>
            </a:xfrm>
            <a:prstGeom prst="rect">
              <a:avLst/>
            </a:prstGeom>
            <a:noFill/>
          </p:spPr>
          <p:txBody>
            <a:bodyPr wrap="square" rtlCol="0">
              <a:spAutoFit/>
            </a:bodyPr>
            <a:lstStyle/>
            <a:p>
              <a:pPr>
                <a:lnSpc>
                  <a:spcPct val="130000"/>
                </a:lnSpc>
              </a:pPr>
              <a:r>
                <a:rPr lang="zh-CN" altLang="en-US" sz="2400" b="1" dirty="0">
                  <a:solidFill>
                    <a:prstClr val="white"/>
                  </a:solidFill>
                  <a:latin typeface="微软雅黑" pitchFamily="34" charset="-122"/>
                  <a:ea typeface="微软雅黑" pitchFamily="34" charset="-122"/>
                </a:rPr>
                <a:t>消费者给予企业无任何企图的赞扬，有口皆碑，这就是美誉度，这种美誉度是无价的，是最可贵、最可靠的市场资源。</a:t>
              </a:r>
              <a:endParaRPr lang="zh-CN" altLang="zh-CN" sz="2400" b="1" dirty="0">
                <a:solidFill>
                  <a:prstClr val="white"/>
                </a:solidFill>
                <a:latin typeface="微软雅黑" pitchFamily="34" charset="-122"/>
                <a:ea typeface="微软雅黑" pitchFamily="34" charset="-122"/>
              </a:endParaRPr>
            </a:p>
          </p:txBody>
        </p:sp>
      </p:grpSp>
      <p:sp>
        <p:nvSpPr>
          <p:cNvPr id="35" name="TextBox 6"/>
          <p:cNvSpPr txBox="1"/>
          <p:nvPr/>
        </p:nvSpPr>
        <p:spPr>
          <a:xfrm>
            <a:off x="767408" y="5256724"/>
            <a:ext cx="11161241" cy="1052596"/>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品牌美誉度是指品牌获得</a:t>
            </a:r>
            <a:r>
              <a:rPr lang="zh-CN" altLang="en-US" sz="1600" b="1" dirty="0">
                <a:solidFill>
                  <a:srgbClr val="5F5E5C"/>
                </a:solidFill>
                <a:latin typeface="微软雅黑" pitchFamily="34" charset="-122"/>
                <a:ea typeface="微软雅黑" pitchFamily="34" charset="-122"/>
              </a:rPr>
              <a:t>公众信任、支持和赞许的程度</a:t>
            </a:r>
            <a:r>
              <a:rPr lang="zh-CN" altLang="en-US" sz="1600" dirty="0">
                <a:solidFill>
                  <a:srgbClr val="5F5E5C"/>
                </a:solidFill>
                <a:latin typeface="微软雅黑" pitchFamily="34" charset="-122"/>
                <a:ea typeface="微软雅黑" pitchFamily="34" charset="-122"/>
              </a:rPr>
              <a:t>，即消费者</a:t>
            </a:r>
            <a:r>
              <a:rPr lang="zh-CN" altLang="en-US" sz="1600" b="1" dirty="0">
                <a:solidFill>
                  <a:srgbClr val="5F5E5C"/>
                </a:solidFill>
                <a:latin typeface="微软雅黑" pitchFamily="34" charset="-122"/>
                <a:ea typeface="微软雅黑" pitchFamily="34" charset="-122"/>
              </a:rPr>
              <a:t>对产品的整体印象和评价</a:t>
            </a:r>
            <a:r>
              <a:rPr lang="zh-CN" altLang="en-US" sz="1600" dirty="0">
                <a:solidFill>
                  <a:srgbClr val="5F5E5C"/>
                </a:solidFill>
                <a:latin typeface="微软雅黑" pitchFamily="34" charset="-122"/>
                <a:ea typeface="微软雅黑" pitchFamily="34" charset="-122"/>
              </a:rPr>
              <a:t>，从通俗的角度讲就是“</a:t>
            </a:r>
            <a:r>
              <a:rPr lang="zh-CN" altLang="en-US" sz="1600" b="1" dirty="0">
                <a:solidFill>
                  <a:srgbClr val="CD1F06"/>
                </a:solidFill>
                <a:latin typeface="微软雅黑" pitchFamily="34" charset="-122"/>
                <a:ea typeface="微软雅黑" pitchFamily="34" charset="-122"/>
              </a:rPr>
              <a:t>老百姓心里有杆秤</a:t>
            </a:r>
            <a:r>
              <a:rPr lang="zh-CN" altLang="en-US" sz="1600" dirty="0">
                <a:solidFill>
                  <a:srgbClr val="5F5E5C"/>
                </a:solidFill>
                <a:latin typeface="微软雅黑" pitchFamily="34" charset="-122"/>
                <a:ea typeface="微软雅黑" pitchFamily="34" charset="-122"/>
              </a:rPr>
              <a:t>”。品牌美誉度才能真正反映品牌在消费者心目中的价值水平。知名度可以通过宣传手段快速提升，而美誉度则需要通过</a:t>
            </a:r>
            <a:r>
              <a:rPr lang="zh-CN" altLang="en-US" sz="1600" b="1" dirty="0">
                <a:solidFill>
                  <a:srgbClr val="CD1F06"/>
                </a:solidFill>
                <a:latin typeface="微软雅黑" pitchFamily="34" charset="-122"/>
                <a:ea typeface="微软雅黑" pitchFamily="34" charset="-122"/>
              </a:rPr>
              <a:t>长期的、细心的品牌经营，十年如一日地保持良好的品牌形象，才能建立起来</a:t>
            </a:r>
            <a:r>
              <a:rPr lang="zh-CN" altLang="en-US" sz="1600" dirty="0">
                <a:solidFill>
                  <a:srgbClr val="5F5E5C"/>
                </a:solidFill>
                <a:latin typeface="微软雅黑" pitchFamily="34" charset="-122"/>
                <a:ea typeface="微软雅黑" pitchFamily="34" charset="-122"/>
              </a:rPr>
              <a:t>。</a:t>
            </a:r>
          </a:p>
        </p:txBody>
      </p:sp>
    </p:spTree>
    <p:extLst>
      <p:ext uri="{BB962C8B-B14F-4D97-AF65-F5344CB8AC3E}">
        <p14:creationId xmlns:p14="http://schemas.microsoft.com/office/powerpoint/2010/main" val="4224841727"/>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500"/>
                                        <p:tgtEl>
                                          <p:spTgt spid="28"/>
                                        </p:tgtEl>
                                      </p:cBhvr>
                                    </p:animEffect>
                                  </p:childTnLst>
                                </p:cTn>
                              </p:par>
                            </p:childTnLst>
                          </p:cTn>
                        </p:par>
                        <p:par>
                          <p:cTn id="8" fill="hold">
                            <p:stCondLst>
                              <p:cond delay="500"/>
                            </p:stCondLst>
                            <p:childTnLst>
                              <p:par>
                                <p:cTn id="9" presetID="2" presetClass="entr" presetSubtype="4" decel="100000"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500" fill="hold"/>
                                        <p:tgtEl>
                                          <p:spTgt spid="29"/>
                                        </p:tgtEl>
                                        <p:attrNameLst>
                                          <p:attrName>ppt_x</p:attrName>
                                        </p:attrNameLst>
                                      </p:cBhvr>
                                      <p:tavLst>
                                        <p:tav tm="0">
                                          <p:val>
                                            <p:strVal val="#ppt_x"/>
                                          </p:val>
                                        </p:tav>
                                        <p:tav tm="100000">
                                          <p:val>
                                            <p:strVal val="#ppt_x"/>
                                          </p:val>
                                        </p:tav>
                                      </p:tavLst>
                                    </p:anim>
                                    <p:anim calcmode="lin" valueType="num">
                                      <p:cBhvr additive="base">
                                        <p:cTn id="12" dur="500" fill="hold"/>
                                        <p:tgtEl>
                                          <p:spTgt spid="29"/>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1" decel="100000" fill="hold" grpId="0" nodeType="afterEffect">
                                  <p:stCondLst>
                                    <p:cond delay="0"/>
                                  </p:stCondLst>
                                  <p:childTnLst>
                                    <p:set>
                                      <p:cBhvr>
                                        <p:cTn id="15" dur="1" fill="hold">
                                          <p:stCondLst>
                                            <p:cond delay="0"/>
                                          </p:stCondLst>
                                        </p:cTn>
                                        <p:tgtEl>
                                          <p:spTgt spid="35"/>
                                        </p:tgtEl>
                                        <p:attrNameLst>
                                          <p:attrName>style.visibility</p:attrName>
                                        </p:attrNameLst>
                                      </p:cBhvr>
                                      <p:to>
                                        <p:strVal val="visible"/>
                                      </p:to>
                                    </p:set>
                                    <p:anim calcmode="lin" valueType="num">
                                      <p:cBhvr additive="base">
                                        <p:cTn id="16" dur="500" fill="hold"/>
                                        <p:tgtEl>
                                          <p:spTgt spid="35"/>
                                        </p:tgtEl>
                                        <p:attrNameLst>
                                          <p:attrName>ppt_x</p:attrName>
                                        </p:attrNameLst>
                                      </p:cBhvr>
                                      <p:tavLst>
                                        <p:tav tm="0">
                                          <p:val>
                                            <p:strVal val="#ppt_x"/>
                                          </p:val>
                                        </p:tav>
                                        <p:tav tm="100000">
                                          <p:val>
                                            <p:strVal val="#ppt_x"/>
                                          </p:val>
                                        </p:tav>
                                      </p:tavLst>
                                    </p:anim>
                                    <p:anim calcmode="lin" valueType="num">
                                      <p:cBhvr additive="base">
                                        <p:cTn id="17" dur="500" fill="hold"/>
                                        <p:tgtEl>
                                          <p:spTgt spid="3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对角圆角矩形 28"/>
          <p:cNvSpPr/>
          <p:nvPr/>
        </p:nvSpPr>
        <p:spPr>
          <a:xfrm>
            <a:off x="4799856" y="1700808"/>
            <a:ext cx="4176464" cy="648072"/>
          </a:xfrm>
          <a:prstGeom prst="round2DiagRect">
            <a:avLst>
              <a:gd name="adj1" fmla="val 20943"/>
              <a:gd name="adj2" fmla="val 0"/>
            </a:avLst>
          </a:prstGeom>
          <a:solidFill>
            <a:srgbClr val="CD1F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TextBox 5"/>
          <p:cNvSpPr txBox="1"/>
          <p:nvPr/>
        </p:nvSpPr>
        <p:spPr>
          <a:xfrm>
            <a:off x="5358044" y="4081635"/>
            <a:ext cx="3834300" cy="369332"/>
          </a:xfrm>
          <a:prstGeom prst="rect">
            <a:avLst/>
          </a:prstGeom>
          <a:noFill/>
        </p:spPr>
        <p:txBody>
          <a:bodyPr vert="horz" wrap="square" lIns="0" tIns="0" rIns="0" bIns="0" rtlCol="0" anchor="ctr">
            <a:spAutoFit/>
          </a:bodyPr>
          <a:lstStyle/>
          <a:p>
            <a:pPr algn="l"/>
            <a:r>
              <a:rPr lang="en-US" altLang="zh-CN" sz="2400" dirty="0">
                <a:solidFill>
                  <a:schemeClr val="bg1">
                    <a:lumMod val="50000"/>
                  </a:schemeClr>
                </a:solidFill>
                <a:latin typeface="Impact" pitchFamily="34" charset="0"/>
                <a:ea typeface="微软雅黑" pitchFamily="34" charset="-122"/>
              </a:rPr>
              <a:t>04    </a:t>
            </a:r>
            <a:r>
              <a:rPr lang="zh-CN" altLang="en-US" sz="2400" dirty="0">
                <a:solidFill>
                  <a:schemeClr val="bg1">
                    <a:lumMod val="50000"/>
                  </a:schemeClr>
                </a:solidFill>
                <a:latin typeface="微软雅黑" pitchFamily="34" charset="-122"/>
                <a:ea typeface="微软雅黑" pitchFamily="34" charset="-122"/>
              </a:rPr>
              <a:t>品牌建设实施</a:t>
            </a:r>
          </a:p>
        </p:txBody>
      </p:sp>
      <p:sp>
        <p:nvSpPr>
          <p:cNvPr id="31" name="TextBox 6"/>
          <p:cNvSpPr txBox="1"/>
          <p:nvPr/>
        </p:nvSpPr>
        <p:spPr>
          <a:xfrm>
            <a:off x="5358044" y="1849387"/>
            <a:ext cx="3834300" cy="369332"/>
          </a:xfrm>
          <a:prstGeom prst="rect">
            <a:avLst/>
          </a:prstGeom>
          <a:noFill/>
        </p:spPr>
        <p:txBody>
          <a:bodyPr vert="horz" wrap="square" lIns="0" tIns="0" rIns="0" bIns="0" rtlCol="0" anchor="ctr">
            <a:spAutoFit/>
          </a:bodyPr>
          <a:lstStyle/>
          <a:p>
            <a:pPr algn="l"/>
            <a:r>
              <a:rPr lang="en-US" altLang="zh-CN" sz="2400" dirty="0">
                <a:solidFill>
                  <a:schemeClr val="bg1"/>
                </a:solidFill>
                <a:latin typeface="Impact" pitchFamily="34" charset="0"/>
                <a:ea typeface="微软雅黑" pitchFamily="34" charset="-122"/>
              </a:rPr>
              <a:t>01    </a:t>
            </a:r>
            <a:r>
              <a:rPr lang="zh-CN" altLang="en-US" sz="2400" dirty="0">
                <a:solidFill>
                  <a:schemeClr val="bg1"/>
                </a:solidFill>
                <a:latin typeface="微软雅黑" pitchFamily="34" charset="-122"/>
                <a:ea typeface="微软雅黑" pitchFamily="34" charset="-122"/>
              </a:rPr>
              <a:t>品牌知识概述</a:t>
            </a:r>
          </a:p>
        </p:txBody>
      </p:sp>
      <p:sp>
        <p:nvSpPr>
          <p:cNvPr id="32" name="TextBox 10"/>
          <p:cNvSpPr txBox="1"/>
          <p:nvPr/>
        </p:nvSpPr>
        <p:spPr>
          <a:xfrm>
            <a:off x="5358044" y="2593470"/>
            <a:ext cx="3834300" cy="369332"/>
          </a:xfrm>
          <a:prstGeom prst="rect">
            <a:avLst/>
          </a:prstGeom>
          <a:noFill/>
        </p:spPr>
        <p:txBody>
          <a:bodyPr vert="horz" wrap="square" lIns="0" tIns="0" rIns="0" bIns="0" rtlCol="0" anchor="ctr">
            <a:spAutoFit/>
          </a:bodyPr>
          <a:lstStyle/>
          <a:p>
            <a:pPr algn="l"/>
            <a:r>
              <a:rPr lang="en-US" altLang="zh-CN" sz="2400" dirty="0">
                <a:solidFill>
                  <a:schemeClr val="bg1">
                    <a:lumMod val="50000"/>
                  </a:schemeClr>
                </a:solidFill>
                <a:latin typeface="Impact" pitchFamily="34" charset="0"/>
                <a:ea typeface="微软雅黑" pitchFamily="34" charset="-122"/>
              </a:rPr>
              <a:t>02    </a:t>
            </a:r>
            <a:r>
              <a:rPr lang="zh-CN" altLang="en-US" sz="2400" dirty="0">
                <a:solidFill>
                  <a:schemeClr val="bg1">
                    <a:lumMod val="50000"/>
                  </a:schemeClr>
                </a:solidFill>
                <a:latin typeface="微软雅黑" pitchFamily="34" charset="-122"/>
                <a:ea typeface="微软雅黑" pitchFamily="34" charset="-122"/>
              </a:rPr>
              <a:t>品牌价值与品牌资产</a:t>
            </a:r>
          </a:p>
        </p:txBody>
      </p:sp>
      <p:sp>
        <p:nvSpPr>
          <p:cNvPr id="33" name="TextBox 11"/>
          <p:cNvSpPr txBox="1"/>
          <p:nvPr/>
        </p:nvSpPr>
        <p:spPr>
          <a:xfrm>
            <a:off x="5358044" y="3337553"/>
            <a:ext cx="3834300" cy="369332"/>
          </a:xfrm>
          <a:prstGeom prst="rect">
            <a:avLst/>
          </a:prstGeom>
          <a:noFill/>
        </p:spPr>
        <p:txBody>
          <a:bodyPr vert="horz" wrap="square" lIns="0" tIns="0" rIns="0" bIns="0" rtlCol="0" anchor="ctr">
            <a:spAutoFit/>
          </a:bodyPr>
          <a:lstStyle/>
          <a:p>
            <a:pPr algn="l"/>
            <a:r>
              <a:rPr lang="en-US" altLang="zh-CN" sz="2400" dirty="0">
                <a:solidFill>
                  <a:schemeClr val="bg1">
                    <a:lumMod val="50000"/>
                  </a:schemeClr>
                </a:solidFill>
                <a:latin typeface="Impact" pitchFamily="34" charset="0"/>
                <a:ea typeface="微软雅黑" pitchFamily="34" charset="-122"/>
              </a:rPr>
              <a:t>03    </a:t>
            </a:r>
            <a:r>
              <a:rPr lang="zh-CN" altLang="en-US" sz="2400" dirty="0">
                <a:solidFill>
                  <a:schemeClr val="bg1">
                    <a:lumMod val="50000"/>
                  </a:schemeClr>
                </a:solidFill>
                <a:latin typeface="微软雅黑" pitchFamily="34" charset="-122"/>
                <a:ea typeface="微软雅黑" pitchFamily="34" charset="-122"/>
              </a:rPr>
              <a:t>品牌建设概述</a:t>
            </a:r>
          </a:p>
        </p:txBody>
      </p:sp>
    </p:spTree>
    <p:extLst>
      <p:ext uri="{BB962C8B-B14F-4D97-AF65-F5344CB8AC3E}">
        <p14:creationId xmlns:p14="http://schemas.microsoft.com/office/powerpoint/2010/main" val="4022148488"/>
      </p:ext>
    </p:extLst>
  </p:cSld>
  <p:clrMapOvr>
    <a:masterClrMapping/>
  </p:clrMapOvr>
  <mc:AlternateContent xmlns:mc="http://schemas.openxmlformats.org/markup-compatibility/2006" xmlns:p15="http://schemas.microsoft.com/office/powerpoint/2012/main">
    <mc:Choice Requires="p15">
      <p:transition>
        <p15:prstTrans prst="peelOff"/>
      </p:transition>
    </mc:Choice>
    <mc:Fallback xmlns="">
      <p:transition>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8"/>
          <p:cNvSpPr txBox="1"/>
          <p:nvPr/>
        </p:nvSpPr>
        <p:spPr>
          <a:xfrm>
            <a:off x="767408" y="1124745"/>
            <a:ext cx="4104456" cy="430887"/>
          </a:xfrm>
          <a:prstGeom prst="rect">
            <a:avLst/>
          </a:prstGeom>
          <a:noFill/>
        </p:spPr>
        <p:txBody>
          <a:bodyPr wrap="square" rtlCol="0">
            <a:spAutoFit/>
          </a:bodyPr>
          <a:lstStyle/>
          <a:p>
            <a:r>
              <a:rPr lang="zh-CN" altLang="en-US" sz="2200" dirty="0">
                <a:solidFill>
                  <a:srgbClr val="5F5E5C"/>
                </a:solidFill>
                <a:latin typeface="华康俪金黑W8(P)" pitchFamily="34" charset="-122"/>
                <a:ea typeface="华康俪金黑W8(P)" pitchFamily="34" charset="-122"/>
              </a:rPr>
              <a:t>第二节</a:t>
            </a:r>
            <a:r>
              <a:rPr lang="en-US" altLang="zh-CN" sz="2200" dirty="0">
                <a:solidFill>
                  <a:srgbClr val="5F5E5C"/>
                </a:solidFill>
                <a:latin typeface="华康俪金黑W8(P)" pitchFamily="34" charset="-122"/>
                <a:ea typeface="华康俪金黑W8(P)" pitchFamily="34" charset="-122"/>
              </a:rPr>
              <a:t>  </a:t>
            </a:r>
            <a:r>
              <a:rPr lang="zh-CN" altLang="en-US" sz="2200" dirty="0">
                <a:solidFill>
                  <a:srgbClr val="5F5E5C"/>
                </a:solidFill>
                <a:latin typeface="华康俪金黑W8(P)" pitchFamily="34" charset="-122"/>
                <a:ea typeface="华康俪金黑W8(P)" pitchFamily="34" charset="-122"/>
              </a:rPr>
              <a:t>品牌资产</a:t>
            </a:r>
          </a:p>
        </p:txBody>
      </p:sp>
      <p:sp>
        <p:nvSpPr>
          <p:cNvPr id="7" name="TextBox 6"/>
          <p:cNvSpPr txBox="1"/>
          <p:nvPr/>
        </p:nvSpPr>
        <p:spPr>
          <a:xfrm>
            <a:off x="767408" y="1529091"/>
            <a:ext cx="4104456"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t>2.2.2 </a:t>
            </a:r>
            <a:r>
              <a:rPr lang="zh-CN" altLang="en-US" sz="1800" dirty="0"/>
              <a:t>品牌美誉度</a:t>
            </a:r>
            <a:endParaRPr lang="zh-CN" altLang="zh-CN" sz="1800" dirty="0"/>
          </a:p>
        </p:txBody>
      </p:sp>
      <p:sp>
        <p:nvSpPr>
          <p:cNvPr id="11" name="TextBox 10"/>
          <p:cNvSpPr txBox="1"/>
          <p:nvPr/>
        </p:nvSpPr>
        <p:spPr>
          <a:xfrm>
            <a:off x="767410" y="2060848"/>
            <a:ext cx="7272806" cy="452432"/>
          </a:xfrm>
          <a:prstGeom prst="rect">
            <a:avLst/>
          </a:prstGeom>
          <a:noFill/>
        </p:spPr>
        <p:txBody>
          <a:bodyPr wrap="square" rtlCol="0">
            <a:spAutoFit/>
          </a:bodyPr>
          <a:lstStyle/>
          <a:p>
            <a:pPr>
              <a:lnSpc>
                <a:spcPct val="130000"/>
              </a:lnSpc>
              <a:spcAft>
                <a:spcPts val="600"/>
              </a:spcAft>
            </a:pPr>
            <a:r>
              <a:rPr lang="zh-CN" altLang="en-US" b="1" dirty="0">
                <a:solidFill>
                  <a:srgbClr val="5F5E5C"/>
                </a:solidFill>
                <a:latin typeface="微软雅黑" pitchFamily="34" charset="-122"/>
                <a:ea typeface="微软雅黑" pitchFamily="34" charset="-122"/>
              </a:rPr>
              <a:t>消费者为什么会对品牌产生美誉？本人（</a:t>
            </a:r>
            <a:r>
              <a:rPr lang="en-US" altLang="zh-CN" b="1" dirty="0">
                <a:solidFill>
                  <a:srgbClr val="5F5E5C"/>
                </a:solidFill>
                <a:latin typeface="微软雅黑" pitchFamily="34" charset="-122"/>
                <a:ea typeface="微软雅黑" pitchFamily="34" charset="-122"/>
              </a:rPr>
              <a:t>@</a:t>
            </a:r>
            <a:r>
              <a:rPr lang="en-US" altLang="zh-CN" b="1" dirty="0" err="1">
                <a:solidFill>
                  <a:srgbClr val="5F5E5C"/>
                </a:solidFill>
                <a:latin typeface="微软雅黑" pitchFamily="34" charset="-122"/>
                <a:ea typeface="微软雅黑" pitchFamily="34" charset="-122"/>
              </a:rPr>
              <a:t>Teliss</a:t>
            </a:r>
            <a:r>
              <a:rPr lang="zh-CN" altLang="en-US" b="1" dirty="0">
                <a:solidFill>
                  <a:srgbClr val="5F5E5C"/>
                </a:solidFill>
                <a:latin typeface="微软雅黑" pitchFamily="34" charset="-122"/>
                <a:ea typeface="微软雅黑" pitchFamily="34" charset="-122"/>
              </a:rPr>
              <a:t>）认为：</a:t>
            </a:r>
            <a:endParaRPr lang="zh-CN" altLang="zh-CN" b="1" dirty="0">
              <a:solidFill>
                <a:srgbClr val="CD1F06"/>
              </a:solidFill>
              <a:latin typeface="微软雅黑" pitchFamily="34" charset="-122"/>
              <a:ea typeface="微软雅黑" pitchFamily="34" charset="-122"/>
            </a:endParaRPr>
          </a:p>
        </p:txBody>
      </p:sp>
      <p:sp>
        <p:nvSpPr>
          <p:cNvPr id="14" name="TextBox 6"/>
          <p:cNvSpPr txBox="1"/>
          <p:nvPr/>
        </p:nvSpPr>
        <p:spPr>
          <a:xfrm>
            <a:off x="767408" y="5256725"/>
            <a:ext cx="11161241" cy="1172629"/>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如前所述，毫无疑问，</a:t>
            </a:r>
            <a:r>
              <a:rPr lang="zh-CN" altLang="en-US" b="1" dirty="0">
                <a:solidFill>
                  <a:srgbClr val="FF0000"/>
                </a:solidFill>
                <a:latin typeface="微软雅黑" pitchFamily="34" charset="-122"/>
                <a:ea typeface="微软雅黑" pitchFamily="34" charset="-122"/>
              </a:rPr>
              <a:t>优异的质量是品牌的立足之本，而良好的信誉则是品牌的生命线</a:t>
            </a:r>
            <a:r>
              <a:rPr lang="zh-CN" altLang="en-US" sz="1600" dirty="0">
                <a:solidFill>
                  <a:srgbClr val="5F5E5C"/>
                </a:solidFill>
                <a:latin typeface="微软雅黑" pitchFamily="34" charset="-122"/>
                <a:ea typeface="微软雅黑" pitchFamily="34" charset="-122"/>
              </a:rPr>
              <a:t>，由于产品和科技是如此的易于模仿，因此企业信誉已经成为决定顾客购买取向的决定性依据。如张瑞敏把海尔的全部市场行为归纳为一句话“</a:t>
            </a:r>
            <a:r>
              <a:rPr lang="zh-CN" altLang="en-US" b="1" dirty="0">
                <a:solidFill>
                  <a:srgbClr val="CD1F06"/>
                </a:solidFill>
                <a:latin typeface="微软雅黑" pitchFamily="34" charset="-122"/>
                <a:ea typeface="微软雅黑" pitchFamily="34" charset="-122"/>
              </a:rPr>
              <a:t>卖信誉而不是卖产品</a:t>
            </a:r>
            <a:r>
              <a:rPr lang="zh-CN" altLang="en-US" sz="1600" dirty="0">
                <a:solidFill>
                  <a:srgbClr val="5F5E5C"/>
                </a:solidFill>
                <a:latin typeface="微软雅黑" pitchFamily="34" charset="-122"/>
                <a:ea typeface="微软雅黑" pitchFamily="34" charset="-122"/>
              </a:rPr>
              <a:t>”。</a:t>
            </a:r>
          </a:p>
        </p:txBody>
      </p:sp>
      <p:grpSp>
        <p:nvGrpSpPr>
          <p:cNvPr id="3" name="组合 2"/>
          <p:cNvGrpSpPr/>
          <p:nvPr/>
        </p:nvGrpSpPr>
        <p:grpSpPr>
          <a:xfrm>
            <a:off x="1487488" y="2852936"/>
            <a:ext cx="9615310" cy="1858688"/>
            <a:chOff x="1994719" y="3285698"/>
            <a:chExt cx="7376558" cy="1425926"/>
          </a:xfrm>
        </p:grpSpPr>
        <p:sp>
          <p:nvSpPr>
            <p:cNvPr id="4" name="任意多边形 3"/>
            <p:cNvSpPr/>
            <p:nvPr/>
          </p:nvSpPr>
          <p:spPr>
            <a:xfrm>
              <a:off x="4970392" y="3285698"/>
              <a:ext cx="1425212" cy="1425212"/>
            </a:xfrm>
            <a:custGeom>
              <a:avLst/>
              <a:gdLst>
                <a:gd name="connsiteX0" fmla="*/ 0 w 1425212"/>
                <a:gd name="connsiteY0" fmla="*/ 712606 h 1425212"/>
                <a:gd name="connsiteX1" fmla="*/ 712606 w 1425212"/>
                <a:gd name="connsiteY1" fmla="*/ 0 h 1425212"/>
                <a:gd name="connsiteX2" fmla="*/ 1425212 w 1425212"/>
                <a:gd name="connsiteY2" fmla="*/ 712606 h 1425212"/>
                <a:gd name="connsiteX3" fmla="*/ 712606 w 1425212"/>
                <a:gd name="connsiteY3" fmla="*/ 1425212 h 1425212"/>
                <a:gd name="connsiteX4" fmla="*/ 0 w 1425212"/>
                <a:gd name="connsiteY4" fmla="*/ 712606 h 14252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5212" h="1425212">
                  <a:moveTo>
                    <a:pt x="0" y="712606"/>
                  </a:moveTo>
                  <a:cubicBezTo>
                    <a:pt x="0" y="319045"/>
                    <a:pt x="319045" y="0"/>
                    <a:pt x="712606" y="0"/>
                  </a:cubicBezTo>
                  <a:cubicBezTo>
                    <a:pt x="1106167" y="0"/>
                    <a:pt x="1425212" y="319045"/>
                    <a:pt x="1425212" y="712606"/>
                  </a:cubicBezTo>
                  <a:cubicBezTo>
                    <a:pt x="1425212" y="1106167"/>
                    <a:pt x="1106167" y="1425212"/>
                    <a:pt x="712606" y="1425212"/>
                  </a:cubicBezTo>
                  <a:cubicBezTo>
                    <a:pt x="319045" y="1425212"/>
                    <a:pt x="0" y="1106167"/>
                    <a:pt x="0" y="712606"/>
                  </a:cubicBezTo>
                  <a:close/>
                </a:path>
              </a:pathLst>
            </a:custGeom>
            <a:solidFill>
              <a:srgbClr val="8BAB00"/>
            </a:solidFill>
          </p:spPr>
          <p:style>
            <a:lnRef idx="0">
              <a:schemeClr val="lt1">
                <a:hueOff val="0"/>
                <a:satOff val="0"/>
                <a:lumOff val="0"/>
                <a:alphaOff val="0"/>
              </a:schemeClr>
            </a:lnRef>
            <a:fillRef idx="3">
              <a:scrgbClr r="0" g="0" b="0"/>
            </a:fillRef>
            <a:effectRef idx="2">
              <a:schemeClr val="accent2">
                <a:hueOff val="0"/>
                <a:satOff val="0"/>
                <a:lumOff val="0"/>
                <a:alphaOff val="0"/>
              </a:schemeClr>
            </a:effectRef>
            <a:fontRef idx="minor">
              <a:schemeClr val="lt1"/>
            </a:fontRef>
          </p:style>
          <p:txBody>
            <a:bodyPr spcFirstLastPara="0" vert="horz" wrap="square" lIns="234117" tIns="234117" rIns="234117" bIns="234117" numCol="1" spcCol="1270" anchor="ctr" anchorCtr="0">
              <a:noAutofit/>
            </a:bodyPr>
            <a:lstStyle/>
            <a:p>
              <a:pPr algn="ctr" defTabSz="889000">
                <a:lnSpc>
                  <a:spcPct val="90000"/>
                </a:lnSpc>
                <a:spcBef>
                  <a:spcPct val="0"/>
                </a:spcBef>
                <a:spcAft>
                  <a:spcPct val="35000"/>
                </a:spcAft>
              </a:pPr>
              <a:r>
                <a:rPr lang="zh-CN" altLang="en-US" sz="4800" dirty="0">
                  <a:latin typeface="华康俪金黑W8(P)" pitchFamily="34" charset="-122"/>
                  <a:ea typeface="华康俪金黑W8(P)" pitchFamily="34" charset="-122"/>
                </a:rPr>
                <a:t>质量</a:t>
              </a:r>
            </a:p>
          </p:txBody>
        </p:sp>
        <p:sp>
          <p:nvSpPr>
            <p:cNvPr id="5" name="任意多边形 4"/>
            <p:cNvSpPr/>
            <p:nvPr/>
          </p:nvSpPr>
          <p:spPr>
            <a:xfrm>
              <a:off x="6745551" y="3584992"/>
              <a:ext cx="826623" cy="826623"/>
            </a:xfrm>
            <a:custGeom>
              <a:avLst/>
              <a:gdLst>
                <a:gd name="connsiteX0" fmla="*/ 109569 w 826623"/>
                <a:gd name="connsiteY0" fmla="*/ 316101 h 826623"/>
                <a:gd name="connsiteX1" fmla="*/ 316101 w 826623"/>
                <a:gd name="connsiteY1" fmla="*/ 316101 h 826623"/>
                <a:gd name="connsiteX2" fmla="*/ 316101 w 826623"/>
                <a:gd name="connsiteY2" fmla="*/ 109569 h 826623"/>
                <a:gd name="connsiteX3" fmla="*/ 510522 w 826623"/>
                <a:gd name="connsiteY3" fmla="*/ 109569 h 826623"/>
                <a:gd name="connsiteX4" fmla="*/ 510522 w 826623"/>
                <a:gd name="connsiteY4" fmla="*/ 316101 h 826623"/>
                <a:gd name="connsiteX5" fmla="*/ 717054 w 826623"/>
                <a:gd name="connsiteY5" fmla="*/ 316101 h 826623"/>
                <a:gd name="connsiteX6" fmla="*/ 717054 w 826623"/>
                <a:gd name="connsiteY6" fmla="*/ 510522 h 826623"/>
                <a:gd name="connsiteX7" fmla="*/ 510522 w 826623"/>
                <a:gd name="connsiteY7" fmla="*/ 510522 h 826623"/>
                <a:gd name="connsiteX8" fmla="*/ 510522 w 826623"/>
                <a:gd name="connsiteY8" fmla="*/ 717054 h 826623"/>
                <a:gd name="connsiteX9" fmla="*/ 316101 w 826623"/>
                <a:gd name="connsiteY9" fmla="*/ 717054 h 826623"/>
                <a:gd name="connsiteX10" fmla="*/ 316101 w 826623"/>
                <a:gd name="connsiteY10" fmla="*/ 510522 h 826623"/>
                <a:gd name="connsiteX11" fmla="*/ 109569 w 826623"/>
                <a:gd name="connsiteY11" fmla="*/ 510522 h 826623"/>
                <a:gd name="connsiteX12" fmla="*/ 109569 w 826623"/>
                <a:gd name="connsiteY12" fmla="*/ 316101 h 826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26623" h="826623">
                  <a:moveTo>
                    <a:pt x="109569" y="316101"/>
                  </a:moveTo>
                  <a:lnTo>
                    <a:pt x="316101" y="316101"/>
                  </a:lnTo>
                  <a:lnTo>
                    <a:pt x="316101" y="109569"/>
                  </a:lnTo>
                  <a:lnTo>
                    <a:pt x="510522" y="109569"/>
                  </a:lnTo>
                  <a:lnTo>
                    <a:pt x="510522" y="316101"/>
                  </a:lnTo>
                  <a:lnTo>
                    <a:pt x="717054" y="316101"/>
                  </a:lnTo>
                  <a:lnTo>
                    <a:pt x="717054" y="510522"/>
                  </a:lnTo>
                  <a:lnTo>
                    <a:pt x="510522" y="510522"/>
                  </a:lnTo>
                  <a:lnTo>
                    <a:pt x="510522" y="717054"/>
                  </a:lnTo>
                  <a:lnTo>
                    <a:pt x="316101" y="717054"/>
                  </a:lnTo>
                  <a:lnTo>
                    <a:pt x="316101" y="510522"/>
                  </a:lnTo>
                  <a:lnTo>
                    <a:pt x="109569" y="510522"/>
                  </a:lnTo>
                  <a:lnTo>
                    <a:pt x="109569" y="316101"/>
                  </a:lnTo>
                  <a:close/>
                </a:path>
              </a:pathLst>
            </a:custGeom>
            <a:solidFill>
              <a:srgbClr val="FF8500"/>
            </a:solidFill>
          </p:spPr>
          <p:style>
            <a:lnRef idx="0">
              <a:schemeClr val="lt1">
                <a:hueOff val="0"/>
                <a:satOff val="0"/>
                <a:lumOff val="0"/>
                <a:alphaOff val="0"/>
              </a:schemeClr>
            </a:lnRef>
            <a:fillRef idx="3">
              <a:schemeClr val="accent2">
                <a:hueOff val="0"/>
                <a:satOff val="0"/>
                <a:lumOff val="0"/>
                <a:alphaOff val="0"/>
              </a:schemeClr>
            </a:fillRef>
            <a:effectRef idx="2">
              <a:schemeClr val="accent2">
                <a:hueOff val="0"/>
                <a:satOff val="0"/>
                <a:lumOff val="0"/>
                <a:alphaOff val="0"/>
              </a:schemeClr>
            </a:effectRef>
            <a:fontRef idx="minor">
              <a:schemeClr val="lt1"/>
            </a:fontRef>
          </p:style>
          <p:txBody>
            <a:bodyPr spcFirstLastPara="0" vert="horz" wrap="square" lIns="109569" tIns="316101" rIns="109569" bIns="316101" numCol="1" spcCol="1270" anchor="ctr" anchorCtr="0">
              <a:noAutofit/>
            </a:bodyPr>
            <a:lstStyle/>
            <a:p>
              <a:pPr algn="ctr" defTabSz="600075">
                <a:lnSpc>
                  <a:spcPct val="90000"/>
                </a:lnSpc>
                <a:spcBef>
                  <a:spcPct val="0"/>
                </a:spcBef>
                <a:spcAft>
                  <a:spcPct val="35000"/>
                </a:spcAft>
              </a:pPr>
              <a:endParaRPr lang="zh-CN" altLang="en-US" sz="1350">
                <a:latin typeface="微软雅黑" pitchFamily="34" charset="-122"/>
                <a:ea typeface="微软雅黑" pitchFamily="34" charset="-122"/>
              </a:endParaRPr>
            </a:p>
          </p:txBody>
        </p:sp>
        <p:sp>
          <p:nvSpPr>
            <p:cNvPr id="6" name="任意多边形 5"/>
            <p:cNvSpPr/>
            <p:nvPr/>
          </p:nvSpPr>
          <p:spPr>
            <a:xfrm>
              <a:off x="7946065" y="3285698"/>
              <a:ext cx="1425212" cy="1425212"/>
            </a:xfrm>
            <a:custGeom>
              <a:avLst/>
              <a:gdLst>
                <a:gd name="connsiteX0" fmla="*/ 0 w 1425212"/>
                <a:gd name="connsiteY0" fmla="*/ 712606 h 1425212"/>
                <a:gd name="connsiteX1" fmla="*/ 712606 w 1425212"/>
                <a:gd name="connsiteY1" fmla="*/ 0 h 1425212"/>
                <a:gd name="connsiteX2" fmla="*/ 1425212 w 1425212"/>
                <a:gd name="connsiteY2" fmla="*/ 712606 h 1425212"/>
                <a:gd name="connsiteX3" fmla="*/ 712606 w 1425212"/>
                <a:gd name="connsiteY3" fmla="*/ 1425212 h 1425212"/>
                <a:gd name="connsiteX4" fmla="*/ 0 w 1425212"/>
                <a:gd name="connsiteY4" fmla="*/ 712606 h 14252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5212" h="1425212">
                  <a:moveTo>
                    <a:pt x="0" y="712606"/>
                  </a:moveTo>
                  <a:cubicBezTo>
                    <a:pt x="0" y="319045"/>
                    <a:pt x="319045" y="0"/>
                    <a:pt x="712606" y="0"/>
                  </a:cubicBezTo>
                  <a:cubicBezTo>
                    <a:pt x="1106167" y="0"/>
                    <a:pt x="1425212" y="319045"/>
                    <a:pt x="1425212" y="712606"/>
                  </a:cubicBezTo>
                  <a:cubicBezTo>
                    <a:pt x="1425212" y="1106167"/>
                    <a:pt x="1106167" y="1425212"/>
                    <a:pt x="712606" y="1425212"/>
                  </a:cubicBezTo>
                  <a:cubicBezTo>
                    <a:pt x="319045" y="1425212"/>
                    <a:pt x="0" y="1106167"/>
                    <a:pt x="0" y="712606"/>
                  </a:cubicBezTo>
                  <a:close/>
                </a:path>
              </a:pathLst>
            </a:custGeom>
            <a:solidFill>
              <a:srgbClr val="FF8500"/>
            </a:solidFill>
          </p:spPr>
          <p:style>
            <a:lnRef idx="0">
              <a:schemeClr val="lt1">
                <a:hueOff val="0"/>
                <a:satOff val="0"/>
                <a:lumOff val="0"/>
                <a:alphaOff val="0"/>
              </a:schemeClr>
            </a:lnRef>
            <a:fillRef idx="3">
              <a:scrgbClr r="0" g="0" b="0"/>
            </a:fillRef>
            <a:effectRef idx="2">
              <a:schemeClr val="accent3">
                <a:hueOff val="0"/>
                <a:satOff val="0"/>
                <a:lumOff val="0"/>
                <a:alphaOff val="0"/>
              </a:schemeClr>
            </a:effectRef>
            <a:fontRef idx="minor">
              <a:schemeClr val="lt1"/>
            </a:fontRef>
          </p:style>
          <p:txBody>
            <a:bodyPr spcFirstLastPara="0" vert="horz" wrap="square" lIns="234117" tIns="234117" rIns="234117" bIns="234117" numCol="1" spcCol="1270" anchor="ctr" anchorCtr="0">
              <a:noAutofit/>
            </a:bodyPr>
            <a:lstStyle/>
            <a:p>
              <a:pPr algn="ctr" defTabSz="889000">
                <a:lnSpc>
                  <a:spcPct val="90000"/>
                </a:lnSpc>
                <a:spcBef>
                  <a:spcPct val="0"/>
                </a:spcBef>
                <a:spcAft>
                  <a:spcPct val="35000"/>
                </a:spcAft>
              </a:pPr>
              <a:r>
                <a:rPr lang="zh-CN" altLang="en-US" sz="4800" dirty="0">
                  <a:latin typeface="华康俪金黑W8(P)" pitchFamily="34" charset="-122"/>
                  <a:ea typeface="华康俪金黑W8(P)" pitchFamily="34" charset="-122"/>
                </a:rPr>
                <a:t>信誉</a:t>
              </a:r>
            </a:p>
          </p:txBody>
        </p:sp>
        <p:sp>
          <p:nvSpPr>
            <p:cNvPr id="8" name="任意多边形 7"/>
            <p:cNvSpPr/>
            <p:nvPr/>
          </p:nvSpPr>
          <p:spPr>
            <a:xfrm>
              <a:off x="3762470" y="3584992"/>
              <a:ext cx="826623" cy="826623"/>
            </a:xfrm>
            <a:custGeom>
              <a:avLst/>
              <a:gdLst>
                <a:gd name="connsiteX0" fmla="*/ 109569 w 826623"/>
                <a:gd name="connsiteY0" fmla="*/ 170284 h 826623"/>
                <a:gd name="connsiteX1" fmla="*/ 717054 w 826623"/>
                <a:gd name="connsiteY1" fmla="*/ 170284 h 826623"/>
                <a:gd name="connsiteX2" fmla="*/ 717054 w 826623"/>
                <a:gd name="connsiteY2" fmla="*/ 364706 h 826623"/>
                <a:gd name="connsiteX3" fmla="*/ 109569 w 826623"/>
                <a:gd name="connsiteY3" fmla="*/ 364706 h 826623"/>
                <a:gd name="connsiteX4" fmla="*/ 109569 w 826623"/>
                <a:gd name="connsiteY4" fmla="*/ 170284 h 826623"/>
                <a:gd name="connsiteX5" fmla="*/ 109569 w 826623"/>
                <a:gd name="connsiteY5" fmla="*/ 461917 h 826623"/>
                <a:gd name="connsiteX6" fmla="*/ 717054 w 826623"/>
                <a:gd name="connsiteY6" fmla="*/ 461917 h 826623"/>
                <a:gd name="connsiteX7" fmla="*/ 717054 w 826623"/>
                <a:gd name="connsiteY7" fmla="*/ 656339 h 826623"/>
                <a:gd name="connsiteX8" fmla="*/ 109569 w 826623"/>
                <a:gd name="connsiteY8" fmla="*/ 656339 h 826623"/>
                <a:gd name="connsiteX9" fmla="*/ 109569 w 826623"/>
                <a:gd name="connsiteY9" fmla="*/ 461917 h 826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26623" h="826623">
                  <a:moveTo>
                    <a:pt x="109569" y="170284"/>
                  </a:moveTo>
                  <a:lnTo>
                    <a:pt x="717054" y="170284"/>
                  </a:lnTo>
                  <a:lnTo>
                    <a:pt x="717054" y="364706"/>
                  </a:lnTo>
                  <a:lnTo>
                    <a:pt x="109569" y="364706"/>
                  </a:lnTo>
                  <a:lnTo>
                    <a:pt x="109569" y="170284"/>
                  </a:lnTo>
                  <a:close/>
                  <a:moveTo>
                    <a:pt x="109569" y="461917"/>
                  </a:moveTo>
                  <a:lnTo>
                    <a:pt x="717054" y="461917"/>
                  </a:lnTo>
                  <a:lnTo>
                    <a:pt x="717054" y="656339"/>
                  </a:lnTo>
                  <a:lnTo>
                    <a:pt x="109569" y="656339"/>
                  </a:lnTo>
                  <a:lnTo>
                    <a:pt x="109569" y="461917"/>
                  </a:lnTo>
                  <a:close/>
                </a:path>
              </a:pathLst>
            </a:custGeom>
            <a:solidFill>
              <a:srgbClr val="8BAB00"/>
            </a:solidFill>
          </p:spPr>
          <p:style>
            <a:lnRef idx="0">
              <a:schemeClr val="lt1">
                <a:hueOff val="0"/>
                <a:satOff val="0"/>
                <a:lumOff val="0"/>
                <a:alphaOff val="0"/>
              </a:schemeClr>
            </a:lnRef>
            <a:fillRef idx="3">
              <a:schemeClr val="accent3">
                <a:hueOff val="0"/>
                <a:satOff val="0"/>
                <a:lumOff val="0"/>
                <a:alphaOff val="0"/>
              </a:schemeClr>
            </a:fillRef>
            <a:effectRef idx="2">
              <a:schemeClr val="accent3">
                <a:hueOff val="0"/>
                <a:satOff val="0"/>
                <a:lumOff val="0"/>
                <a:alphaOff val="0"/>
              </a:schemeClr>
            </a:effectRef>
            <a:fontRef idx="minor">
              <a:schemeClr val="lt1"/>
            </a:fontRef>
          </p:style>
          <p:txBody>
            <a:bodyPr spcFirstLastPara="0" vert="horz" wrap="square" lIns="109569" tIns="170284" rIns="109569" bIns="170284" numCol="1" spcCol="1270" anchor="ctr" anchorCtr="0">
              <a:noAutofit/>
            </a:bodyPr>
            <a:lstStyle/>
            <a:p>
              <a:pPr algn="ctr" defTabSz="600075">
                <a:lnSpc>
                  <a:spcPct val="90000"/>
                </a:lnSpc>
                <a:spcBef>
                  <a:spcPct val="0"/>
                </a:spcBef>
                <a:spcAft>
                  <a:spcPct val="35000"/>
                </a:spcAft>
              </a:pPr>
              <a:endParaRPr lang="zh-CN" altLang="en-US" sz="1350">
                <a:latin typeface="微软雅黑" pitchFamily="34" charset="-122"/>
                <a:ea typeface="微软雅黑" pitchFamily="34" charset="-122"/>
              </a:endParaRPr>
            </a:p>
          </p:txBody>
        </p:sp>
        <p:sp>
          <p:nvSpPr>
            <p:cNvPr id="9" name="任意多边形 8"/>
            <p:cNvSpPr/>
            <p:nvPr/>
          </p:nvSpPr>
          <p:spPr>
            <a:xfrm>
              <a:off x="1994719" y="3286412"/>
              <a:ext cx="1425212" cy="1425212"/>
            </a:xfrm>
            <a:custGeom>
              <a:avLst/>
              <a:gdLst>
                <a:gd name="connsiteX0" fmla="*/ 0 w 1425212"/>
                <a:gd name="connsiteY0" fmla="*/ 712606 h 1425212"/>
                <a:gd name="connsiteX1" fmla="*/ 712606 w 1425212"/>
                <a:gd name="connsiteY1" fmla="*/ 0 h 1425212"/>
                <a:gd name="connsiteX2" fmla="*/ 1425212 w 1425212"/>
                <a:gd name="connsiteY2" fmla="*/ 712606 h 1425212"/>
                <a:gd name="connsiteX3" fmla="*/ 712606 w 1425212"/>
                <a:gd name="connsiteY3" fmla="*/ 1425212 h 1425212"/>
                <a:gd name="connsiteX4" fmla="*/ 0 w 1425212"/>
                <a:gd name="connsiteY4" fmla="*/ 712606 h 14252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5212" h="1425212">
                  <a:moveTo>
                    <a:pt x="0" y="712606"/>
                  </a:moveTo>
                  <a:cubicBezTo>
                    <a:pt x="0" y="319045"/>
                    <a:pt x="319045" y="0"/>
                    <a:pt x="712606" y="0"/>
                  </a:cubicBezTo>
                  <a:cubicBezTo>
                    <a:pt x="1106167" y="0"/>
                    <a:pt x="1425212" y="319045"/>
                    <a:pt x="1425212" y="712606"/>
                  </a:cubicBezTo>
                  <a:cubicBezTo>
                    <a:pt x="1425212" y="1106167"/>
                    <a:pt x="1106167" y="1425212"/>
                    <a:pt x="712606" y="1425212"/>
                  </a:cubicBezTo>
                  <a:cubicBezTo>
                    <a:pt x="319045" y="1425212"/>
                    <a:pt x="0" y="1106167"/>
                    <a:pt x="0" y="712606"/>
                  </a:cubicBezTo>
                  <a:close/>
                </a:path>
              </a:pathLst>
            </a:custGeom>
            <a:solidFill>
              <a:srgbClr val="CD1F06"/>
            </a:solidFill>
          </p:spPr>
          <p:style>
            <a:lnRef idx="0">
              <a:schemeClr val="lt1">
                <a:hueOff val="0"/>
                <a:satOff val="0"/>
                <a:lumOff val="0"/>
                <a:alphaOff val="0"/>
              </a:schemeClr>
            </a:lnRef>
            <a:fillRef idx="3">
              <a:scrgbClr r="0" g="0" b="0"/>
            </a:fillRef>
            <a:effectRef idx="2">
              <a:schemeClr val="accent4">
                <a:hueOff val="0"/>
                <a:satOff val="0"/>
                <a:lumOff val="0"/>
                <a:alphaOff val="0"/>
              </a:schemeClr>
            </a:effectRef>
            <a:fontRef idx="minor">
              <a:schemeClr val="lt1"/>
            </a:fontRef>
          </p:style>
          <p:txBody>
            <a:bodyPr spcFirstLastPara="0" vert="horz" wrap="square" lIns="234117" tIns="234117" rIns="234117" bIns="234117" numCol="1" spcCol="1270" anchor="ctr" anchorCtr="0">
              <a:noAutofit/>
            </a:bodyPr>
            <a:lstStyle/>
            <a:p>
              <a:pPr algn="ctr" defTabSz="889000">
                <a:lnSpc>
                  <a:spcPct val="90000"/>
                </a:lnSpc>
                <a:spcBef>
                  <a:spcPct val="0"/>
                </a:spcBef>
                <a:spcAft>
                  <a:spcPct val="35000"/>
                </a:spcAft>
              </a:pPr>
              <a:r>
                <a:rPr lang="zh-CN" altLang="en-US" sz="4800" dirty="0">
                  <a:latin typeface="华康俪金黑W8(P)" pitchFamily="34" charset="-122"/>
                  <a:ea typeface="华康俪金黑W8(P)" pitchFamily="34" charset="-122"/>
                </a:rPr>
                <a:t>美誉</a:t>
              </a:r>
            </a:p>
          </p:txBody>
        </p:sp>
      </p:grpSp>
    </p:spTree>
    <p:extLst>
      <p:ext uri="{BB962C8B-B14F-4D97-AF65-F5344CB8AC3E}">
        <p14:creationId xmlns:p14="http://schemas.microsoft.com/office/powerpoint/2010/main" val="351439822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3" presetClass="entr" presetSubtype="36"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strVal val="(6*min(max(#ppt_w*#ppt_h,.3),1)-7.4)/-.7*#ppt_w"/>
                                          </p:val>
                                        </p:tav>
                                        <p:tav tm="100000">
                                          <p:val>
                                            <p:strVal val="#ppt_w"/>
                                          </p:val>
                                        </p:tav>
                                      </p:tavLst>
                                    </p:anim>
                                    <p:anim calcmode="lin" valueType="num">
                                      <p:cBhvr>
                                        <p:cTn id="13" dur="500" fill="hold"/>
                                        <p:tgtEl>
                                          <p:spTgt spid="3"/>
                                        </p:tgtEl>
                                        <p:attrNameLst>
                                          <p:attrName>ppt_h</p:attrName>
                                        </p:attrNameLst>
                                      </p:cBhvr>
                                      <p:tavLst>
                                        <p:tav tm="0">
                                          <p:val>
                                            <p:strVal val="(6*min(max(#ppt_w*#ppt_h,.3),1)-7.4)/-.7*#ppt_h"/>
                                          </p:val>
                                        </p:tav>
                                        <p:tav tm="100000">
                                          <p:val>
                                            <p:strVal val="#ppt_h"/>
                                          </p:val>
                                        </p:tav>
                                      </p:tavLst>
                                    </p:anim>
                                    <p:anim calcmode="lin" valueType="num">
                                      <p:cBhvr>
                                        <p:cTn id="14" dur="500" fill="hold"/>
                                        <p:tgtEl>
                                          <p:spTgt spid="3"/>
                                        </p:tgtEl>
                                        <p:attrNameLst>
                                          <p:attrName>ppt_x</p:attrName>
                                        </p:attrNameLst>
                                      </p:cBhvr>
                                      <p:tavLst>
                                        <p:tav tm="0">
                                          <p:val>
                                            <p:fltVal val="0.5"/>
                                          </p:val>
                                        </p:tav>
                                        <p:tav tm="100000">
                                          <p:val>
                                            <p:strVal val="#ppt_x"/>
                                          </p:val>
                                        </p:tav>
                                      </p:tavLst>
                                    </p:anim>
                                    <p:anim calcmode="lin" valueType="num">
                                      <p:cBhvr>
                                        <p:cTn id="15" dur="500" fill="hold"/>
                                        <p:tgtEl>
                                          <p:spTgt spid="3"/>
                                        </p:tgtEl>
                                        <p:attrNameLst>
                                          <p:attrName>ppt_y</p:attrName>
                                        </p:attrNameLst>
                                      </p:cBhvr>
                                      <p:tavLst>
                                        <p:tav tm="0">
                                          <p:val>
                                            <p:strVal val="1+(6*min(max(#ppt_w*#ppt_h,.3),1)-7.4)/-.7*#ppt_h/2"/>
                                          </p:val>
                                        </p:tav>
                                        <p:tav tm="100000">
                                          <p:val>
                                            <p:strVal val="#ppt_y"/>
                                          </p:val>
                                        </p:tav>
                                      </p:tavLst>
                                    </p:anim>
                                  </p:childTnLst>
                                </p:cTn>
                              </p:par>
                            </p:childTnLst>
                          </p:cTn>
                        </p:par>
                        <p:par>
                          <p:cTn id="16" fill="hold">
                            <p:stCondLst>
                              <p:cond delay="1000"/>
                            </p:stCondLst>
                            <p:childTnLst>
                              <p:par>
                                <p:cTn id="17" presetID="2" presetClass="entr" presetSubtype="1" decel="100000"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ppt_x"/>
                                          </p:val>
                                        </p:tav>
                                        <p:tav tm="100000">
                                          <p:val>
                                            <p:strVal val="#ppt_x"/>
                                          </p:val>
                                        </p:tav>
                                      </p:tavLst>
                                    </p:anim>
                                    <p:anim calcmode="lin" valueType="num">
                                      <p:cBhvr additive="base">
                                        <p:cTn id="20" dur="500" fill="hold"/>
                                        <p:tgtEl>
                                          <p:spTgt spid="1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8"/>
          <p:cNvSpPr txBox="1"/>
          <p:nvPr/>
        </p:nvSpPr>
        <p:spPr>
          <a:xfrm>
            <a:off x="767408" y="1124745"/>
            <a:ext cx="4104456" cy="430887"/>
          </a:xfrm>
          <a:prstGeom prst="rect">
            <a:avLst/>
          </a:prstGeom>
          <a:noFill/>
        </p:spPr>
        <p:txBody>
          <a:bodyPr wrap="square" rtlCol="0">
            <a:spAutoFit/>
          </a:bodyPr>
          <a:lstStyle/>
          <a:p>
            <a:r>
              <a:rPr lang="zh-CN" altLang="en-US" sz="2200" dirty="0">
                <a:solidFill>
                  <a:srgbClr val="5F5E5C"/>
                </a:solidFill>
                <a:latin typeface="华康俪金黑W8(P)" pitchFamily="34" charset="-122"/>
                <a:ea typeface="华康俪金黑W8(P)" pitchFamily="34" charset="-122"/>
              </a:rPr>
              <a:t>第二节</a:t>
            </a:r>
            <a:r>
              <a:rPr lang="en-US" altLang="zh-CN" sz="2200" dirty="0">
                <a:solidFill>
                  <a:srgbClr val="5F5E5C"/>
                </a:solidFill>
                <a:latin typeface="华康俪金黑W8(P)" pitchFamily="34" charset="-122"/>
                <a:ea typeface="华康俪金黑W8(P)" pitchFamily="34" charset="-122"/>
              </a:rPr>
              <a:t>  </a:t>
            </a:r>
            <a:r>
              <a:rPr lang="zh-CN" altLang="en-US" sz="2200" dirty="0">
                <a:solidFill>
                  <a:srgbClr val="5F5E5C"/>
                </a:solidFill>
                <a:latin typeface="华康俪金黑W8(P)" pitchFamily="34" charset="-122"/>
                <a:ea typeface="华康俪金黑W8(P)" pitchFamily="34" charset="-122"/>
              </a:rPr>
              <a:t>品牌资产</a:t>
            </a:r>
          </a:p>
        </p:txBody>
      </p:sp>
      <p:sp>
        <p:nvSpPr>
          <p:cNvPr id="7" name="TextBox 6"/>
          <p:cNvSpPr txBox="1"/>
          <p:nvPr/>
        </p:nvSpPr>
        <p:spPr>
          <a:xfrm>
            <a:off x="767408" y="1529091"/>
            <a:ext cx="4104456"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t>2.2.2 </a:t>
            </a:r>
            <a:r>
              <a:rPr lang="zh-CN" altLang="en-US" sz="1800" dirty="0"/>
              <a:t>品牌美誉度</a:t>
            </a:r>
            <a:endParaRPr lang="zh-CN" altLang="zh-CN" sz="1800" dirty="0"/>
          </a:p>
        </p:txBody>
      </p:sp>
      <p:grpSp>
        <p:nvGrpSpPr>
          <p:cNvPr id="2052" name="组合 2051"/>
          <p:cNvGrpSpPr/>
          <p:nvPr/>
        </p:nvGrpSpPr>
        <p:grpSpPr>
          <a:xfrm>
            <a:off x="1703512" y="2283068"/>
            <a:ext cx="10369152" cy="2586093"/>
            <a:chOff x="1706687" y="2109473"/>
            <a:chExt cx="10369152" cy="2586093"/>
          </a:xfrm>
        </p:grpSpPr>
        <p:grpSp>
          <p:nvGrpSpPr>
            <p:cNvPr id="2051" name="组合 2050"/>
            <p:cNvGrpSpPr/>
            <p:nvPr/>
          </p:nvGrpSpPr>
          <p:grpSpPr>
            <a:xfrm>
              <a:off x="4442991" y="2109473"/>
              <a:ext cx="4154000" cy="2586093"/>
              <a:chOff x="7748531" y="2172987"/>
              <a:chExt cx="4154000" cy="2586093"/>
            </a:xfrm>
          </p:grpSpPr>
          <p:grpSp>
            <p:nvGrpSpPr>
              <p:cNvPr id="10" name="组合 9"/>
              <p:cNvGrpSpPr/>
              <p:nvPr/>
            </p:nvGrpSpPr>
            <p:grpSpPr>
              <a:xfrm>
                <a:off x="9411543" y="2915980"/>
                <a:ext cx="973080" cy="973080"/>
                <a:chOff x="6214611" y="2983088"/>
                <a:chExt cx="973080" cy="973080"/>
              </a:xfrm>
            </p:grpSpPr>
            <p:sp>
              <p:nvSpPr>
                <p:cNvPr id="25" name="Freeform 188"/>
                <p:cNvSpPr>
                  <a:spLocks noEditPoints="1"/>
                </p:cNvSpPr>
                <p:nvPr/>
              </p:nvSpPr>
              <p:spPr bwMode="auto">
                <a:xfrm>
                  <a:off x="6214611" y="2983088"/>
                  <a:ext cx="973080" cy="973080"/>
                </a:xfrm>
                <a:custGeom>
                  <a:avLst/>
                  <a:gdLst>
                    <a:gd name="T0" fmla="*/ 86 w 172"/>
                    <a:gd name="T1" fmla="*/ 172 h 172"/>
                    <a:gd name="T2" fmla="*/ 0 w 172"/>
                    <a:gd name="T3" fmla="*/ 86 h 172"/>
                    <a:gd name="T4" fmla="*/ 86 w 172"/>
                    <a:gd name="T5" fmla="*/ 0 h 172"/>
                    <a:gd name="T6" fmla="*/ 172 w 172"/>
                    <a:gd name="T7" fmla="*/ 86 h 172"/>
                    <a:gd name="T8" fmla="*/ 86 w 172"/>
                    <a:gd name="T9" fmla="*/ 172 h 172"/>
                    <a:gd name="T10" fmla="*/ 86 w 172"/>
                    <a:gd name="T11" fmla="*/ 2 h 172"/>
                    <a:gd name="T12" fmla="*/ 2 w 172"/>
                    <a:gd name="T13" fmla="*/ 86 h 172"/>
                    <a:gd name="T14" fmla="*/ 86 w 172"/>
                    <a:gd name="T15" fmla="*/ 169 h 172"/>
                    <a:gd name="T16" fmla="*/ 169 w 172"/>
                    <a:gd name="T17" fmla="*/ 86 h 172"/>
                    <a:gd name="T18" fmla="*/ 86 w 172"/>
                    <a:gd name="T19" fmla="*/ 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2" h="172">
                      <a:moveTo>
                        <a:pt x="86" y="172"/>
                      </a:moveTo>
                      <a:cubicBezTo>
                        <a:pt x="39" y="172"/>
                        <a:pt x="0" y="133"/>
                        <a:pt x="0" y="86"/>
                      </a:cubicBezTo>
                      <a:cubicBezTo>
                        <a:pt x="0" y="38"/>
                        <a:pt x="39" y="0"/>
                        <a:pt x="86" y="0"/>
                      </a:cubicBezTo>
                      <a:cubicBezTo>
                        <a:pt x="133" y="0"/>
                        <a:pt x="172" y="38"/>
                        <a:pt x="172" y="86"/>
                      </a:cubicBezTo>
                      <a:cubicBezTo>
                        <a:pt x="172" y="133"/>
                        <a:pt x="133" y="172"/>
                        <a:pt x="86" y="172"/>
                      </a:cubicBezTo>
                      <a:close/>
                      <a:moveTo>
                        <a:pt x="86" y="2"/>
                      </a:moveTo>
                      <a:cubicBezTo>
                        <a:pt x="40" y="2"/>
                        <a:pt x="2" y="40"/>
                        <a:pt x="2" y="86"/>
                      </a:cubicBezTo>
                      <a:cubicBezTo>
                        <a:pt x="2" y="132"/>
                        <a:pt x="40" y="169"/>
                        <a:pt x="86" y="169"/>
                      </a:cubicBezTo>
                      <a:cubicBezTo>
                        <a:pt x="132" y="169"/>
                        <a:pt x="169" y="132"/>
                        <a:pt x="169" y="86"/>
                      </a:cubicBezTo>
                      <a:cubicBezTo>
                        <a:pt x="169" y="40"/>
                        <a:pt x="132" y="2"/>
                        <a:pt x="86" y="2"/>
                      </a:cubicBezTo>
                      <a:close/>
                    </a:path>
                  </a:pathLst>
                </a:custGeom>
                <a:solidFill>
                  <a:srgbClr val="CD1F0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6" name="Oval 189"/>
                <p:cNvSpPr>
                  <a:spLocks noChangeArrowheads="1"/>
                </p:cNvSpPr>
                <p:nvPr/>
              </p:nvSpPr>
              <p:spPr bwMode="auto">
                <a:xfrm>
                  <a:off x="6276927" y="3045404"/>
                  <a:ext cx="843656" cy="843656"/>
                </a:xfrm>
                <a:prstGeom prst="ellipse">
                  <a:avLst/>
                </a:prstGeom>
                <a:solidFill>
                  <a:srgbClr val="CD1F06"/>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31" name="Freeform 194"/>
              <p:cNvSpPr>
                <a:spLocks/>
              </p:cNvSpPr>
              <p:nvPr/>
            </p:nvSpPr>
            <p:spPr bwMode="auto">
              <a:xfrm flipH="1">
                <a:off x="8903762" y="2875235"/>
                <a:ext cx="532122" cy="357116"/>
              </a:xfrm>
              <a:custGeom>
                <a:avLst/>
                <a:gdLst>
                  <a:gd name="T0" fmla="*/ 2 w 276"/>
                  <a:gd name="T1" fmla="*/ 149 h 149"/>
                  <a:gd name="T2" fmla="*/ 0 w 276"/>
                  <a:gd name="T3" fmla="*/ 146 h 149"/>
                  <a:gd name="T4" fmla="*/ 274 w 276"/>
                  <a:gd name="T5" fmla="*/ 0 h 149"/>
                  <a:gd name="T6" fmla="*/ 276 w 276"/>
                  <a:gd name="T7" fmla="*/ 5 h 149"/>
                  <a:gd name="T8" fmla="*/ 2 w 276"/>
                  <a:gd name="T9" fmla="*/ 149 h 149"/>
                </a:gdLst>
                <a:ahLst/>
                <a:cxnLst>
                  <a:cxn ang="0">
                    <a:pos x="T0" y="T1"/>
                  </a:cxn>
                  <a:cxn ang="0">
                    <a:pos x="T2" y="T3"/>
                  </a:cxn>
                  <a:cxn ang="0">
                    <a:pos x="T4" y="T5"/>
                  </a:cxn>
                  <a:cxn ang="0">
                    <a:pos x="T6" y="T7"/>
                  </a:cxn>
                  <a:cxn ang="0">
                    <a:pos x="T8" y="T9"/>
                  </a:cxn>
                </a:cxnLst>
                <a:rect l="0" t="0" r="r" b="b"/>
                <a:pathLst>
                  <a:path w="276" h="149">
                    <a:moveTo>
                      <a:pt x="2" y="149"/>
                    </a:moveTo>
                    <a:lnTo>
                      <a:pt x="0" y="146"/>
                    </a:lnTo>
                    <a:lnTo>
                      <a:pt x="274" y="0"/>
                    </a:lnTo>
                    <a:lnTo>
                      <a:pt x="276" y="5"/>
                    </a:lnTo>
                    <a:lnTo>
                      <a:pt x="2" y="149"/>
                    </a:lnTo>
                    <a:close/>
                  </a:path>
                </a:pathLst>
              </a:custGeom>
              <a:solidFill>
                <a:srgbClr val="FF8500"/>
              </a:solidFill>
              <a:ln w="9525">
                <a:solidFill>
                  <a:srgbClr val="FF8500"/>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195"/>
              <p:cNvSpPr>
                <a:spLocks/>
              </p:cNvSpPr>
              <p:nvPr/>
            </p:nvSpPr>
            <p:spPr bwMode="auto">
              <a:xfrm flipH="1">
                <a:off x="8903761" y="3599053"/>
                <a:ext cx="545001" cy="431415"/>
              </a:xfrm>
              <a:custGeom>
                <a:avLst/>
                <a:gdLst>
                  <a:gd name="T0" fmla="*/ 274 w 276"/>
                  <a:gd name="T1" fmla="*/ 149 h 149"/>
                  <a:gd name="T2" fmla="*/ 0 w 276"/>
                  <a:gd name="T3" fmla="*/ 5 h 149"/>
                  <a:gd name="T4" fmla="*/ 2 w 276"/>
                  <a:gd name="T5" fmla="*/ 0 h 149"/>
                  <a:gd name="T6" fmla="*/ 276 w 276"/>
                  <a:gd name="T7" fmla="*/ 146 h 149"/>
                  <a:gd name="T8" fmla="*/ 274 w 276"/>
                  <a:gd name="T9" fmla="*/ 149 h 149"/>
                </a:gdLst>
                <a:ahLst/>
                <a:cxnLst>
                  <a:cxn ang="0">
                    <a:pos x="T0" y="T1"/>
                  </a:cxn>
                  <a:cxn ang="0">
                    <a:pos x="T2" y="T3"/>
                  </a:cxn>
                  <a:cxn ang="0">
                    <a:pos x="T4" y="T5"/>
                  </a:cxn>
                  <a:cxn ang="0">
                    <a:pos x="T6" y="T7"/>
                  </a:cxn>
                  <a:cxn ang="0">
                    <a:pos x="T8" y="T9"/>
                  </a:cxn>
                </a:cxnLst>
                <a:rect l="0" t="0" r="r" b="b"/>
                <a:pathLst>
                  <a:path w="276" h="149">
                    <a:moveTo>
                      <a:pt x="274" y="149"/>
                    </a:moveTo>
                    <a:lnTo>
                      <a:pt x="0" y="5"/>
                    </a:lnTo>
                    <a:lnTo>
                      <a:pt x="2" y="0"/>
                    </a:lnTo>
                    <a:lnTo>
                      <a:pt x="276" y="146"/>
                    </a:lnTo>
                    <a:lnTo>
                      <a:pt x="274" y="149"/>
                    </a:lnTo>
                    <a:close/>
                  </a:path>
                </a:pathLst>
              </a:custGeom>
              <a:solidFill>
                <a:srgbClr val="FF8500"/>
              </a:solidFill>
              <a:ln w="9525">
                <a:solidFill>
                  <a:srgbClr val="FF8500"/>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3" name="矩形 42"/>
              <p:cNvSpPr/>
              <p:nvPr/>
            </p:nvSpPr>
            <p:spPr>
              <a:xfrm>
                <a:off x="10539500" y="3005155"/>
                <a:ext cx="1363031" cy="789938"/>
              </a:xfrm>
              <a:prstGeom prst="rect">
                <a:avLst/>
              </a:prstGeom>
            </p:spPr>
            <p:txBody>
              <a:bodyPr wrap="none">
                <a:spAutoFit/>
              </a:bodyPr>
              <a:lstStyle/>
              <a:p>
                <a:pPr algn="r"/>
                <a:r>
                  <a:rPr lang="zh-CN" altLang="en-US" sz="4400" dirty="0">
                    <a:solidFill>
                      <a:srgbClr val="CD1F06"/>
                    </a:solidFill>
                    <a:latin typeface="华康俪金黑W8(P)" pitchFamily="34" charset="-122"/>
                    <a:ea typeface="华康俪金黑W8(P)" pitchFamily="34" charset="-122"/>
                  </a:rPr>
                  <a:t>信誉</a:t>
                </a:r>
              </a:p>
            </p:txBody>
          </p:sp>
          <p:grpSp>
            <p:nvGrpSpPr>
              <p:cNvPr id="2049" name="组合 2048"/>
              <p:cNvGrpSpPr/>
              <p:nvPr/>
            </p:nvGrpSpPr>
            <p:grpSpPr>
              <a:xfrm>
                <a:off x="7748531" y="3599053"/>
                <a:ext cx="1155233" cy="1160027"/>
                <a:chOff x="7748531" y="3599053"/>
                <a:chExt cx="1155233" cy="1160027"/>
              </a:xfrm>
            </p:grpSpPr>
            <p:sp>
              <p:nvSpPr>
                <p:cNvPr id="27" name="Freeform 190"/>
                <p:cNvSpPr>
                  <a:spLocks noEditPoints="1"/>
                </p:cNvSpPr>
                <p:nvPr/>
              </p:nvSpPr>
              <p:spPr bwMode="auto">
                <a:xfrm>
                  <a:off x="7748531" y="3599053"/>
                  <a:ext cx="1155233" cy="1160027"/>
                </a:xfrm>
                <a:custGeom>
                  <a:avLst/>
                  <a:gdLst>
                    <a:gd name="T0" fmla="*/ 102 w 204"/>
                    <a:gd name="T1" fmla="*/ 205 h 205"/>
                    <a:gd name="T2" fmla="*/ 0 w 204"/>
                    <a:gd name="T3" fmla="*/ 103 h 205"/>
                    <a:gd name="T4" fmla="*/ 102 w 204"/>
                    <a:gd name="T5" fmla="*/ 0 h 205"/>
                    <a:gd name="T6" fmla="*/ 204 w 204"/>
                    <a:gd name="T7" fmla="*/ 103 h 205"/>
                    <a:gd name="T8" fmla="*/ 102 w 204"/>
                    <a:gd name="T9" fmla="*/ 205 h 205"/>
                    <a:gd name="T10" fmla="*/ 102 w 204"/>
                    <a:gd name="T11" fmla="*/ 3 h 205"/>
                    <a:gd name="T12" fmla="*/ 3 w 204"/>
                    <a:gd name="T13" fmla="*/ 103 h 205"/>
                    <a:gd name="T14" fmla="*/ 102 w 204"/>
                    <a:gd name="T15" fmla="*/ 202 h 205"/>
                    <a:gd name="T16" fmla="*/ 202 w 204"/>
                    <a:gd name="T17" fmla="*/ 103 h 205"/>
                    <a:gd name="T18" fmla="*/ 102 w 204"/>
                    <a:gd name="T19" fmla="*/ 3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4" h="205">
                      <a:moveTo>
                        <a:pt x="102" y="205"/>
                      </a:moveTo>
                      <a:cubicBezTo>
                        <a:pt x="46" y="205"/>
                        <a:pt x="0" y="159"/>
                        <a:pt x="0" y="103"/>
                      </a:cubicBezTo>
                      <a:cubicBezTo>
                        <a:pt x="0" y="46"/>
                        <a:pt x="46" y="0"/>
                        <a:pt x="102" y="0"/>
                      </a:cubicBezTo>
                      <a:cubicBezTo>
                        <a:pt x="159" y="0"/>
                        <a:pt x="204" y="46"/>
                        <a:pt x="204" y="103"/>
                      </a:cubicBezTo>
                      <a:cubicBezTo>
                        <a:pt x="204" y="159"/>
                        <a:pt x="159" y="205"/>
                        <a:pt x="102" y="205"/>
                      </a:cubicBezTo>
                      <a:close/>
                      <a:moveTo>
                        <a:pt x="102" y="3"/>
                      </a:moveTo>
                      <a:cubicBezTo>
                        <a:pt x="47" y="3"/>
                        <a:pt x="3" y="48"/>
                        <a:pt x="3" y="103"/>
                      </a:cubicBezTo>
                      <a:cubicBezTo>
                        <a:pt x="3" y="158"/>
                        <a:pt x="47" y="202"/>
                        <a:pt x="102" y="202"/>
                      </a:cubicBezTo>
                      <a:cubicBezTo>
                        <a:pt x="157" y="202"/>
                        <a:pt x="202" y="158"/>
                        <a:pt x="202" y="103"/>
                      </a:cubicBezTo>
                      <a:cubicBezTo>
                        <a:pt x="202" y="48"/>
                        <a:pt x="157" y="3"/>
                        <a:pt x="102" y="3"/>
                      </a:cubicBezTo>
                      <a:close/>
                    </a:path>
                  </a:pathLst>
                </a:custGeom>
                <a:solidFill>
                  <a:srgbClr val="8BAB00"/>
                </a:solidFill>
                <a:ln>
                  <a:solidFill>
                    <a:srgbClr val="FF8500"/>
                  </a:solidFill>
                </a:ln>
                <a:extLst/>
              </p:spPr>
              <p:txBody>
                <a:bodyPr vert="horz" wrap="square" lIns="91440" tIns="45720" rIns="91440" bIns="45720" numCol="1" anchor="t" anchorCtr="0" compatLnSpc="1">
                  <a:prstTxWarp prst="textNoShape">
                    <a:avLst/>
                  </a:prstTxWarp>
                </a:bodyPr>
                <a:lstStyle/>
                <a:p>
                  <a:endParaRPr lang="zh-CN" altLang="en-US"/>
                </a:p>
              </p:txBody>
            </p:sp>
            <p:sp>
              <p:nvSpPr>
                <p:cNvPr id="28" name="Oval 191"/>
                <p:cNvSpPr>
                  <a:spLocks noChangeArrowheads="1"/>
                </p:cNvSpPr>
                <p:nvPr/>
              </p:nvSpPr>
              <p:spPr bwMode="auto">
                <a:xfrm>
                  <a:off x="7822831" y="3678145"/>
                  <a:ext cx="1006635" cy="1009032"/>
                </a:xfrm>
                <a:prstGeom prst="ellipse">
                  <a:avLst/>
                </a:prstGeom>
                <a:solidFill>
                  <a:srgbClr val="FF850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4" name="矩形 43"/>
                <p:cNvSpPr/>
                <p:nvPr/>
              </p:nvSpPr>
              <p:spPr>
                <a:xfrm>
                  <a:off x="7822831" y="3809616"/>
                  <a:ext cx="1006635" cy="789938"/>
                </a:xfrm>
                <a:prstGeom prst="rect">
                  <a:avLst/>
                </a:prstGeom>
              </p:spPr>
              <p:txBody>
                <a:bodyPr wrap="square">
                  <a:spAutoFit/>
                </a:bodyPr>
                <a:lstStyle/>
                <a:p>
                  <a:pPr algn="ctr"/>
                  <a:r>
                    <a:rPr lang="zh-CN" altLang="en-US" sz="4400" dirty="0">
                      <a:solidFill>
                        <a:schemeClr val="bg1"/>
                      </a:solidFill>
                      <a:latin typeface="华康俪金黑W8(P)" pitchFamily="34" charset="-122"/>
                      <a:ea typeface="华康俪金黑W8(P)" pitchFamily="34" charset="-122"/>
                    </a:rPr>
                    <a:t>誉</a:t>
                  </a:r>
                </a:p>
              </p:txBody>
            </p:sp>
          </p:grpSp>
          <p:grpSp>
            <p:nvGrpSpPr>
              <p:cNvPr id="2048" name="组合 2047"/>
              <p:cNvGrpSpPr/>
              <p:nvPr/>
            </p:nvGrpSpPr>
            <p:grpSpPr>
              <a:xfrm>
                <a:off x="7748531" y="2172987"/>
                <a:ext cx="1155233" cy="1160027"/>
                <a:chOff x="7748531" y="2172987"/>
                <a:chExt cx="1155233" cy="1160027"/>
              </a:xfrm>
            </p:grpSpPr>
            <p:sp>
              <p:nvSpPr>
                <p:cNvPr id="29" name="Freeform 192"/>
                <p:cNvSpPr>
                  <a:spLocks noEditPoints="1"/>
                </p:cNvSpPr>
                <p:nvPr/>
              </p:nvSpPr>
              <p:spPr bwMode="auto">
                <a:xfrm>
                  <a:off x="7748531" y="2172987"/>
                  <a:ext cx="1155233" cy="1160027"/>
                </a:xfrm>
                <a:custGeom>
                  <a:avLst/>
                  <a:gdLst>
                    <a:gd name="T0" fmla="*/ 102 w 204"/>
                    <a:gd name="T1" fmla="*/ 205 h 205"/>
                    <a:gd name="T2" fmla="*/ 0 w 204"/>
                    <a:gd name="T3" fmla="*/ 103 h 205"/>
                    <a:gd name="T4" fmla="*/ 102 w 204"/>
                    <a:gd name="T5" fmla="*/ 0 h 205"/>
                    <a:gd name="T6" fmla="*/ 204 w 204"/>
                    <a:gd name="T7" fmla="*/ 103 h 205"/>
                    <a:gd name="T8" fmla="*/ 102 w 204"/>
                    <a:gd name="T9" fmla="*/ 205 h 205"/>
                    <a:gd name="T10" fmla="*/ 102 w 204"/>
                    <a:gd name="T11" fmla="*/ 3 h 205"/>
                    <a:gd name="T12" fmla="*/ 3 w 204"/>
                    <a:gd name="T13" fmla="*/ 103 h 205"/>
                    <a:gd name="T14" fmla="*/ 102 w 204"/>
                    <a:gd name="T15" fmla="*/ 202 h 205"/>
                    <a:gd name="T16" fmla="*/ 202 w 204"/>
                    <a:gd name="T17" fmla="*/ 103 h 205"/>
                    <a:gd name="T18" fmla="*/ 102 w 204"/>
                    <a:gd name="T19" fmla="*/ 3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4" h="205">
                      <a:moveTo>
                        <a:pt x="102" y="205"/>
                      </a:moveTo>
                      <a:cubicBezTo>
                        <a:pt x="46" y="205"/>
                        <a:pt x="0" y="159"/>
                        <a:pt x="0" y="103"/>
                      </a:cubicBezTo>
                      <a:cubicBezTo>
                        <a:pt x="0" y="46"/>
                        <a:pt x="46" y="0"/>
                        <a:pt x="102" y="0"/>
                      </a:cubicBezTo>
                      <a:cubicBezTo>
                        <a:pt x="159" y="0"/>
                        <a:pt x="204" y="46"/>
                        <a:pt x="204" y="103"/>
                      </a:cubicBezTo>
                      <a:cubicBezTo>
                        <a:pt x="204" y="159"/>
                        <a:pt x="159" y="205"/>
                        <a:pt x="102" y="205"/>
                      </a:cubicBezTo>
                      <a:close/>
                      <a:moveTo>
                        <a:pt x="102" y="3"/>
                      </a:moveTo>
                      <a:cubicBezTo>
                        <a:pt x="47" y="3"/>
                        <a:pt x="3" y="48"/>
                        <a:pt x="3" y="103"/>
                      </a:cubicBezTo>
                      <a:cubicBezTo>
                        <a:pt x="3" y="158"/>
                        <a:pt x="47" y="202"/>
                        <a:pt x="102" y="202"/>
                      </a:cubicBezTo>
                      <a:cubicBezTo>
                        <a:pt x="157" y="202"/>
                        <a:pt x="202" y="158"/>
                        <a:pt x="202" y="103"/>
                      </a:cubicBezTo>
                      <a:cubicBezTo>
                        <a:pt x="202" y="48"/>
                        <a:pt x="157" y="3"/>
                        <a:pt x="102" y="3"/>
                      </a:cubicBezTo>
                      <a:close/>
                    </a:path>
                  </a:pathLst>
                </a:custGeom>
                <a:solidFill>
                  <a:srgbClr val="7BC143"/>
                </a:solidFill>
                <a:ln w="9525">
                  <a:solidFill>
                    <a:srgbClr val="8BAB00"/>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0" name="Oval 193"/>
                <p:cNvSpPr>
                  <a:spLocks noChangeArrowheads="1"/>
                </p:cNvSpPr>
                <p:nvPr/>
              </p:nvSpPr>
              <p:spPr bwMode="auto">
                <a:xfrm>
                  <a:off x="7822831" y="2252080"/>
                  <a:ext cx="1006635" cy="1009032"/>
                </a:xfrm>
                <a:prstGeom prst="ellipse">
                  <a:avLst/>
                </a:prstGeom>
                <a:solidFill>
                  <a:srgbClr val="8BAB0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8" name="矩形 47"/>
                <p:cNvSpPr/>
                <p:nvPr/>
              </p:nvSpPr>
              <p:spPr>
                <a:xfrm>
                  <a:off x="7822831" y="2358031"/>
                  <a:ext cx="1006635" cy="789938"/>
                </a:xfrm>
                <a:prstGeom prst="rect">
                  <a:avLst/>
                </a:prstGeom>
              </p:spPr>
              <p:txBody>
                <a:bodyPr wrap="square">
                  <a:spAutoFit/>
                </a:bodyPr>
                <a:lstStyle/>
                <a:p>
                  <a:pPr algn="ctr"/>
                  <a:r>
                    <a:rPr lang="zh-CN" altLang="en-US" sz="4400" dirty="0">
                      <a:solidFill>
                        <a:schemeClr val="bg1"/>
                      </a:solidFill>
                      <a:latin typeface="华康俪金黑W8(P)" pitchFamily="34" charset="-122"/>
                      <a:ea typeface="华康俪金黑W8(P)" pitchFamily="34" charset="-122"/>
                    </a:rPr>
                    <a:t>信</a:t>
                  </a:r>
                </a:p>
              </p:txBody>
            </p:sp>
          </p:grpSp>
        </p:grpSp>
        <p:sp>
          <p:nvSpPr>
            <p:cNvPr id="55" name="TextBox 6"/>
            <p:cNvSpPr txBox="1"/>
            <p:nvPr/>
          </p:nvSpPr>
          <p:spPr>
            <a:xfrm>
              <a:off x="1706687" y="2326828"/>
              <a:ext cx="2618075" cy="732508"/>
            </a:xfrm>
            <a:prstGeom prst="rect">
              <a:avLst/>
            </a:prstGeom>
            <a:noFill/>
          </p:spPr>
          <p:txBody>
            <a:bodyPr wrap="square" rtlCol="0">
              <a:spAutoFit/>
            </a:bodyPr>
            <a:lstStyle/>
            <a:p>
              <a:pPr>
                <a:lnSpc>
                  <a:spcPct val="130000"/>
                </a:lnSpc>
              </a:pPr>
              <a:r>
                <a:rPr lang="zh-CN" altLang="en-US" sz="3200" b="1" dirty="0">
                  <a:solidFill>
                    <a:srgbClr val="5F5E5C"/>
                  </a:solidFill>
                  <a:latin typeface="微软雅黑" pitchFamily="34" charset="-122"/>
                  <a:ea typeface="微软雅黑" pitchFamily="34" charset="-122"/>
                </a:rPr>
                <a:t>诚实、守信</a:t>
              </a:r>
            </a:p>
          </p:txBody>
        </p:sp>
        <p:sp>
          <p:nvSpPr>
            <p:cNvPr id="56" name="TextBox 6"/>
            <p:cNvSpPr txBox="1"/>
            <p:nvPr/>
          </p:nvSpPr>
          <p:spPr>
            <a:xfrm>
              <a:off x="1706687" y="3774817"/>
              <a:ext cx="2618075" cy="732508"/>
            </a:xfrm>
            <a:prstGeom prst="rect">
              <a:avLst/>
            </a:prstGeom>
            <a:noFill/>
          </p:spPr>
          <p:txBody>
            <a:bodyPr wrap="square" rtlCol="0">
              <a:spAutoFit/>
            </a:bodyPr>
            <a:lstStyle/>
            <a:p>
              <a:pPr>
                <a:lnSpc>
                  <a:spcPct val="130000"/>
                </a:lnSpc>
              </a:pPr>
              <a:r>
                <a:rPr lang="zh-CN" altLang="en-US" sz="3200" b="1" dirty="0">
                  <a:solidFill>
                    <a:srgbClr val="5F5E5C"/>
                  </a:solidFill>
                  <a:latin typeface="微软雅黑" pitchFamily="34" charset="-122"/>
                  <a:ea typeface="微软雅黑" pitchFamily="34" charset="-122"/>
                </a:rPr>
                <a:t>名誉、声誉</a:t>
              </a:r>
            </a:p>
          </p:txBody>
        </p:sp>
        <p:sp>
          <p:nvSpPr>
            <p:cNvPr id="57" name="TextBox 6"/>
            <p:cNvSpPr txBox="1"/>
            <p:nvPr/>
          </p:nvSpPr>
          <p:spPr>
            <a:xfrm>
              <a:off x="8596991" y="2972752"/>
              <a:ext cx="3478848" cy="732508"/>
            </a:xfrm>
            <a:prstGeom prst="rect">
              <a:avLst/>
            </a:prstGeom>
            <a:noFill/>
          </p:spPr>
          <p:txBody>
            <a:bodyPr wrap="square" rtlCol="0">
              <a:spAutoFit/>
            </a:bodyPr>
            <a:lstStyle/>
            <a:p>
              <a:pPr>
                <a:lnSpc>
                  <a:spcPct val="130000"/>
                </a:lnSpc>
              </a:pPr>
              <a:r>
                <a:rPr lang="zh-CN" altLang="en-US" sz="3200" b="1" dirty="0">
                  <a:solidFill>
                    <a:srgbClr val="5F5E5C"/>
                  </a:solidFill>
                  <a:latin typeface="微软雅黑" pitchFamily="34" charset="-122"/>
                  <a:ea typeface="微软雅黑" pitchFamily="34" charset="-122"/>
                </a:rPr>
                <a:t>讲信用的好声誉</a:t>
              </a:r>
            </a:p>
          </p:txBody>
        </p:sp>
      </p:grpSp>
      <p:sp>
        <p:nvSpPr>
          <p:cNvPr id="63" name="TextBox 6"/>
          <p:cNvSpPr txBox="1"/>
          <p:nvPr/>
        </p:nvSpPr>
        <p:spPr>
          <a:xfrm>
            <a:off x="767408" y="5280766"/>
            <a:ext cx="11161241" cy="812530"/>
          </a:xfrm>
          <a:prstGeom prst="rect">
            <a:avLst/>
          </a:prstGeom>
          <a:noFill/>
        </p:spPr>
        <p:txBody>
          <a:bodyPr wrap="square" rtlCol="0">
            <a:spAutoFit/>
          </a:bodyPr>
          <a:lstStyle/>
          <a:p>
            <a:pPr>
              <a:lnSpc>
                <a:spcPct val="130000"/>
              </a:lnSpc>
            </a:pPr>
            <a:r>
              <a:rPr lang="zh-CN" altLang="en-US" b="1" dirty="0">
                <a:solidFill>
                  <a:srgbClr val="5F5E5C"/>
                </a:solidFill>
                <a:latin typeface="微软雅黑" pitchFamily="34" charset="-122"/>
                <a:ea typeface="微软雅黑" pitchFamily="34" charset="-122"/>
              </a:rPr>
              <a:t>讲求信誉是商业道德的基本规范之一。它包含了一切有关诚信方面的内容，如：</a:t>
            </a:r>
            <a:r>
              <a:rPr lang="zh-CN" altLang="en-US" b="1" dirty="0">
                <a:solidFill>
                  <a:srgbClr val="CD1F06"/>
                </a:solidFill>
                <a:latin typeface="微软雅黑" pitchFamily="34" charset="-122"/>
                <a:ea typeface="微软雅黑" pitchFamily="34" charset="-122"/>
              </a:rPr>
              <a:t>质量信誉、服务信誉、合同信誉、保修信誉</a:t>
            </a:r>
            <a:r>
              <a:rPr lang="zh-CN" altLang="en-US" b="1" dirty="0">
                <a:solidFill>
                  <a:srgbClr val="5F5E5C"/>
                </a:solidFill>
                <a:latin typeface="微软雅黑" pitchFamily="34" charset="-122"/>
                <a:ea typeface="微软雅黑" pitchFamily="34" charset="-122"/>
              </a:rPr>
              <a:t>等，这些一样也不能少。品牌信誉是维护顾客品牌美誉度的前提，也是品牌维持其魅力的法宝。</a:t>
            </a:r>
          </a:p>
        </p:txBody>
      </p:sp>
    </p:spTree>
    <p:extLst>
      <p:ext uri="{BB962C8B-B14F-4D97-AF65-F5344CB8AC3E}">
        <p14:creationId xmlns:p14="http://schemas.microsoft.com/office/powerpoint/2010/main" val="81982229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additive="base">
                                        <p:cTn id="7" dur="500" fill="hold"/>
                                        <p:tgtEl>
                                          <p:spTgt spid="63"/>
                                        </p:tgtEl>
                                        <p:attrNameLst>
                                          <p:attrName>ppt_x</p:attrName>
                                        </p:attrNameLst>
                                      </p:cBhvr>
                                      <p:tavLst>
                                        <p:tav tm="0">
                                          <p:val>
                                            <p:strVal val="#ppt_x"/>
                                          </p:val>
                                        </p:tav>
                                        <p:tav tm="100000">
                                          <p:val>
                                            <p:strVal val="#ppt_x"/>
                                          </p:val>
                                        </p:tav>
                                      </p:tavLst>
                                    </p:anim>
                                    <p:anim calcmode="lin" valueType="num">
                                      <p:cBhvr additive="base">
                                        <p:cTn id="8" dur="500" fill="hold"/>
                                        <p:tgtEl>
                                          <p:spTgt spid="6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3" presetClass="entr" presetSubtype="36" fill="hold" nodeType="afterEffect">
                                  <p:stCondLst>
                                    <p:cond delay="0"/>
                                  </p:stCondLst>
                                  <p:childTnLst>
                                    <p:set>
                                      <p:cBhvr>
                                        <p:cTn id="11" dur="1" fill="hold">
                                          <p:stCondLst>
                                            <p:cond delay="0"/>
                                          </p:stCondLst>
                                        </p:cTn>
                                        <p:tgtEl>
                                          <p:spTgt spid="2052"/>
                                        </p:tgtEl>
                                        <p:attrNameLst>
                                          <p:attrName>style.visibility</p:attrName>
                                        </p:attrNameLst>
                                      </p:cBhvr>
                                      <p:to>
                                        <p:strVal val="visible"/>
                                      </p:to>
                                    </p:set>
                                    <p:anim calcmode="lin" valueType="num">
                                      <p:cBhvr>
                                        <p:cTn id="12" dur="500" fill="hold"/>
                                        <p:tgtEl>
                                          <p:spTgt spid="2052"/>
                                        </p:tgtEl>
                                        <p:attrNameLst>
                                          <p:attrName>ppt_w</p:attrName>
                                        </p:attrNameLst>
                                      </p:cBhvr>
                                      <p:tavLst>
                                        <p:tav tm="0">
                                          <p:val>
                                            <p:strVal val="(6*min(max(#ppt_w*#ppt_h,.3),1)-7.4)/-.7*#ppt_w"/>
                                          </p:val>
                                        </p:tav>
                                        <p:tav tm="100000">
                                          <p:val>
                                            <p:strVal val="#ppt_w"/>
                                          </p:val>
                                        </p:tav>
                                      </p:tavLst>
                                    </p:anim>
                                    <p:anim calcmode="lin" valueType="num">
                                      <p:cBhvr>
                                        <p:cTn id="13" dur="500" fill="hold"/>
                                        <p:tgtEl>
                                          <p:spTgt spid="2052"/>
                                        </p:tgtEl>
                                        <p:attrNameLst>
                                          <p:attrName>ppt_h</p:attrName>
                                        </p:attrNameLst>
                                      </p:cBhvr>
                                      <p:tavLst>
                                        <p:tav tm="0">
                                          <p:val>
                                            <p:strVal val="(6*min(max(#ppt_w*#ppt_h,.3),1)-7.4)/-.7*#ppt_h"/>
                                          </p:val>
                                        </p:tav>
                                        <p:tav tm="100000">
                                          <p:val>
                                            <p:strVal val="#ppt_h"/>
                                          </p:val>
                                        </p:tav>
                                      </p:tavLst>
                                    </p:anim>
                                    <p:anim calcmode="lin" valueType="num">
                                      <p:cBhvr>
                                        <p:cTn id="14" dur="500" fill="hold"/>
                                        <p:tgtEl>
                                          <p:spTgt spid="2052"/>
                                        </p:tgtEl>
                                        <p:attrNameLst>
                                          <p:attrName>ppt_x</p:attrName>
                                        </p:attrNameLst>
                                      </p:cBhvr>
                                      <p:tavLst>
                                        <p:tav tm="0">
                                          <p:val>
                                            <p:fltVal val="0.5"/>
                                          </p:val>
                                        </p:tav>
                                        <p:tav tm="100000">
                                          <p:val>
                                            <p:strVal val="#ppt_x"/>
                                          </p:val>
                                        </p:tav>
                                      </p:tavLst>
                                    </p:anim>
                                    <p:anim calcmode="lin" valueType="num">
                                      <p:cBhvr>
                                        <p:cTn id="15" dur="500" fill="hold"/>
                                        <p:tgtEl>
                                          <p:spTgt spid="2052"/>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8"/>
          <p:cNvSpPr txBox="1"/>
          <p:nvPr/>
        </p:nvSpPr>
        <p:spPr>
          <a:xfrm>
            <a:off x="767408" y="1124745"/>
            <a:ext cx="4104456" cy="430887"/>
          </a:xfrm>
          <a:prstGeom prst="rect">
            <a:avLst/>
          </a:prstGeom>
          <a:noFill/>
        </p:spPr>
        <p:txBody>
          <a:bodyPr wrap="square" rtlCol="0">
            <a:spAutoFit/>
          </a:bodyPr>
          <a:lstStyle/>
          <a:p>
            <a:r>
              <a:rPr lang="zh-CN" altLang="en-US" sz="2200" dirty="0">
                <a:solidFill>
                  <a:srgbClr val="5F5E5C"/>
                </a:solidFill>
                <a:latin typeface="华康俪金黑W8(P)" pitchFamily="34" charset="-122"/>
                <a:ea typeface="华康俪金黑W8(P)" pitchFamily="34" charset="-122"/>
              </a:rPr>
              <a:t>第二节</a:t>
            </a:r>
            <a:r>
              <a:rPr lang="en-US" altLang="zh-CN" sz="2200" dirty="0">
                <a:solidFill>
                  <a:srgbClr val="5F5E5C"/>
                </a:solidFill>
                <a:latin typeface="华康俪金黑W8(P)" pitchFamily="34" charset="-122"/>
                <a:ea typeface="华康俪金黑W8(P)" pitchFamily="34" charset="-122"/>
              </a:rPr>
              <a:t>  </a:t>
            </a:r>
            <a:r>
              <a:rPr lang="zh-CN" altLang="en-US" sz="2200" dirty="0">
                <a:solidFill>
                  <a:srgbClr val="5F5E5C"/>
                </a:solidFill>
                <a:latin typeface="华康俪金黑W8(P)" pitchFamily="34" charset="-122"/>
                <a:ea typeface="华康俪金黑W8(P)" pitchFamily="34" charset="-122"/>
              </a:rPr>
              <a:t>品牌资产</a:t>
            </a:r>
          </a:p>
        </p:txBody>
      </p:sp>
      <p:sp>
        <p:nvSpPr>
          <p:cNvPr id="7" name="TextBox 6"/>
          <p:cNvSpPr txBox="1"/>
          <p:nvPr/>
        </p:nvSpPr>
        <p:spPr>
          <a:xfrm>
            <a:off x="767408" y="1529091"/>
            <a:ext cx="4104456"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t>2.2.2 </a:t>
            </a:r>
            <a:r>
              <a:rPr lang="zh-CN" altLang="en-US" sz="1800" dirty="0"/>
              <a:t>品牌美誉度</a:t>
            </a:r>
            <a:endParaRPr lang="zh-CN" altLang="zh-CN" sz="1800" dirty="0"/>
          </a:p>
        </p:txBody>
      </p:sp>
      <p:sp>
        <p:nvSpPr>
          <p:cNvPr id="12" name="矩形 11"/>
          <p:cNvSpPr/>
          <p:nvPr/>
        </p:nvSpPr>
        <p:spPr>
          <a:xfrm>
            <a:off x="6960097" y="2836186"/>
            <a:ext cx="4931333" cy="3401127"/>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4"/>
          <p:cNvSpPr txBox="1"/>
          <p:nvPr/>
        </p:nvSpPr>
        <p:spPr>
          <a:xfrm>
            <a:off x="7079061" y="3789040"/>
            <a:ext cx="4715309" cy="2332946"/>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上个世纪末，传说有个</a:t>
            </a:r>
            <a:r>
              <a:rPr lang="en-US" altLang="zh-CN" sz="1600" dirty="0">
                <a:solidFill>
                  <a:srgbClr val="5F5E5C"/>
                </a:solidFill>
                <a:latin typeface="微软雅黑" pitchFamily="34" charset="-122"/>
                <a:ea typeface="微软雅黑" pitchFamily="34" charset="-122"/>
              </a:rPr>
              <a:t>LV</a:t>
            </a:r>
            <a:r>
              <a:rPr lang="zh-CN" altLang="en-US" sz="1600" dirty="0">
                <a:solidFill>
                  <a:srgbClr val="5F5E5C"/>
                </a:solidFill>
                <a:latin typeface="微软雅黑" pitchFamily="34" charset="-122"/>
                <a:ea typeface="微软雅黑" pitchFamily="34" charset="-122"/>
              </a:rPr>
              <a:t>的顾客家中失火，衣物大多付之一炬，唯独一只</a:t>
            </a:r>
            <a:r>
              <a:rPr lang="en-US" altLang="zh-CN" sz="1600" dirty="0">
                <a:solidFill>
                  <a:srgbClr val="5F5E5C"/>
                </a:solidFill>
                <a:latin typeface="微软雅黑" pitchFamily="34" charset="-122"/>
                <a:ea typeface="微软雅黑" pitchFamily="34" charset="-122"/>
              </a:rPr>
              <a:t>LV</a:t>
            </a:r>
            <a:r>
              <a:rPr lang="zh-CN" altLang="en-US" sz="1600" dirty="0">
                <a:solidFill>
                  <a:srgbClr val="5F5E5C"/>
                </a:solidFill>
                <a:latin typeface="微软雅黑" pitchFamily="34" charset="-122"/>
                <a:ea typeface="微软雅黑" pitchFamily="34" charset="-122"/>
              </a:rPr>
              <a:t>箱子，外表变了形，其中的物品却完整无缺。更有传奇色彩的是电影</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泰坦尼克号</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没有拍摄到的片段：</a:t>
            </a:r>
            <a:r>
              <a:rPr lang="en-US" altLang="zh-CN" sz="1600" dirty="0">
                <a:solidFill>
                  <a:srgbClr val="5F5E5C"/>
                </a:solidFill>
                <a:latin typeface="微软雅黑" pitchFamily="34" charset="-122"/>
                <a:ea typeface="微软雅黑" pitchFamily="34" charset="-122"/>
              </a:rPr>
              <a:t>1911</a:t>
            </a:r>
            <a:r>
              <a:rPr lang="zh-CN" altLang="en-US" sz="1600" dirty="0">
                <a:solidFill>
                  <a:srgbClr val="5F5E5C"/>
                </a:solidFill>
                <a:latin typeface="微软雅黑" pitchFamily="34" charset="-122"/>
                <a:ea typeface="微软雅黑" pitchFamily="34" charset="-122"/>
              </a:rPr>
              <a:t>年，英国豪华邮轮泰坦尼克沉没海底，一件从海底打捞上岸的</a:t>
            </a:r>
            <a:r>
              <a:rPr lang="en-US" altLang="zh-CN" sz="1600" dirty="0">
                <a:solidFill>
                  <a:srgbClr val="5F5E5C"/>
                </a:solidFill>
                <a:latin typeface="微软雅黑" pitchFamily="34" charset="-122"/>
                <a:ea typeface="微软雅黑" pitchFamily="34" charset="-122"/>
              </a:rPr>
              <a:t>LV</a:t>
            </a:r>
            <a:r>
              <a:rPr lang="zh-CN" altLang="en-US" sz="1600" dirty="0">
                <a:solidFill>
                  <a:srgbClr val="5F5E5C"/>
                </a:solidFill>
                <a:latin typeface="微软雅黑" pitchFamily="34" charset="-122"/>
                <a:ea typeface="微软雅黑" pitchFamily="34" charset="-122"/>
              </a:rPr>
              <a:t>硬型皮箱，竟然没有渗进半滴海水，</a:t>
            </a:r>
            <a:r>
              <a:rPr lang="en-US" altLang="zh-CN" sz="1600" dirty="0">
                <a:solidFill>
                  <a:srgbClr val="5F5E5C"/>
                </a:solidFill>
                <a:latin typeface="微软雅黑" pitchFamily="34" charset="-122"/>
                <a:ea typeface="微软雅黑" pitchFamily="34" charset="-122"/>
              </a:rPr>
              <a:t>LOUIS VUITTON</a:t>
            </a:r>
            <a:r>
              <a:rPr lang="zh-CN" altLang="en-US" sz="1600" dirty="0">
                <a:solidFill>
                  <a:srgbClr val="5F5E5C"/>
                </a:solidFill>
                <a:latin typeface="微软雅黑" pitchFamily="34" charset="-122"/>
                <a:ea typeface="微软雅黑" pitchFamily="34" charset="-122"/>
              </a:rPr>
              <a:t>品牌因此声名大震。</a:t>
            </a:r>
            <a:endParaRPr lang="zh-CN" altLang="zh-CN" sz="1600" b="1" dirty="0">
              <a:solidFill>
                <a:srgbClr val="E67819"/>
              </a:solidFill>
              <a:latin typeface="微软雅黑" pitchFamily="34" charset="-122"/>
              <a:ea typeface="微软雅黑" pitchFamily="34" charset="-122"/>
            </a:endParaRPr>
          </a:p>
        </p:txBody>
      </p:sp>
      <p:grpSp>
        <p:nvGrpSpPr>
          <p:cNvPr id="20" name="组合 19"/>
          <p:cNvGrpSpPr/>
          <p:nvPr/>
        </p:nvGrpSpPr>
        <p:grpSpPr>
          <a:xfrm>
            <a:off x="7223076" y="3080021"/>
            <a:ext cx="1440160" cy="400110"/>
            <a:chOff x="4875039" y="1565377"/>
            <a:chExt cx="1440160" cy="400110"/>
          </a:xfrm>
        </p:grpSpPr>
        <p:sp>
          <p:nvSpPr>
            <p:cNvPr id="21" name="TextBox 10"/>
            <p:cNvSpPr txBox="1"/>
            <p:nvPr/>
          </p:nvSpPr>
          <p:spPr>
            <a:xfrm>
              <a:off x="4875039" y="1565377"/>
              <a:ext cx="1440160" cy="400110"/>
            </a:xfrm>
            <a:prstGeom prst="rect">
              <a:avLst/>
            </a:prstGeom>
            <a:noFill/>
          </p:spPr>
          <p:txBody>
            <a:bodyPr wrap="square" rtlCol="0">
              <a:spAutoFit/>
            </a:bodyPr>
            <a:lstStyle/>
            <a:p>
              <a:pPr algn="ctr"/>
              <a:r>
                <a:rPr lang="zh-CN" altLang="en-US" sz="2000" dirty="0">
                  <a:solidFill>
                    <a:srgbClr val="CD1F06"/>
                  </a:solidFill>
                  <a:latin typeface="华康俪金黑W8(P)" panose="020B0800000000000000" pitchFamily="34" charset="-122"/>
                  <a:ea typeface="华康俪金黑W8(P)" panose="020B0800000000000000" pitchFamily="34" charset="-122"/>
                </a:rPr>
                <a:t>案例</a:t>
              </a:r>
            </a:p>
          </p:txBody>
        </p:sp>
        <p:sp>
          <p:nvSpPr>
            <p:cNvPr id="22" name="TextBox 11"/>
            <p:cNvSpPr txBox="1"/>
            <p:nvPr/>
          </p:nvSpPr>
          <p:spPr>
            <a:xfrm>
              <a:off x="5044473" y="1580766"/>
              <a:ext cx="298080" cy="369332"/>
            </a:xfrm>
            <a:prstGeom prst="rect">
              <a:avLst/>
            </a:prstGeom>
            <a:noFill/>
          </p:spPr>
          <p:txBody>
            <a:bodyPr wrap="square" rtlCol="0">
              <a:spAutoFit/>
            </a:bodyPr>
            <a:lstStyle/>
            <a:p>
              <a:r>
                <a:rPr lang="en-US" altLang="zh-CN" dirty="0">
                  <a:solidFill>
                    <a:srgbClr val="CD1F06"/>
                  </a:solidFill>
                  <a:latin typeface="华康俪金黑W8(P)" panose="020B0800000000000000" pitchFamily="34" charset="-122"/>
                  <a:ea typeface="华康俪金黑W8(P)" panose="020B0800000000000000" pitchFamily="34" charset="-122"/>
                </a:rPr>
                <a:t>[</a:t>
              </a:r>
              <a:endParaRPr lang="zh-CN" altLang="en-US" dirty="0">
                <a:solidFill>
                  <a:srgbClr val="CD1F06"/>
                </a:solidFill>
                <a:latin typeface="华康俪金黑W8(P)" panose="020B0800000000000000" pitchFamily="34" charset="-122"/>
                <a:ea typeface="华康俪金黑W8(P)" panose="020B0800000000000000" pitchFamily="34" charset="-122"/>
              </a:endParaRPr>
            </a:p>
          </p:txBody>
        </p:sp>
        <p:sp>
          <p:nvSpPr>
            <p:cNvPr id="23" name="TextBox 12"/>
            <p:cNvSpPr txBox="1"/>
            <p:nvPr/>
          </p:nvSpPr>
          <p:spPr>
            <a:xfrm>
              <a:off x="5898521" y="1580766"/>
              <a:ext cx="298080" cy="369332"/>
            </a:xfrm>
            <a:prstGeom prst="rect">
              <a:avLst/>
            </a:prstGeom>
            <a:noFill/>
          </p:spPr>
          <p:txBody>
            <a:bodyPr wrap="square" rtlCol="0">
              <a:spAutoFit/>
            </a:bodyPr>
            <a:lstStyle>
              <a:defPPr>
                <a:defRPr lang="zh-CN"/>
              </a:defPPr>
              <a:lvl1pPr>
                <a:defRPr>
                  <a:solidFill>
                    <a:srgbClr val="80C417"/>
                  </a:solidFill>
                  <a:latin typeface="华康俪金黑W8(P)" panose="020B0800000000000000" pitchFamily="34" charset="-122"/>
                  <a:ea typeface="华康俪金黑W8(P)" panose="020B0800000000000000" pitchFamily="34" charset="-122"/>
                </a:defRPr>
              </a:lvl1pPr>
            </a:lstStyle>
            <a:p>
              <a:r>
                <a:rPr lang="en-US" altLang="zh-CN" dirty="0">
                  <a:solidFill>
                    <a:srgbClr val="CD1F06"/>
                  </a:solidFill>
                </a:rPr>
                <a:t>]</a:t>
              </a:r>
              <a:endParaRPr lang="zh-CN" altLang="en-US" dirty="0">
                <a:solidFill>
                  <a:srgbClr val="CD1F06"/>
                </a:solidFill>
              </a:endParaRPr>
            </a:p>
          </p:txBody>
        </p:sp>
      </p:grpSp>
      <p:sp>
        <p:nvSpPr>
          <p:cNvPr id="24" name="矩形 23"/>
          <p:cNvSpPr/>
          <p:nvPr/>
        </p:nvSpPr>
        <p:spPr>
          <a:xfrm>
            <a:off x="8167686" y="3095410"/>
            <a:ext cx="3472617" cy="410882"/>
          </a:xfrm>
          <a:prstGeom prst="rect">
            <a:avLst/>
          </a:prstGeom>
        </p:spPr>
        <p:txBody>
          <a:bodyPr wrap="none">
            <a:spAutoFit/>
          </a:bodyPr>
          <a:lstStyle/>
          <a:p>
            <a:pPr indent="266700" algn="ctr">
              <a:lnSpc>
                <a:spcPct val="115000"/>
              </a:lnSpc>
              <a:spcAft>
                <a:spcPts val="420"/>
              </a:spcAft>
            </a:pPr>
            <a:r>
              <a:rPr lang="en-US" altLang="zh-CN" b="1" dirty="0">
                <a:solidFill>
                  <a:srgbClr val="5F5E5C"/>
                </a:solidFill>
                <a:latin typeface="微软雅黑" pitchFamily="34" charset="-122"/>
                <a:ea typeface="微软雅黑" pitchFamily="34" charset="-122"/>
              </a:rPr>
              <a:t>LOUIS VUITTON</a:t>
            </a:r>
            <a:r>
              <a:rPr lang="zh-CN" altLang="en-US" b="1" dirty="0">
                <a:solidFill>
                  <a:srgbClr val="5F5E5C"/>
                </a:solidFill>
                <a:latin typeface="微软雅黑" pitchFamily="34" charset="-122"/>
                <a:ea typeface="微软雅黑" pitchFamily="34" charset="-122"/>
              </a:rPr>
              <a:t>的品牌故事</a:t>
            </a:r>
            <a:endParaRPr lang="zh-CN" altLang="zh-CN" kern="100" dirty="0">
              <a:latin typeface="Times New Roman" panose="02020603050405020304" pitchFamily="18" charset="0"/>
            </a:endParaRPr>
          </a:p>
        </p:txBody>
      </p:sp>
      <p:pic>
        <p:nvPicPr>
          <p:cNvPr id="2050" name="Picture 2" descr="http://www.shizu.cn/images/upload/Image/001lv-coppolla.jpg"/>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839417" y="2836186"/>
            <a:ext cx="5904855" cy="3401127"/>
          </a:xfrm>
          <a:prstGeom prst="rect">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4575301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8"/>
          <p:cNvSpPr txBox="1"/>
          <p:nvPr/>
        </p:nvSpPr>
        <p:spPr>
          <a:xfrm>
            <a:off x="767408" y="1124745"/>
            <a:ext cx="4104456" cy="430887"/>
          </a:xfrm>
          <a:prstGeom prst="rect">
            <a:avLst/>
          </a:prstGeom>
          <a:noFill/>
        </p:spPr>
        <p:txBody>
          <a:bodyPr wrap="square" rtlCol="0">
            <a:spAutoFit/>
          </a:bodyPr>
          <a:lstStyle/>
          <a:p>
            <a:r>
              <a:rPr lang="zh-CN" altLang="en-US" sz="2200" dirty="0">
                <a:solidFill>
                  <a:srgbClr val="5F5E5C"/>
                </a:solidFill>
                <a:latin typeface="华康俪金黑W8(P)" pitchFamily="34" charset="-122"/>
                <a:ea typeface="华康俪金黑W8(P)" pitchFamily="34" charset="-122"/>
              </a:rPr>
              <a:t>第二节</a:t>
            </a:r>
            <a:r>
              <a:rPr lang="en-US" altLang="zh-CN" sz="2200" dirty="0">
                <a:solidFill>
                  <a:srgbClr val="5F5E5C"/>
                </a:solidFill>
                <a:latin typeface="华康俪金黑W8(P)" pitchFamily="34" charset="-122"/>
                <a:ea typeface="华康俪金黑W8(P)" pitchFamily="34" charset="-122"/>
              </a:rPr>
              <a:t>  </a:t>
            </a:r>
            <a:r>
              <a:rPr lang="zh-CN" altLang="en-US" sz="2200" dirty="0">
                <a:solidFill>
                  <a:srgbClr val="5F5E5C"/>
                </a:solidFill>
                <a:latin typeface="华康俪金黑W8(P)" pitchFamily="34" charset="-122"/>
                <a:ea typeface="华康俪金黑W8(P)" pitchFamily="34" charset="-122"/>
              </a:rPr>
              <a:t>品牌资产</a:t>
            </a:r>
          </a:p>
        </p:txBody>
      </p:sp>
      <p:sp>
        <p:nvSpPr>
          <p:cNvPr id="7" name="TextBox 6"/>
          <p:cNvSpPr txBox="1"/>
          <p:nvPr/>
        </p:nvSpPr>
        <p:spPr>
          <a:xfrm>
            <a:off x="767408" y="1529091"/>
            <a:ext cx="4104456"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t>2.2.3 </a:t>
            </a:r>
            <a:r>
              <a:rPr lang="zh-CN" altLang="en-US" sz="1800" dirty="0"/>
              <a:t>品牌忠诚度</a:t>
            </a:r>
            <a:endParaRPr lang="zh-CN" altLang="zh-CN" sz="1800" dirty="0"/>
          </a:p>
        </p:txBody>
      </p:sp>
      <p:sp>
        <p:nvSpPr>
          <p:cNvPr id="30" name="TextBox 6"/>
          <p:cNvSpPr txBox="1"/>
          <p:nvPr/>
        </p:nvSpPr>
        <p:spPr>
          <a:xfrm>
            <a:off x="767408" y="1988840"/>
            <a:ext cx="11161241" cy="1052596"/>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品牌忠诚度指能够让消费者</a:t>
            </a:r>
            <a:r>
              <a:rPr lang="zh-CN" altLang="en-US" sz="1600" b="1" dirty="0">
                <a:solidFill>
                  <a:srgbClr val="CD1F06"/>
                </a:solidFill>
                <a:latin typeface="微软雅黑" pitchFamily="34" charset="-122"/>
                <a:ea typeface="微软雅黑" pitchFamily="34" charset="-122"/>
              </a:rPr>
              <a:t>持续购买、持续消费</a:t>
            </a:r>
            <a:r>
              <a:rPr lang="zh-CN" altLang="en-US" sz="1600" dirty="0">
                <a:solidFill>
                  <a:srgbClr val="5F5E5C"/>
                </a:solidFill>
                <a:latin typeface="微软雅黑" pitchFamily="34" charset="-122"/>
                <a:ea typeface="微软雅黑" pitchFamily="34" charset="-122"/>
              </a:rPr>
              <a:t>同一品牌的程度，品牌忠诚度是品牌经营的终极目标，较高的品牌忠诚度意味着重复购买和积极推荐，即使是面对更好的产品特点、更多的方便、更低的价格，也不动摇。它所带给企业的是</a:t>
            </a:r>
            <a:r>
              <a:rPr lang="zh-CN" altLang="en-US" sz="1600" b="1" dirty="0">
                <a:solidFill>
                  <a:srgbClr val="CD1F06"/>
                </a:solidFill>
                <a:latin typeface="微软雅黑" pitchFamily="34" charset="-122"/>
                <a:ea typeface="微软雅黑" pitchFamily="34" charset="-122"/>
              </a:rPr>
              <a:t>持续的营业收入</a:t>
            </a:r>
            <a:r>
              <a:rPr lang="zh-CN" altLang="en-US" sz="1600" dirty="0">
                <a:solidFill>
                  <a:srgbClr val="5F5E5C"/>
                </a:solidFill>
                <a:latin typeface="微软雅黑" pitchFamily="34" charset="-122"/>
                <a:ea typeface="微软雅黑" pitchFamily="34" charset="-122"/>
              </a:rPr>
              <a:t>和</a:t>
            </a:r>
            <a:r>
              <a:rPr lang="zh-CN" altLang="en-US" sz="1600" b="1" dirty="0">
                <a:solidFill>
                  <a:srgbClr val="CD1F06"/>
                </a:solidFill>
                <a:latin typeface="微软雅黑" pitchFamily="34" charset="-122"/>
                <a:ea typeface="微软雅黑" pitchFamily="34" charset="-122"/>
              </a:rPr>
              <a:t>安全的发展前景</a:t>
            </a:r>
            <a:r>
              <a:rPr lang="zh-CN" altLang="en-US" sz="1600" dirty="0">
                <a:solidFill>
                  <a:srgbClr val="5F5E5C"/>
                </a:solidFill>
                <a:latin typeface="微软雅黑" pitchFamily="34" charset="-122"/>
                <a:ea typeface="微软雅黑" pitchFamily="34" charset="-122"/>
              </a:rPr>
              <a:t>。</a:t>
            </a:r>
          </a:p>
        </p:txBody>
      </p:sp>
      <p:grpSp>
        <p:nvGrpSpPr>
          <p:cNvPr id="49" name="组合 48"/>
          <p:cNvGrpSpPr/>
          <p:nvPr/>
        </p:nvGrpSpPr>
        <p:grpSpPr>
          <a:xfrm>
            <a:off x="1831322" y="2780928"/>
            <a:ext cx="4408695" cy="3744416"/>
            <a:chOff x="1834496" y="2852936"/>
            <a:chExt cx="4408695" cy="3744416"/>
          </a:xfrm>
        </p:grpSpPr>
        <p:grpSp>
          <p:nvGrpSpPr>
            <p:cNvPr id="50" name="深色1"/>
            <p:cNvGrpSpPr/>
            <p:nvPr/>
          </p:nvGrpSpPr>
          <p:grpSpPr>
            <a:xfrm>
              <a:off x="1834496" y="2852936"/>
              <a:ext cx="4013200" cy="3744416"/>
              <a:chOff x="1834496" y="1355922"/>
              <a:chExt cx="4013200" cy="4025900"/>
            </a:xfrm>
          </p:grpSpPr>
          <p:sp>
            <p:nvSpPr>
              <p:cNvPr id="66" name="等腰三角形 65"/>
              <p:cNvSpPr/>
              <p:nvPr/>
            </p:nvSpPr>
            <p:spPr>
              <a:xfrm>
                <a:off x="1834496" y="1355922"/>
                <a:ext cx="4013200" cy="4025900"/>
              </a:xfrm>
              <a:prstGeom prst="triangle">
                <a:avLst/>
              </a:prstGeom>
              <a:gradFill>
                <a:gsLst>
                  <a:gs pos="100000">
                    <a:srgbClr val="6DAA2D">
                      <a:lumMod val="20000"/>
                      <a:lumOff val="80000"/>
                    </a:srgbClr>
                  </a:gs>
                  <a:gs pos="51657">
                    <a:srgbClr val="6DAA2D">
                      <a:lumMod val="60000"/>
                      <a:lumOff val="40000"/>
                    </a:srgbClr>
                  </a:gs>
                  <a:gs pos="0">
                    <a:srgbClr val="6DAA2D">
                      <a:lumMod val="20000"/>
                      <a:lumOff val="80000"/>
                    </a:srgbClr>
                  </a:gs>
                </a:gsLst>
                <a:lin ang="5400000" scaled="1"/>
              </a:gradFill>
              <a:ln w="9525">
                <a:solidFill>
                  <a:srgbClr val="6DAA2D">
                    <a:lumMod val="60000"/>
                    <a:lumOff val="40000"/>
                  </a:srgbClr>
                </a:solidFill>
                <a:round/>
                <a:headEnd/>
                <a:tailEnd/>
              </a:ln>
              <a:effectLst>
                <a:outerShdw blurRad="63500" sx="101000" sy="101000" algn="ctr" rotWithShape="0">
                  <a:prstClr val="black">
                    <a:alpha val="18000"/>
                  </a:prstClr>
                </a:outerShdw>
              </a:effectLst>
            </p:spPr>
          </p:sp>
          <p:sp>
            <p:nvSpPr>
              <p:cNvPr id="67" name="等腰三角形 66"/>
              <p:cNvSpPr/>
              <p:nvPr/>
            </p:nvSpPr>
            <p:spPr>
              <a:xfrm>
                <a:off x="1876134" y="1404309"/>
                <a:ext cx="3941208" cy="3960440"/>
              </a:xfrm>
              <a:prstGeom prst="triangle">
                <a:avLst/>
              </a:prstGeom>
              <a:gradFill rotWithShape="1">
                <a:gsLst>
                  <a:gs pos="98000">
                    <a:srgbClr val="6DAA2D">
                      <a:lumMod val="60000"/>
                      <a:lumOff val="40000"/>
                    </a:srgbClr>
                  </a:gs>
                  <a:gs pos="100000">
                    <a:srgbClr val="6DAA2D">
                      <a:lumMod val="40000"/>
                      <a:lumOff val="60000"/>
                    </a:srgbClr>
                  </a:gs>
                  <a:gs pos="51657">
                    <a:srgbClr val="6DAA2D"/>
                  </a:gs>
                  <a:gs pos="50000">
                    <a:srgbClr val="6DAA2D">
                      <a:alpha val="70000"/>
                    </a:srgbClr>
                  </a:gs>
                  <a:gs pos="8000">
                    <a:srgbClr val="6DAA2D">
                      <a:lumMod val="60000"/>
                      <a:lumOff val="40000"/>
                    </a:srgbClr>
                  </a:gs>
                </a:gsLst>
                <a:lin ang="5400000" scaled="1"/>
              </a:gradFill>
              <a:ln w="9525">
                <a:noFill/>
                <a:round/>
                <a:headEnd/>
                <a:tailEnd/>
              </a:ln>
            </p:spPr>
          </p:sp>
        </p:grpSp>
        <p:grpSp>
          <p:nvGrpSpPr>
            <p:cNvPr id="51" name="文本1"/>
            <p:cNvGrpSpPr/>
            <p:nvPr/>
          </p:nvGrpSpPr>
          <p:grpSpPr>
            <a:xfrm>
              <a:off x="3857620" y="3266556"/>
              <a:ext cx="2385571" cy="577849"/>
              <a:chOff x="4267199" y="1803796"/>
              <a:chExt cx="2385571" cy="577849"/>
            </a:xfrm>
          </p:grpSpPr>
          <p:sp>
            <p:nvSpPr>
              <p:cNvPr id="64" name="任意多边形 63"/>
              <p:cNvSpPr/>
              <p:nvPr/>
            </p:nvSpPr>
            <p:spPr>
              <a:xfrm>
                <a:off x="4267199" y="1803796"/>
                <a:ext cx="2385571" cy="577849"/>
              </a:xfrm>
              <a:custGeom>
                <a:avLst/>
                <a:gdLst>
                  <a:gd name="connsiteX0" fmla="*/ 0 w 2641600"/>
                  <a:gd name="connsiteY0" fmla="*/ 96310 h 577849"/>
                  <a:gd name="connsiteX1" fmla="*/ 96310 w 2641600"/>
                  <a:gd name="connsiteY1" fmla="*/ 0 h 577849"/>
                  <a:gd name="connsiteX2" fmla="*/ 2545290 w 2641600"/>
                  <a:gd name="connsiteY2" fmla="*/ 0 h 577849"/>
                  <a:gd name="connsiteX3" fmla="*/ 2641600 w 2641600"/>
                  <a:gd name="connsiteY3" fmla="*/ 96310 h 577849"/>
                  <a:gd name="connsiteX4" fmla="*/ 2641600 w 2641600"/>
                  <a:gd name="connsiteY4" fmla="*/ 481539 h 577849"/>
                  <a:gd name="connsiteX5" fmla="*/ 2545290 w 2641600"/>
                  <a:gd name="connsiteY5" fmla="*/ 577849 h 577849"/>
                  <a:gd name="connsiteX6" fmla="*/ 96310 w 2641600"/>
                  <a:gd name="connsiteY6" fmla="*/ 577849 h 577849"/>
                  <a:gd name="connsiteX7" fmla="*/ 0 w 2641600"/>
                  <a:gd name="connsiteY7" fmla="*/ 481539 h 577849"/>
                  <a:gd name="connsiteX8" fmla="*/ 0 w 2641600"/>
                  <a:gd name="connsiteY8" fmla="*/ 96310 h 577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41600" h="577849">
                    <a:moveTo>
                      <a:pt x="0" y="96310"/>
                    </a:moveTo>
                    <a:cubicBezTo>
                      <a:pt x="0" y="43119"/>
                      <a:pt x="43119" y="0"/>
                      <a:pt x="96310" y="0"/>
                    </a:cubicBezTo>
                    <a:lnTo>
                      <a:pt x="2545290" y="0"/>
                    </a:lnTo>
                    <a:cubicBezTo>
                      <a:pt x="2598481" y="0"/>
                      <a:pt x="2641600" y="43119"/>
                      <a:pt x="2641600" y="96310"/>
                    </a:cubicBezTo>
                    <a:lnTo>
                      <a:pt x="2641600" y="481539"/>
                    </a:lnTo>
                    <a:cubicBezTo>
                      <a:pt x="2641600" y="534730"/>
                      <a:pt x="2598481" y="577849"/>
                      <a:pt x="2545290" y="577849"/>
                    </a:cubicBezTo>
                    <a:lnTo>
                      <a:pt x="96310" y="577849"/>
                    </a:lnTo>
                    <a:cubicBezTo>
                      <a:pt x="43119" y="577849"/>
                      <a:pt x="0" y="534730"/>
                      <a:pt x="0" y="481539"/>
                    </a:cubicBezTo>
                    <a:lnTo>
                      <a:pt x="0" y="96310"/>
                    </a:lnTo>
                    <a:close/>
                  </a:path>
                </a:pathLst>
              </a:cu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txBody>
              <a:bodyPr wrap="none" anchor="ctr"/>
              <a:lstStyle/>
              <a:p>
                <a:endParaRPr lang="zh-CN" altLang="en-US" sz="1400" kern="0">
                  <a:solidFill>
                    <a:sysClr val="windowText" lastClr="000000"/>
                  </a:solidFill>
                  <a:ea typeface="微软雅黑" pitchFamily="34" charset="-122"/>
                </a:endParaRPr>
              </a:p>
            </p:txBody>
          </p:sp>
          <p:sp>
            <p:nvSpPr>
              <p:cNvPr id="65" name="任意多边形 64"/>
              <p:cNvSpPr/>
              <p:nvPr/>
            </p:nvSpPr>
            <p:spPr>
              <a:xfrm>
                <a:off x="4292599" y="1822846"/>
                <a:ext cx="2360171" cy="539749"/>
              </a:xfrm>
              <a:custGeom>
                <a:avLst/>
                <a:gdLst>
                  <a:gd name="connsiteX0" fmla="*/ 0 w 2641600"/>
                  <a:gd name="connsiteY0" fmla="*/ 96310 h 577849"/>
                  <a:gd name="connsiteX1" fmla="*/ 96310 w 2641600"/>
                  <a:gd name="connsiteY1" fmla="*/ 0 h 577849"/>
                  <a:gd name="connsiteX2" fmla="*/ 2545290 w 2641600"/>
                  <a:gd name="connsiteY2" fmla="*/ 0 h 577849"/>
                  <a:gd name="connsiteX3" fmla="*/ 2641600 w 2641600"/>
                  <a:gd name="connsiteY3" fmla="*/ 96310 h 577849"/>
                  <a:gd name="connsiteX4" fmla="*/ 2641600 w 2641600"/>
                  <a:gd name="connsiteY4" fmla="*/ 481539 h 577849"/>
                  <a:gd name="connsiteX5" fmla="*/ 2545290 w 2641600"/>
                  <a:gd name="connsiteY5" fmla="*/ 577849 h 577849"/>
                  <a:gd name="connsiteX6" fmla="*/ 96310 w 2641600"/>
                  <a:gd name="connsiteY6" fmla="*/ 577849 h 577849"/>
                  <a:gd name="connsiteX7" fmla="*/ 0 w 2641600"/>
                  <a:gd name="connsiteY7" fmla="*/ 481539 h 577849"/>
                  <a:gd name="connsiteX8" fmla="*/ 0 w 2641600"/>
                  <a:gd name="connsiteY8" fmla="*/ 96310 h 577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41600" h="577849">
                    <a:moveTo>
                      <a:pt x="0" y="96310"/>
                    </a:moveTo>
                    <a:cubicBezTo>
                      <a:pt x="0" y="43119"/>
                      <a:pt x="43119" y="0"/>
                      <a:pt x="96310" y="0"/>
                    </a:cubicBezTo>
                    <a:lnTo>
                      <a:pt x="2545290" y="0"/>
                    </a:lnTo>
                    <a:cubicBezTo>
                      <a:pt x="2598481" y="0"/>
                      <a:pt x="2641600" y="43119"/>
                      <a:pt x="2641600" y="96310"/>
                    </a:cubicBezTo>
                    <a:lnTo>
                      <a:pt x="2641600" y="481539"/>
                    </a:lnTo>
                    <a:cubicBezTo>
                      <a:pt x="2641600" y="534730"/>
                      <a:pt x="2598481" y="577849"/>
                      <a:pt x="2545290" y="577849"/>
                    </a:cubicBezTo>
                    <a:lnTo>
                      <a:pt x="96310" y="577849"/>
                    </a:lnTo>
                    <a:cubicBezTo>
                      <a:pt x="43119" y="577849"/>
                      <a:pt x="0" y="534730"/>
                      <a:pt x="0" y="481539"/>
                    </a:cubicBezTo>
                    <a:lnTo>
                      <a:pt x="0" y="96310"/>
                    </a:lnTo>
                    <a:close/>
                  </a:path>
                </a:pathLst>
              </a:custGeom>
              <a:gradFill rotWithShape="1">
                <a:gsLst>
                  <a:gs pos="98000">
                    <a:srgbClr val="F9F9F9"/>
                  </a:gs>
                  <a:gs pos="100000">
                    <a:srgbClr val="FFFFFF"/>
                  </a:gs>
                  <a:gs pos="51657">
                    <a:srgbClr val="E8E8E8"/>
                  </a:gs>
                  <a:gs pos="50000">
                    <a:srgbClr val="ECECEC"/>
                  </a:gs>
                  <a:gs pos="8000">
                    <a:srgbClr val="F8F8F8"/>
                  </a:gs>
                </a:gsLst>
                <a:lin ang="5400000" scaled="1"/>
              </a:gradFill>
              <a:ln w="9525">
                <a:noFill/>
                <a:round/>
                <a:headEnd/>
                <a:tailEnd/>
              </a:ln>
            </p:spPr>
            <p:txBody>
              <a:bodyPr wrap="none" anchor="ctr"/>
              <a:lstStyle/>
              <a:p>
                <a:pPr lvl="0">
                  <a:lnSpc>
                    <a:spcPct val="150000"/>
                  </a:lnSpc>
                  <a:defRPr/>
                </a:pPr>
                <a:r>
                  <a:rPr lang="zh-CN" altLang="en-US" sz="1600" b="1" kern="0" dirty="0">
                    <a:solidFill>
                      <a:srgbClr val="646464"/>
                    </a:solidFill>
                    <a:ea typeface="微软雅黑" pitchFamily="34" charset="-122"/>
                  </a:rPr>
                  <a:t>⑤ 忠诚购买者</a:t>
                </a:r>
              </a:p>
            </p:txBody>
          </p:sp>
        </p:grpSp>
        <p:grpSp>
          <p:nvGrpSpPr>
            <p:cNvPr id="52" name="文本2"/>
            <p:cNvGrpSpPr/>
            <p:nvPr/>
          </p:nvGrpSpPr>
          <p:grpSpPr>
            <a:xfrm>
              <a:off x="3857620" y="3916638"/>
              <a:ext cx="2385571" cy="577849"/>
              <a:chOff x="4267199" y="2453878"/>
              <a:chExt cx="2385571" cy="577849"/>
            </a:xfrm>
          </p:grpSpPr>
          <p:sp>
            <p:nvSpPr>
              <p:cNvPr id="62" name="任意多边形 61"/>
              <p:cNvSpPr/>
              <p:nvPr/>
            </p:nvSpPr>
            <p:spPr>
              <a:xfrm>
                <a:off x="4267199" y="2453878"/>
                <a:ext cx="2385571" cy="577849"/>
              </a:xfrm>
              <a:custGeom>
                <a:avLst/>
                <a:gdLst>
                  <a:gd name="connsiteX0" fmla="*/ 0 w 2641600"/>
                  <a:gd name="connsiteY0" fmla="*/ 96310 h 577849"/>
                  <a:gd name="connsiteX1" fmla="*/ 96310 w 2641600"/>
                  <a:gd name="connsiteY1" fmla="*/ 0 h 577849"/>
                  <a:gd name="connsiteX2" fmla="*/ 2545290 w 2641600"/>
                  <a:gd name="connsiteY2" fmla="*/ 0 h 577849"/>
                  <a:gd name="connsiteX3" fmla="*/ 2641600 w 2641600"/>
                  <a:gd name="connsiteY3" fmla="*/ 96310 h 577849"/>
                  <a:gd name="connsiteX4" fmla="*/ 2641600 w 2641600"/>
                  <a:gd name="connsiteY4" fmla="*/ 481539 h 577849"/>
                  <a:gd name="connsiteX5" fmla="*/ 2545290 w 2641600"/>
                  <a:gd name="connsiteY5" fmla="*/ 577849 h 577849"/>
                  <a:gd name="connsiteX6" fmla="*/ 96310 w 2641600"/>
                  <a:gd name="connsiteY6" fmla="*/ 577849 h 577849"/>
                  <a:gd name="connsiteX7" fmla="*/ 0 w 2641600"/>
                  <a:gd name="connsiteY7" fmla="*/ 481539 h 577849"/>
                  <a:gd name="connsiteX8" fmla="*/ 0 w 2641600"/>
                  <a:gd name="connsiteY8" fmla="*/ 96310 h 577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41600" h="577849">
                    <a:moveTo>
                      <a:pt x="0" y="96310"/>
                    </a:moveTo>
                    <a:cubicBezTo>
                      <a:pt x="0" y="43119"/>
                      <a:pt x="43119" y="0"/>
                      <a:pt x="96310" y="0"/>
                    </a:cubicBezTo>
                    <a:lnTo>
                      <a:pt x="2545290" y="0"/>
                    </a:lnTo>
                    <a:cubicBezTo>
                      <a:pt x="2598481" y="0"/>
                      <a:pt x="2641600" y="43119"/>
                      <a:pt x="2641600" y="96310"/>
                    </a:cubicBezTo>
                    <a:lnTo>
                      <a:pt x="2641600" y="481539"/>
                    </a:lnTo>
                    <a:cubicBezTo>
                      <a:pt x="2641600" y="534730"/>
                      <a:pt x="2598481" y="577849"/>
                      <a:pt x="2545290" y="577849"/>
                    </a:cubicBezTo>
                    <a:lnTo>
                      <a:pt x="96310" y="577849"/>
                    </a:lnTo>
                    <a:cubicBezTo>
                      <a:pt x="43119" y="577849"/>
                      <a:pt x="0" y="534730"/>
                      <a:pt x="0" y="481539"/>
                    </a:cubicBezTo>
                    <a:lnTo>
                      <a:pt x="0" y="96310"/>
                    </a:lnTo>
                    <a:close/>
                  </a:path>
                </a:pathLst>
              </a:cu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txBody>
              <a:bodyPr wrap="none" anchor="ctr"/>
              <a:lstStyle/>
              <a:p>
                <a:endParaRPr lang="zh-CN" altLang="en-US" sz="1400" kern="0">
                  <a:solidFill>
                    <a:sysClr val="windowText" lastClr="000000"/>
                  </a:solidFill>
                  <a:ea typeface="微软雅黑" pitchFamily="34" charset="-122"/>
                </a:endParaRPr>
              </a:p>
            </p:txBody>
          </p:sp>
          <p:sp>
            <p:nvSpPr>
              <p:cNvPr id="63" name="任意多边形 62"/>
              <p:cNvSpPr/>
              <p:nvPr/>
            </p:nvSpPr>
            <p:spPr>
              <a:xfrm>
                <a:off x="4292599" y="2472928"/>
                <a:ext cx="2360171" cy="539749"/>
              </a:xfrm>
              <a:custGeom>
                <a:avLst/>
                <a:gdLst>
                  <a:gd name="connsiteX0" fmla="*/ 0 w 2641600"/>
                  <a:gd name="connsiteY0" fmla="*/ 96310 h 577849"/>
                  <a:gd name="connsiteX1" fmla="*/ 96310 w 2641600"/>
                  <a:gd name="connsiteY1" fmla="*/ 0 h 577849"/>
                  <a:gd name="connsiteX2" fmla="*/ 2545290 w 2641600"/>
                  <a:gd name="connsiteY2" fmla="*/ 0 h 577849"/>
                  <a:gd name="connsiteX3" fmla="*/ 2641600 w 2641600"/>
                  <a:gd name="connsiteY3" fmla="*/ 96310 h 577849"/>
                  <a:gd name="connsiteX4" fmla="*/ 2641600 w 2641600"/>
                  <a:gd name="connsiteY4" fmla="*/ 481539 h 577849"/>
                  <a:gd name="connsiteX5" fmla="*/ 2545290 w 2641600"/>
                  <a:gd name="connsiteY5" fmla="*/ 577849 h 577849"/>
                  <a:gd name="connsiteX6" fmla="*/ 96310 w 2641600"/>
                  <a:gd name="connsiteY6" fmla="*/ 577849 h 577849"/>
                  <a:gd name="connsiteX7" fmla="*/ 0 w 2641600"/>
                  <a:gd name="connsiteY7" fmla="*/ 481539 h 577849"/>
                  <a:gd name="connsiteX8" fmla="*/ 0 w 2641600"/>
                  <a:gd name="connsiteY8" fmla="*/ 96310 h 577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41600" h="577849">
                    <a:moveTo>
                      <a:pt x="0" y="96310"/>
                    </a:moveTo>
                    <a:cubicBezTo>
                      <a:pt x="0" y="43119"/>
                      <a:pt x="43119" y="0"/>
                      <a:pt x="96310" y="0"/>
                    </a:cubicBezTo>
                    <a:lnTo>
                      <a:pt x="2545290" y="0"/>
                    </a:lnTo>
                    <a:cubicBezTo>
                      <a:pt x="2598481" y="0"/>
                      <a:pt x="2641600" y="43119"/>
                      <a:pt x="2641600" y="96310"/>
                    </a:cubicBezTo>
                    <a:lnTo>
                      <a:pt x="2641600" y="481539"/>
                    </a:lnTo>
                    <a:cubicBezTo>
                      <a:pt x="2641600" y="534730"/>
                      <a:pt x="2598481" y="577849"/>
                      <a:pt x="2545290" y="577849"/>
                    </a:cubicBezTo>
                    <a:lnTo>
                      <a:pt x="96310" y="577849"/>
                    </a:lnTo>
                    <a:cubicBezTo>
                      <a:pt x="43119" y="577849"/>
                      <a:pt x="0" y="534730"/>
                      <a:pt x="0" y="481539"/>
                    </a:cubicBezTo>
                    <a:lnTo>
                      <a:pt x="0" y="96310"/>
                    </a:lnTo>
                    <a:close/>
                  </a:path>
                </a:pathLst>
              </a:custGeom>
              <a:gradFill rotWithShape="1">
                <a:gsLst>
                  <a:gs pos="98000">
                    <a:srgbClr val="F9F9F9"/>
                  </a:gs>
                  <a:gs pos="100000">
                    <a:srgbClr val="FFFFFF"/>
                  </a:gs>
                  <a:gs pos="51657">
                    <a:srgbClr val="E8E8E8"/>
                  </a:gs>
                  <a:gs pos="50000">
                    <a:srgbClr val="ECECEC"/>
                  </a:gs>
                  <a:gs pos="8000">
                    <a:srgbClr val="F8F8F8"/>
                  </a:gs>
                </a:gsLst>
                <a:lin ang="5400000" scaled="1"/>
              </a:gradFill>
              <a:ln w="9525">
                <a:noFill/>
                <a:round/>
                <a:headEnd/>
                <a:tailEnd/>
              </a:ln>
            </p:spPr>
            <p:txBody>
              <a:bodyPr wrap="none" anchor="ctr"/>
              <a:lstStyle/>
              <a:p>
                <a:pPr lvl="0">
                  <a:lnSpc>
                    <a:spcPct val="150000"/>
                  </a:lnSpc>
                  <a:defRPr/>
                </a:pPr>
                <a:r>
                  <a:rPr lang="zh-CN" altLang="en-US" sz="1600" b="1" kern="0" dirty="0">
                    <a:solidFill>
                      <a:srgbClr val="646464"/>
                    </a:solidFill>
                    <a:ea typeface="微软雅黑" pitchFamily="34" charset="-122"/>
                  </a:rPr>
                  <a:t>④ 情感购买者</a:t>
                </a:r>
              </a:p>
            </p:txBody>
          </p:sp>
        </p:grpSp>
        <p:grpSp>
          <p:nvGrpSpPr>
            <p:cNvPr id="53" name="文本3"/>
            <p:cNvGrpSpPr/>
            <p:nvPr/>
          </p:nvGrpSpPr>
          <p:grpSpPr>
            <a:xfrm>
              <a:off x="3857620" y="4566719"/>
              <a:ext cx="2385571" cy="577849"/>
              <a:chOff x="4267199" y="3103959"/>
              <a:chExt cx="2385571" cy="577849"/>
            </a:xfrm>
          </p:grpSpPr>
          <p:sp>
            <p:nvSpPr>
              <p:cNvPr id="60" name="任意多边形 59"/>
              <p:cNvSpPr/>
              <p:nvPr/>
            </p:nvSpPr>
            <p:spPr>
              <a:xfrm>
                <a:off x="4267199" y="3103959"/>
                <a:ext cx="2385571" cy="577849"/>
              </a:xfrm>
              <a:custGeom>
                <a:avLst/>
                <a:gdLst>
                  <a:gd name="connsiteX0" fmla="*/ 0 w 2641600"/>
                  <a:gd name="connsiteY0" fmla="*/ 96310 h 577849"/>
                  <a:gd name="connsiteX1" fmla="*/ 96310 w 2641600"/>
                  <a:gd name="connsiteY1" fmla="*/ 0 h 577849"/>
                  <a:gd name="connsiteX2" fmla="*/ 2545290 w 2641600"/>
                  <a:gd name="connsiteY2" fmla="*/ 0 h 577849"/>
                  <a:gd name="connsiteX3" fmla="*/ 2641600 w 2641600"/>
                  <a:gd name="connsiteY3" fmla="*/ 96310 h 577849"/>
                  <a:gd name="connsiteX4" fmla="*/ 2641600 w 2641600"/>
                  <a:gd name="connsiteY4" fmla="*/ 481539 h 577849"/>
                  <a:gd name="connsiteX5" fmla="*/ 2545290 w 2641600"/>
                  <a:gd name="connsiteY5" fmla="*/ 577849 h 577849"/>
                  <a:gd name="connsiteX6" fmla="*/ 96310 w 2641600"/>
                  <a:gd name="connsiteY6" fmla="*/ 577849 h 577849"/>
                  <a:gd name="connsiteX7" fmla="*/ 0 w 2641600"/>
                  <a:gd name="connsiteY7" fmla="*/ 481539 h 577849"/>
                  <a:gd name="connsiteX8" fmla="*/ 0 w 2641600"/>
                  <a:gd name="connsiteY8" fmla="*/ 96310 h 577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41600" h="577849">
                    <a:moveTo>
                      <a:pt x="0" y="96310"/>
                    </a:moveTo>
                    <a:cubicBezTo>
                      <a:pt x="0" y="43119"/>
                      <a:pt x="43119" y="0"/>
                      <a:pt x="96310" y="0"/>
                    </a:cubicBezTo>
                    <a:lnTo>
                      <a:pt x="2545290" y="0"/>
                    </a:lnTo>
                    <a:cubicBezTo>
                      <a:pt x="2598481" y="0"/>
                      <a:pt x="2641600" y="43119"/>
                      <a:pt x="2641600" y="96310"/>
                    </a:cubicBezTo>
                    <a:lnTo>
                      <a:pt x="2641600" y="481539"/>
                    </a:lnTo>
                    <a:cubicBezTo>
                      <a:pt x="2641600" y="534730"/>
                      <a:pt x="2598481" y="577849"/>
                      <a:pt x="2545290" y="577849"/>
                    </a:cubicBezTo>
                    <a:lnTo>
                      <a:pt x="96310" y="577849"/>
                    </a:lnTo>
                    <a:cubicBezTo>
                      <a:pt x="43119" y="577849"/>
                      <a:pt x="0" y="534730"/>
                      <a:pt x="0" y="481539"/>
                    </a:cubicBezTo>
                    <a:lnTo>
                      <a:pt x="0" y="96310"/>
                    </a:lnTo>
                    <a:close/>
                  </a:path>
                </a:pathLst>
              </a:cu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txBody>
              <a:bodyPr wrap="none" anchor="ctr"/>
              <a:lstStyle/>
              <a:p>
                <a:endParaRPr lang="zh-CN" altLang="en-US" sz="1400" kern="0">
                  <a:solidFill>
                    <a:sysClr val="windowText" lastClr="000000"/>
                  </a:solidFill>
                  <a:ea typeface="微软雅黑" pitchFamily="34" charset="-122"/>
                </a:endParaRPr>
              </a:p>
            </p:txBody>
          </p:sp>
          <p:sp>
            <p:nvSpPr>
              <p:cNvPr id="61" name="任意多边形 60"/>
              <p:cNvSpPr/>
              <p:nvPr/>
            </p:nvSpPr>
            <p:spPr>
              <a:xfrm>
                <a:off x="4292599" y="3123009"/>
                <a:ext cx="2360171" cy="539749"/>
              </a:xfrm>
              <a:custGeom>
                <a:avLst/>
                <a:gdLst>
                  <a:gd name="connsiteX0" fmla="*/ 0 w 2641600"/>
                  <a:gd name="connsiteY0" fmla="*/ 96310 h 577849"/>
                  <a:gd name="connsiteX1" fmla="*/ 96310 w 2641600"/>
                  <a:gd name="connsiteY1" fmla="*/ 0 h 577849"/>
                  <a:gd name="connsiteX2" fmla="*/ 2545290 w 2641600"/>
                  <a:gd name="connsiteY2" fmla="*/ 0 h 577849"/>
                  <a:gd name="connsiteX3" fmla="*/ 2641600 w 2641600"/>
                  <a:gd name="connsiteY3" fmla="*/ 96310 h 577849"/>
                  <a:gd name="connsiteX4" fmla="*/ 2641600 w 2641600"/>
                  <a:gd name="connsiteY4" fmla="*/ 481539 h 577849"/>
                  <a:gd name="connsiteX5" fmla="*/ 2545290 w 2641600"/>
                  <a:gd name="connsiteY5" fmla="*/ 577849 h 577849"/>
                  <a:gd name="connsiteX6" fmla="*/ 96310 w 2641600"/>
                  <a:gd name="connsiteY6" fmla="*/ 577849 h 577849"/>
                  <a:gd name="connsiteX7" fmla="*/ 0 w 2641600"/>
                  <a:gd name="connsiteY7" fmla="*/ 481539 h 577849"/>
                  <a:gd name="connsiteX8" fmla="*/ 0 w 2641600"/>
                  <a:gd name="connsiteY8" fmla="*/ 96310 h 577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41600" h="577849">
                    <a:moveTo>
                      <a:pt x="0" y="96310"/>
                    </a:moveTo>
                    <a:cubicBezTo>
                      <a:pt x="0" y="43119"/>
                      <a:pt x="43119" y="0"/>
                      <a:pt x="96310" y="0"/>
                    </a:cubicBezTo>
                    <a:lnTo>
                      <a:pt x="2545290" y="0"/>
                    </a:lnTo>
                    <a:cubicBezTo>
                      <a:pt x="2598481" y="0"/>
                      <a:pt x="2641600" y="43119"/>
                      <a:pt x="2641600" y="96310"/>
                    </a:cubicBezTo>
                    <a:lnTo>
                      <a:pt x="2641600" y="481539"/>
                    </a:lnTo>
                    <a:cubicBezTo>
                      <a:pt x="2641600" y="534730"/>
                      <a:pt x="2598481" y="577849"/>
                      <a:pt x="2545290" y="577849"/>
                    </a:cubicBezTo>
                    <a:lnTo>
                      <a:pt x="96310" y="577849"/>
                    </a:lnTo>
                    <a:cubicBezTo>
                      <a:pt x="43119" y="577849"/>
                      <a:pt x="0" y="534730"/>
                      <a:pt x="0" y="481539"/>
                    </a:cubicBezTo>
                    <a:lnTo>
                      <a:pt x="0" y="96310"/>
                    </a:lnTo>
                    <a:close/>
                  </a:path>
                </a:pathLst>
              </a:custGeom>
              <a:gradFill rotWithShape="1">
                <a:gsLst>
                  <a:gs pos="98000">
                    <a:srgbClr val="F9F9F9"/>
                  </a:gs>
                  <a:gs pos="100000">
                    <a:srgbClr val="FFFFFF"/>
                  </a:gs>
                  <a:gs pos="51657">
                    <a:srgbClr val="E8E8E8"/>
                  </a:gs>
                  <a:gs pos="50000">
                    <a:srgbClr val="ECECEC"/>
                  </a:gs>
                  <a:gs pos="8000">
                    <a:srgbClr val="F8F8F8"/>
                  </a:gs>
                </a:gsLst>
                <a:lin ang="5400000" scaled="1"/>
              </a:gradFill>
              <a:ln w="9525">
                <a:noFill/>
                <a:round/>
                <a:headEnd/>
                <a:tailEnd/>
              </a:ln>
            </p:spPr>
            <p:txBody>
              <a:bodyPr wrap="none" anchor="ctr"/>
              <a:lstStyle/>
              <a:p>
                <a:pPr lvl="0">
                  <a:lnSpc>
                    <a:spcPct val="150000"/>
                  </a:lnSpc>
                  <a:defRPr/>
                </a:pPr>
                <a:r>
                  <a:rPr lang="zh-CN" altLang="en-US" sz="1600" b="1" kern="0" dirty="0">
                    <a:solidFill>
                      <a:srgbClr val="646464"/>
                    </a:solidFill>
                    <a:ea typeface="微软雅黑" pitchFamily="34" charset="-122"/>
                  </a:rPr>
                  <a:t>③ 满意购买者</a:t>
                </a:r>
              </a:p>
            </p:txBody>
          </p:sp>
        </p:grpSp>
        <p:grpSp>
          <p:nvGrpSpPr>
            <p:cNvPr id="54" name="文本4"/>
            <p:cNvGrpSpPr/>
            <p:nvPr/>
          </p:nvGrpSpPr>
          <p:grpSpPr>
            <a:xfrm>
              <a:off x="3857620" y="5216800"/>
              <a:ext cx="2385571" cy="577849"/>
              <a:chOff x="4267199" y="3754040"/>
              <a:chExt cx="2385571" cy="577849"/>
            </a:xfrm>
          </p:grpSpPr>
          <p:sp>
            <p:nvSpPr>
              <p:cNvPr id="58" name="任意多边形 57"/>
              <p:cNvSpPr/>
              <p:nvPr/>
            </p:nvSpPr>
            <p:spPr>
              <a:xfrm>
                <a:off x="4267199" y="3754040"/>
                <a:ext cx="2385571" cy="577849"/>
              </a:xfrm>
              <a:custGeom>
                <a:avLst/>
                <a:gdLst>
                  <a:gd name="connsiteX0" fmla="*/ 0 w 2641600"/>
                  <a:gd name="connsiteY0" fmla="*/ 96310 h 577849"/>
                  <a:gd name="connsiteX1" fmla="*/ 96310 w 2641600"/>
                  <a:gd name="connsiteY1" fmla="*/ 0 h 577849"/>
                  <a:gd name="connsiteX2" fmla="*/ 2545290 w 2641600"/>
                  <a:gd name="connsiteY2" fmla="*/ 0 h 577849"/>
                  <a:gd name="connsiteX3" fmla="*/ 2641600 w 2641600"/>
                  <a:gd name="connsiteY3" fmla="*/ 96310 h 577849"/>
                  <a:gd name="connsiteX4" fmla="*/ 2641600 w 2641600"/>
                  <a:gd name="connsiteY4" fmla="*/ 481539 h 577849"/>
                  <a:gd name="connsiteX5" fmla="*/ 2545290 w 2641600"/>
                  <a:gd name="connsiteY5" fmla="*/ 577849 h 577849"/>
                  <a:gd name="connsiteX6" fmla="*/ 96310 w 2641600"/>
                  <a:gd name="connsiteY6" fmla="*/ 577849 h 577849"/>
                  <a:gd name="connsiteX7" fmla="*/ 0 w 2641600"/>
                  <a:gd name="connsiteY7" fmla="*/ 481539 h 577849"/>
                  <a:gd name="connsiteX8" fmla="*/ 0 w 2641600"/>
                  <a:gd name="connsiteY8" fmla="*/ 96310 h 577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41600" h="577849">
                    <a:moveTo>
                      <a:pt x="0" y="96310"/>
                    </a:moveTo>
                    <a:cubicBezTo>
                      <a:pt x="0" y="43119"/>
                      <a:pt x="43119" y="0"/>
                      <a:pt x="96310" y="0"/>
                    </a:cubicBezTo>
                    <a:lnTo>
                      <a:pt x="2545290" y="0"/>
                    </a:lnTo>
                    <a:cubicBezTo>
                      <a:pt x="2598481" y="0"/>
                      <a:pt x="2641600" y="43119"/>
                      <a:pt x="2641600" y="96310"/>
                    </a:cubicBezTo>
                    <a:lnTo>
                      <a:pt x="2641600" y="481539"/>
                    </a:lnTo>
                    <a:cubicBezTo>
                      <a:pt x="2641600" y="534730"/>
                      <a:pt x="2598481" y="577849"/>
                      <a:pt x="2545290" y="577849"/>
                    </a:cubicBezTo>
                    <a:lnTo>
                      <a:pt x="96310" y="577849"/>
                    </a:lnTo>
                    <a:cubicBezTo>
                      <a:pt x="43119" y="577849"/>
                      <a:pt x="0" y="534730"/>
                      <a:pt x="0" y="481539"/>
                    </a:cubicBezTo>
                    <a:lnTo>
                      <a:pt x="0" y="96310"/>
                    </a:lnTo>
                    <a:close/>
                  </a:path>
                </a:pathLst>
              </a:cu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txBody>
              <a:bodyPr wrap="none" anchor="ctr"/>
              <a:lstStyle/>
              <a:p>
                <a:endParaRPr lang="zh-CN" altLang="en-US" sz="1400" kern="0">
                  <a:solidFill>
                    <a:sysClr val="windowText" lastClr="000000"/>
                  </a:solidFill>
                  <a:ea typeface="微软雅黑" pitchFamily="34" charset="-122"/>
                </a:endParaRPr>
              </a:p>
            </p:txBody>
          </p:sp>
          <p:sp>
            <p:nvSpPr>
              <p:cNvPr id="59" name="任意多边形 58"/>
              <p:cNvSpPr/>
              <p:nvPr/>
            </p:nvSpPr>
            <p:spPr>
              <a:xfrm>
                <a:off x="4292599" y="3773090"/>
                <a:ext cx="2360171" cy="539749"/>
              </a:xfrm>
              <a:custGeom>
                <a:avLst/>
                <a:gdLst>
                  <a:gd name="connsiteX0" fmla="*/ 0 w 2641600"/>
                  <a:gd name="connsiteY0" fmla="*/ 96310 h 577849"/>
                  <a:gd name="connsiteX1" fmla="*/ 96310 w 2641600"/>
                  <a:gd name="connsiteY1" fmla="*/ 0 h 577849"/>
                  <a:gd name="connsiteX2" fmla="*/ 2545290 w 2641600"/>
                  <a:gd name="connsiteY2" fmla="*/ 0 h 577849"/>
                  <a:gd name="connsiteX3" fmla="*/ 2641600 w 2641600"/>
                  <a:gd name="connsiteY3" fmla="*/ 96310 h 577849"/>
                  <a:gd name="connsiteX4" fmla="*/ 2641600 w 2641600"/>
                  <a:gd name="connsiteY4" fmla="*/ 481539 h 577849"/>
                  <a:gd name="connsiteX5" fmla="*/ 2545290 w 2641600"/>
                  <a:gd name="connsiteY5" fmla="*/ 577849 h 577849"/>
                  <a:gd name="connsiteX6" fmla="*/ 96310 w 2641600"/>
                  <a:gd name="connsiteY6" fmla="*/ 577849 h 577849"/>
                  <a:gd name="connsiteX7" fmla="*/ 0 w 2641600"/>
                  <a:gd name="connsiteY7" fmla="*/ 481539 h 577849"/>
                  <a:gd name="connsiteX8" fmla="*/ 0 w 2641600"/>
                  <a:gd name="connsiteY8" fmla="*/ 96310 h 577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41600" h="577849">
                    <a:moveTo>
                      <a:pt x="0" y="96310"/>
                    </a:moveTo>
                    <a:cubicBezTo>
                      <a:pt x="0" y="43119"/>
                      <a:pt x="43119" y="0"/>
                      <a:pt x="96310" y="0"/>
                    </a:cubicBezTo>
                    <a:lnTo>
                      <a:pt x="2545290" y="0"/>
                    </a:lnTo>
                    <a:cubicBezTo>
                      <a:pt x="2598481" y="0"/>
                      <a:pt x="2641600" y="43119"/>
                      <a:pt x="2641600" y="96310"/>
                    </a:cubicBezTo>
                    <a:lnTo>
                      <a:pt x="2641600" y="481539"/>
                    </a:lnTo>
                    <a:cubicBezTo>
                      <a:pt x="2641600" y="534730"/>
                      <a:pt x="2598481" y="577849"/>
                      <a:pt x="2545290" y="577849"/>
                    </a:cubicBezTo>
                    <a:lnTo>
                      <a:pt x="96310" y="577849"/>
                    </a:lnTo>
                    <a:cubicBezTo>
                      <a:pt x="43119" y="577849"/>
                      <a:pt x="0" y="534730"/>
                      <a:pt x="0" y="481539"/>
                    </a:cubicBezTo>
                    <a:lnTo>
                      <a:pt x="0" y="96310"/>
                    </a:lnTo>
                    <a:close/>
                  </a:path>
                </a:pathLst>
              </a:custGeom>
              <a:gradFill rotWithShape="1">
                <a:gsLst>
                  <a:gs pos="98000">
                    <a:srgbClr val="F9F9F9"/>
                  </a:gs>
                  <a:gs pos="100000">
                    <a:srgbClr val="FFFFFF"/>
                  </a:gs>
                  <a:gs pos="51657">
                    <a:srgbClr val="E8E8E8"/>
                  </a:gs>
                  <a:gs pos="50000">
                    <a:srgbClr val="ECECEC"/>
                  </a:gs>
                  <a:gs pos="8000">
                    <a:srgbClr val="F8F8F8"/>
                  </a:gs>
                </a:gsLst>
                <a:lin ang="5400000" scaled="1"/>
              </a:gradFill>
              <a:ln w="9525">
                <a:noFill/>
                <a:round/>
                <a:headEnd/>
                <a:tailEnd/>
              </a:ln>
            </p:spPr>
            <p:txBody>
              <a:bodyPr wrap="none" anchor="ctr"/>
              <a:lstStyle/>
              <a:p>
                <a:pPr lvl="0">
                  <a:lnSpc>
                    <a:spcPct val="150000"/>
                  </a:lnSpc>
                  <a:defRPr/>
                </a:pPr>
                <a:r>
                  <a:rPr lang="zh-CN" altLang="en-US" sz="1600" b="1" kern="0" dirty="0">
                    <a:solidFill>
                      <a:srgbClr val="646464"/>
                    </a:solidFill>
                    <a:ea typeface="微软雅黑" pitchFamily="34" charset="-122"/>
                  </a:rPr>
                  <a:t>② 习惯购买者</a:t>
                </a:r>
              </a:p>
            </p:txBody>
          </p:sp>
        </p:grpSp>
        <p:grpSp>
          <p:nvGrpSpPr>
            <p:cNvPr id="55" name="文本5"/>
            <p:cNvGrpSpPr/>
            <p:nvPr/>
          </p:nvGrpSpPr>
          <p:grpSpPr>
            <a:xfrm>
              <a:off x="3857620" y="5866881"/>
              <a:ext cx="2385571" cy="577849"/>
              <a:chOff x="3857620" y="4435327"/>
              <a:chExt cx="2385571" cy="577849"/>
            </a:xfrm>
          </p:grpSpPr>
          <p:sp>
            <p:nvSpPr>
              <p:cNvPr id="56" name="任意多边形 55"/>
              <p:cNvSpPr/>
              <p:nvPr/>
            </p:nvSpPr>
            <p:spPr>
              <a:xfrm>
                <a:off x="3857620" y="4435327"/>
                <a:ext cx="2385571" cy="577849"/>
              </a:xfrm>
              <a:custGeom>
                <a:avLst/>
                <a:gdLst>
                  <a:gd name="connsiteX0" fmla="*/ 0 w 2641600"/>
                  <a:gd name="connsiteY0" fmla="*/ 96310 h 577849"/>
                  <a:gd name="connsiteX1" fmla="*/ 96310 w 2641600"/>
                  <a:gd name="connsiteY1" fmla="*/ 0 h 577849"/>
                  <a:gd name="connsiteX2" fmla="*/ 2545290 w 2641600"/>
                  <a:gd name="connsiteY2" fmla="*/ 0 h 577849"/>
                  <a:gd name="connsiteX3" fmla="*/ 2641600 w 2641600"/>
                  <a:gd name="connsiteY3" fmla="*/ 96310 h 577849"/>
                  <a:gd name="connsiteX4" fmla="*/ 2641600 w 2641600"/>
                  <a:gd name="connsiteY4" fmla="*/ 481539 h 577849"/>
                  <a:gd name="connsiteX5" fmla="*/ 2545290 w 2641600"/>
                  <a:gd name="connsiteY5" fmla="*/ 577849 h 577849"/>
                  <a:gd name="connsiteX6" fmla="*/ 96310 w 2641600"/>
                  <a:gd name="connsiteY6" fmla="*/ 577849 h 577849"/>
                  <a:gd name="connsiteX7" fmla="*/ 0 w 2641600"/>
                  <a:gd name="connsiteY7" fmla="*/ 481539 h 577849"/>
                  <a:gd name="connsiteX8" fmla="*/ 0 w 2641600"/>
                  <a:gd name="connsiteY8" fmla="*/ 96310 h 577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41600" h="577849">
                    <a:moveTo>
                      <a:pt x="0" y="96310"/>
                    </a:moveTo>
                    <a:cubicBezTo>
                      <a:pt x="0" y="43119"/>
                      <a:pt x="43119" y="0"/>
                      <a:pt x="96310" y="0"/>
                    </a:cubicBezTo>
                    <a:lnTo>
                      <a:pt x="2545290" y="0"/>
                    </a:lnTo>
                    <a:cubicBezTo>
                      <a:pt x="2598481" y="0"/>
                      <a:pt x="2641600" y="43119"/>
                      <a:pt x="2641600" y="96310"/>
                    </a:cubicBezTo>
                    <a:lnTo>
                      <a:pt x="2641600" y="481539"/>
                    </a:lnTo>
                    <a:cubicBezTo>
                      <a:pt x="2641600" y="534730"/>
                      <a:pt x="2598481" y="577849"/>
                      <a:pt x="2545290" y="577849"/>
                    </a:cubicBezTo>
                    <a:lnTo>
                      <a:pt x="96310" y="577849"/>
                    </a:lnTo>
                    <a:cubicBezTo>
                      <a:pt x="43119" y="577849"/>
                      <a:pt x="0" y="534730"/>
                      <a:pt x="0" y="481539"/>
                    </a:cubicBezTo>
                    <a:lnTo>
                      <a:pt x="0" y="96310"/>
                    </a:lnTo>
                    <a:close/>
                  </a:path>
                </a:pathLst>
              </a:cu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txBody>
              <a:bodyPr wrap="none" anchor="ctr"/>
              <a:lstStyle/>
              <a:p>
                <a:endParaRPr lang="zh-CN" altLang="en-US" sz="1400" kern="0">
                  <a:solidFill>
                    <a:sysClr val="windowText" lastClr="000000"/>
                  </a:solidFill>
                  <a:ea typeface="微软雅黑" pitchFamily="34" charset="-122"/>
                </a:endParaRPr>
              </a:p>
            </p:txBody>
          </p:sp>
          <p:sp>
            <p:nvSpPr>
              <p:cNvPr id="57" name="任意多边形 56"/>
              <p:cNvSpPr/>
              <p:nvPr/>
            </p:nvSpPr>
            <p:spPr>
              <a:xfrm>
                <a:off x="3883020" y="4454377"/>
                <a:ext cx="2360171" cy="539749"/>
              </a:xfrm>
              <a:custGeom>
                <a:avLst/>
                <a:gdLst>
                  <a:gd name="connsiteX0" fmla="*/ 0 w 2641600"/>
                  <a:gd name="connsiteY0" fmla="*/ 96310 h 577849"/>
                  <a:gd name="connsiteX1" fmla="*/ 96310 w 2641600"/>
                  <a:gd name="connsiteY1" fmla="*/ 0 h 577849"/>
                  <a:gd name="connsiteX2" fmla="*/ 2545290 w 2641600"/>
                  <a:gd name="connsiteY2" fmla="*/ 0 h 577849"/>
                  <a:gd name="connsiteX3" fmla="*/ 2641600 w 2641600"/>
                  <a:gd name="connsiteY3" fmla="*/ 96310 h 577849"/>
                  <a:gd name="connsiteX4" fmla="*/ 2641600 w 2641600"/>
                  <a:gd name="connsiteY4" fmla="*/ 481539 h 577849"/>
                  <a:gd name="connsiteX5" fmla="*/ 2545290 w 2641600"/>
                  <a:gd name="connsiteY5" fmla="*/ 577849 h 577849"/>
                  <a:gd name="connsiteX6" fmla="*/ 96310 w 2641600"/>
                  <a:gd name="connsiteY6" fmla="*/ 577849 h 577849"/>
                  <a:gd name="connsiteX7" fmla="*/ 0 w 2641600"/>
                  <a:gd name="connsiteY7" fmla="*/ 481539 h 577849"/>
                  <a:gd name="connsiteX8" fmla="*/ 0 w 2641600"/>
                  <a:gd name="connsiteY8" fmla="*/ 96310 h 577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41600" h="577849">
                    <a:moveTo>
                      <a:pt x="0" y="96310"/>
                    </a:moveTo>
                    <a:cubicBezTo>
                      <a:pt x="0" y="43119"/>
                      <a:pt x="43119" y="0"/>
                      <a:pt x="96310" y="0"/>
                    </a:cubicBezTo>
                    <a:lnTo>
                      <a:pt x="2545290" y="0"/>
                    </a:lnTo>
                    <a:cubicBezTo>
                      <a:pt x="2598481" y="0"/>
                      <a:pt x="2641600" y="43119"/>
                      <a:pt x="2641600" y="96310"/>
                    </a:cubicBezTo>
                    <a:lnTo>
                      <a:pt x="2641600" y="481539"/>
                    </a:lnTo>
                    <a:cubicBezTo>
                      <a:pt x="2641600" y="534730"/>
                      <a:pt x="2598481" y="577849"/>
                      <a:pt x="2545290" y="577849"/>
                    </a:cubicBezTo>
                    <a:lnTo>
                      <a:pt x="96310" y="577849"/>
                    </a:lnTo>
                    <a:cubicBezTo>
                      <a:pt x="43119" y="577849"/>
                      <a:pt x="0" y="534730"/>
                      <a:pt x="0" y="481539"/>
                    </a:cubicBezTo>
                    <a:lnTo>
                      <a:pt x="0" y="96310"/>
                    </a:lnTo>
                    <a:close/>
                  </a:path>
                </a:pathLst>
              </a:custGeom>
              <a:gradFill rotWithShape="1">
                <a:gsLst>
                  <a:gs pos="98000">
                    <a:srgbClr val="F9F9F9"/>
                  </a:gs>
                  <a:gs pos="100000">
                    <a:srgbClr val="FFFFFF"/>
                  </a:gs>
                  <a:gs pos="51657">
                    <a:srgbClr val="E8E8E8"/>
                  </a:gs>
                  <a:gs pos="50000">
                    <a:srgbClr val="ECECEC"/>
                  </a:gs>
                  <a:gs pos="8000">
                    <a:srgbClr val="F8F8F8"/>
                  </a:gs>
                </a:gsLst>
                <a:lin ang="5400000" scaled="1"/>
              </a:gradFill>
              <a:ln w="9525">
                <a:noFill/>
                <a:round/>
                <a:headEnd/>
                <a:tailEnd/>
              </a:ln>
            </p:spPr>
            <p:txBody>
              <a:bodyPr wrap="none" anchor="ctr"/>
              <a:lstStyle/>
              <a:p>
                <a:pPr lvl="0">
                  <a:lnSpc>
                    <a:spcPct val="150000"/>
                  </a:lnSpc>
                  <a:defRPr/>
                </a:pPr>
                <a:r>
                  <a:rPr lang="zh-CN" altLang="en-US" sz="1600" b="1" kern="0" dirty="0">
                    <a:solidFill>
                      <a:srgbClr val="646464"/>
                    </a:solidFill>
                    <a:ea typeface="微软雅黑" pitchFamily="34" charset="-122"/>
                  </a:rPr>
                  <a:t>① 无品牌忠诚度者</a:t>
                </a:r>
              </a:p>
            </p:txBody>
          </p:sp>
        </p:grpSp>
      </p:grpSp>
      <p:cxnSp>
        <p:nvCxnSpPr>
          <p:cNvPr id="68" name="直接连接符 67"/>
          <p:cNvCxnSpPr/>
          <p:nvPr/>
        </p:nvCxnSpPr>
        <p:spPr>
          <a:xfrm>
            <a:off x="6384032" y="3820333"/>
            <a:ext cx="4680520"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a:off x="6384032" y="4468754"/>
            <a:ext cx="4680520"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a:off x="6384032" y="5117175"/>
            <a:ext cx="4680520"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a:off x="6384032" y="5778476"/>
            <a:ext cx="4680520"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72" name="TextBox 6"/>
          <p:cNvSpPr txBox="1"/>
          <p:nvPr/>
        </p:nvSpPr>
        <p:spPr>
          <a:xfrm>
            <a:off x="6379982" y="3304612"/>
            <a:ext cx="4680521" cy="412421"/>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对品牌产生情感并引以为骄傲，成为品牌粉丝</a:t>
            </a:r>
          </a:p>
        </p:txBody>
      </p:sp>
      <p:sp>
        <p:nvSpPr>
          <p:cNvPr id="73" name="TextBox 6"/>
          <p:cNvSpPr txBox="1"/>
          <p:nvPr/>
        </p:nvSpPr>
        <p:spPr>
          <a:xfrm>
            <a:off x="6379982" y="3931895"/>
            <a:ext cx="4680521" cy="412421"/>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对品牌产生感情，不易被取代</a:t>
            </a:r>
          </a:p>
        </p:txBody>
      </p:sp>
      <p:sp>
        <p:nvSpPr>
          <p:cNvPr id="74" name="TextBox 6"/>
          <p:cNvSpPr txBox="1"/>
          <p:nvPr/>
        </p:nvSpPr>
        <p:spPr>
          <a:xfrm>
            <a:off x="6379982" y="4577425"/>
            <a:ext cx="4680521" cy="412421"/>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对原品牌满意，对更换新品牌存在风险意识</a:t>
            </a:r>
            <a:endParaRPr lang="zh-CN" altLang="zh-CN" sz="1600" dirty="0">
              <a:solidFill>
                <a:srgbClr val="5F5E5C"/>
              </a:solidFill>
              <a:latin typeface="微软雅黑" pitchFamily="34" charset="-122"/>
              <a:ea typeface="微软雅黑" pitchFamily="34" charset="-122"/>
            </a:endParaRPr>
          </a:p>
        </p:txBody>
      </p:sp>
      <p:sp>
        <p:nvSpPr>
          <p:cNvPr id="75" name="TextBox 6"/>
          <p:cNvSpPr txBox="1"/>
          <p:nvPr/>
        </p:nvSpPr>
        <p:spPr>
          <a:xfrm>
            <a:off x="6379982" y="5222955"/>
            <a:ext cx="4680521" cy="412421"/>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可换可不换，基于惯性，而购买原品牌</a:t>
            </a:r>
          </a:p>
        </p:txBody>
      </p:sp>
      <p:sp>
        <p:nvSpPr>
          <p:cNvPr id="76" name="TextBox 6"/>
          <p:cNvSpPr txBox="1"/>
          <p:nvPr/>
        </p:nvSpPr>
        <p:spPr>
          <a:xfrm>
            <a:off x="6379982" y="5877587"/>
            <a:ext cx="4680521" cy="412421"/>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不断更换品牌，对价格敏感</a:t>
            </a:r>
          </a:p>
        </p:txBody>
      </p:sp>
    </p:spTree>
    <p:extLst>
      <p:ext uri="{BB962C8B-B14F-4D97-AF65-F5344CB8AC3E}">
        <p14:creationId xmlns:p14="http://schemas.microsoft.com/office/powerpoint/2010/main" val="1907393945"/>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ppt_x"/>
                                          </p:val>
                                        </p:tav>
                                        <p:tav tm="100000">
                                          <p:val>
                                            <p:strVal val="#ppt_x"/>
                                          </p:val>
                                        </p:tav>
                                      </p:tavLst>
                                    </p:anim>
                                    <p:anim calcmode="lin" valueType="num">
                                      <p:cBhvr additive="base">
                                        <p:cTn id="8" dur="500" fill="hold"/>
                                        <p:tgtEl>
                                          <p:spTgt spid="3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37" presetClass="entr" presetSubtype="0" fill="hold" nodeType="afterEffect">
                                  <p:stCondLst>
                                    <p:cond delay="0"/>
                                  </p:stCondLst>
                                  <p:childTnLst>
                                    <p:set>
                                      <p:cBhvr>
                                        <p:cTn id="11" dur="1" fill="hold">
                                          <p:stCondLst>
                                            <p:cond delay="0"/>
                                          </p:stCondLst>
                                        </p:cTn>
                                        <p:tgtEl>
                                          <p:spTgt spid="49"/>
                                        </p:tgtEl>
                                        <p:attrNameLst>
                                          <p:attrName>style.visibility</p:attrName>
                                        </p:attrNameLst>
                                      </p:cBhvr>
                                      <p:to>
                                        <p:strVal val="visible"/>
                                      </p:to>
                                    </p:set>
                                    <p:animEffect transition="in" filter="fade">
                                      <p:cBhvr>
                                        <p:cTn id="12" dur="1000"/>
                                        <p:tgtEl>
                                          <p:spTgt spid="49"/>
                                        </p:tgtEl>
                                      </p:cBhvr>
                                    </p:animEffect>
                                    <p:anim calcmode="lin" valueType="num">
                                      <p:cBhvr>
                                        <p:cTn id="13" dur="1000" fill="hold"/>
                                        <p:tgtEl>
                                          <p:spTgt spid="49"/>
                                        </p:tgtEl>
                                        <p:attrNameLst>
                                          <p:attrName>ppt_x</p:attrName>
                                        </p:attrNameLst>
                                      </p:cBhvr>
                                      <p:tavLst>
                                        <p:tav tm="0">
                                          <p:val>
                                            <p:strVal val="#ppt_x"/>
                                          </p:val>
                                        </p:tav>
                                        <p:tav tm="100000">
                                          <p:val>
                                            <p:strVal val="#ppt_x"/>
                                          </p:val>
                                        </p:tav>
                                      </p:tavLst>
                                    </p:anim>
                                    <p:anim calcmode="lin" valueType="num">
                                      <p:cBhvr>
                                        <p:cTn id="14" dur="900" decel="100000" fill="hold"/>
                                        <p:tgtEl>
                                          <p:spTgt spid="49"/>
                                        </p:tgtEl>
                                        <p:attrNameLst>
                                          <p:attrName>ppt_y</p:attrName>
                                        </p:attrNameLst>
                                      </p:cBhvr>
                                      <p:tavLst>
                                        <p:tav tm="0">
                                          <p:val>
                                            <p:strVal val="#ppt_y+1"/>
                                          </p:val>
                                        </p:tav>
                                        <p:tav tm="100000">
                                          <p:val>
                                            <p:strVal val="#ppt_y-.03"/>
                                          </p:val>
                                        </p:tav>
                                      </p:tavLst>
                                    </p:anim>
                                    <p:anim calcmode="lin" valueType="num">
                                      <p:cBhvr>
                                        <p:cTn id="15" dur="100" accel="100000" fill="hold">
                                          <p:stCondLst>
                                            <p:cond delay="900"/>
                                          </p:stCondLst>
                                        </p:cTn>
                                        <p:tgtEl>
                                          <p:spTgt spid="49"/>
                                        </p:tgtEl>
                                        <p:attrNameLst>
                                          <p:attrName>ppt_y</p:attrName>
                                        </p:attrNameLst>
                                      </p:cBhvr>
                                      <p:tavLst>
                                        <p:tav tm="0">
                                          <p:val>
                                            <p:strVal val="#ppt_y-.03"/>
                                          </p:val>
                                        </p:tav>
                                        <p:tav tm="100000">
                                          <p:val>
                                            <p:strVal val="#ppt_y"/>
                                          </p:val>
                                        </p:tav>
                                      </p:tavLst>
                                    </p:anim>
                                  </p:childTnLst>
                                </p:cTn>
                              </p:par>
                            </p:childTnLst>
                          </p:cTn>
                        </p:par>
                        <p:par>
                          <p:cTn id="16" fill="hold">
                            <p:stCondLst>
                              <p:cond delay="1500"/>
                            </p:stCondLst>
                            <p:childTnLst>
                              <p:par>
                                <p:cTn id="17" presetID="2" presetClass="entr" presetSubtype="2" decel="100000" fill="hold" grpId="0" nodeType="afterEffect">
                                  <p:stCondLst>
                                    <p:cond delay="0"/>
                                  </p:stCondLst>
                                  <p:childTnLst>
                                    <p:set>
                                      <p:cBhvr>
                                        <p:cTn id="18" dur="1" fill="hold">
                                          <p:stCondLst>
                                            <p:cond delay="0"/>
                                          </p:stCondLst>
                                        </p:cTn>
                                        <p:tgtEl>
                                          <p:spTgt spid="72"/>
                                        </p:tgtEl>
                                        <p:attrNameLst>
                                          <p:attrName>style.visibility</p:attrName>
                                        </p:attrNameLst>
                                      </p:cBhvr>
                                      <p:to>
                                        <p:strVal val="visible"/>
                                      </p:to>
                                    </p:set>
                                    <p:anim calcmode="lin" valueType="num">
                                      <p:cBhvr additive="base">
                                        <p:cTn id="19" dur="500" fill="hold"/>
                                        <p:tgtEl>
                                          <p:spTgt spid="72"/>
                                        </p:tgtEl>
                                        <p:attrNameLst>
                                          <p:attrName>ppt_x</p:attrName>
                                        </p:attrNameLst>
                                      </p:cBhvr>
                                      <p:tavLst>
                                        <p:tav tm="0">
                                          <p:val>
                                            <p:strVal val="1+#ppt_w/2"/>
                                          </p:val>
                                        </p:tav>
                                        <p:tav tm="100000">
                                          <p:val>
                                            <p:strVal val="#ppt_x"/>
                                          </p:val>
                                        </p:tav>
                                      </p:tavLst>
                                    </p:anim>
                                    <p:anim calcmode="lin" valueType="num">
                                      <p:cBhvr additive="base">
                                        <p:cTn id="20" dur="500" fill="hold"/>
                                        <p:tgtEl>
                                          <p:spTgt spid="72"/>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50"/>
                                  </p:stCondLst>
                                  <p:childTnLst>
                                    <p:set>
                                      <p:cBhvr>
                                        <p:cTn id="22" dur="1" fill="hold">
                                          <p:stCondLst>
                                            <p:cond delay="0"/>
                                          </p:stCondLst>
                                        </p:cTn>
                                        <p:tgtEl>
                                          <p:spTgt spid="73"/>
                                        </p:tgtEl>
                                        <p:attrNameLst>
                                          <p:attrName>style.visibility</p:attrName>
                                        </p:attrNameLst>
                                      </p:cBhvr>
                                      <p:to>
                                        <p:strVal val="visible"/>
                                      </p:to>
                                    </p:set>
                                    <p:anim calcmode="lin" valueType="num">
                                      <p:cBhvr additive="base">
                                        <p:cTn id="23" dur="500" fill="hold"/>
                                        <p:tgtEl>
                                          <p:spTgt spid="73"/>
                                        </p:tgtEl>
                                        <p:attrNameLst>
                                          <p:attrName>ppt_x</p:attrName>
                                        </p:attrNameLst>
                                      </p:cBhvr>
                                      <p:tavLst>
                                        <p:tav tm="0">
                                          <p:val>
                                            <p:strVal val="1+#ppt_w/2"/>
                                          </p:val>
                                        </p:tav>
                                        <p:tav tm="100000">
                                          <p:val>
                                            <p:strVal val="#ppt_x"/>
                                          </p:val>
                                        </p:tav>
                                      </p:tavLst>
                                    </p:anim>
                                    <p:anim calcmode="lin" valueType="num">
                                      <p:cBhvr additive="base">
                                        <p:cTn id="24" dur="500" fill="hold"/>
                                        <p:tgtEl>
                                          <p:spTgt spid="73"/>
                                        </p:tgtEl>
                                        <p:attrNameLst>
                                          <p:attrName>ppt_y</p:attrName>
                                        </p:attrNameLst>
                                      </p:cBhvr>
                                      <p:tavLst>
                                        <p:tav tm="0">
                                          <p:val>
                                            <p:strVal val="#ppt_y"/>
                                          </p:val>
                                        </p:tav>
                                        <p:tav tm="100000">
                                          <p:val>
                                            <p:strVal val="#ppt_y"/>
                                          </p:val>
                                        </p:tav>
                                      </p:tavLst>
                                    </p:anim>
                                  </p:childTnLst>
                                </p:cTn>
                              </p:par>
                              <p:par>
                                <p:cTn id="25" presetID="2" presetClass="entr" presetSubtype="2" decel="100000" fill="hold" grpId="0" nodeType="withEffect">
                                  <p:stCondLst>
                                    <p:cond delay="300"/>
                                  </p:stCondLst>
                                  <p:childTnLst>
                                    <p:set>
                                      <p:cBhvr>
                                        <p:cTn id="26" dur="1" fill="hold">
                                          <p:stCondLst>
                                            <p:cond delay="0"/>
                                          </p:stCondLst>
                                        </p:cTn>
                                        <p:tgtEl>
                                          <p:spTgt spid="74"/>
                                        </p:tgtEl>
                                        <p:attrNameLst>
                                          <p:attrName>style.visibility</p:attrName>
                                        </p:attrNameLst>
                                      </p:cBhvr>
                                      <p:to>
                                        <p:strVal val="visible"/>
                                      </p:to>
                                    </p:set>
                                    <p:anim calcmode="lin" valueType="num">
                                      <p:cBhvr additive="base">
                                        <p:cTn id="27" dur="500" fill="hold"/>
                                        <p:tgtEl>
                                          <p:spTgt spid="74"/>
                                        </p:tgtEl>
                                        <p:attrNameLst>
                                          <p:attrName>ppt_x</p:attrName>
                                        </p:attrNameLst>
                                      </p:cBhvr>
                                      <p:tavLst>
                                        <p:tav tm="0">
                                          <p:val>
                                            <p:strVal val="1+#ppt_w/2"/>
                                          </p:val>
                                        </p:tav>
                                        <p:tav tm="100000">
                                          <p:val>
                                            <p:strVal val="#ppt_x"/>
                                          </p:val>
                                        </p:tav>
                                      </p:tavLst>
                                    </p:anim>
                                    <p:anim calcmode="lin" valueType="num">
                                      <p:cBhvr additive="base">
                                        <p:cTn id="28" dur="500" fill="hold"/>
                                        <p:tgtEl>
                                          <p:spTgt spid="74"/>
                                        </p:tgtEl>
                                        <p:attrNameLst>
                                          <p:attrName>ppt_y</p:attrName>
                                        </p:attrNameLst>
                                      </p:cBhvr>
                                      <p:tavLst>
                                        <p:tav tm="0">
                                          <p:val>
                                            <p:strVal val="#ppt_y"/>
                                          </p:val>
                                        </p:tav>
                                        <p:tav tm="100000">
                                          <p:val>
                                            <p:strVal val="#ppt_y"/>
                                          </p:val>
                                        </p:tav>
                                      </p:tavLst>
                                    </p:anim>
                                  </p:childTnLst>
                                </p:cTn>
                              </p:par>
                              <p:par>
                                <p:cTn id="29" presetID="2" presetClass="entr" presetSubtype="2" decel="100000" fill="hold" grpId="0" nodeType="withEffect">
                                  <p:stCondLst>
                                    <p:cond delay="450"/>
                                  </p:stCondLst>
                                  <p:childTnLst>
                                    <p:set>
                                      <p:cBhvr>
                                        <p:cTn id="30" dur="1" fill="hold">
                                          <p:stCondLst>
                                            <p:cond delay="0"/>
                                          </p:stCondLst>
                                        </p:cTn>
                                        <p:tgtEl>
                                          <p:spTgt spid="75"/>
                                        </p:tgtEl>
                                        <p:attrNameLst>
                                          <p:attrName>style.visibility</p:attrName>
                                        </p:attrNameLst>
                                      </p:cBhvr>
                                      <p:to>
                                        <p:strVal val="visible"/>
                                      </p:to>
                                    </p:set>
                                    <p:anim calcmode="lin" valueType="num">
                                      <p:cBhvr additive="base">
                                        <p:cTn id="31" dur="500" fill="hold"/>
                                        <p:tgtEl>
                                          <p:spTgt spid="75"/>
                                        </p:tgtEl>
                                        <p:attrNameLst>
                                          <p:attrName>ppt_x</p:attrName>
                                        </p:attrNameLst>
                                      </p:cBhvr>
                                      <p:tavLst>
                                        <p:tav tm="0">
                                          <p:val>
                                            <p:strVal val="1+#ppt_w/2"/>
                                          </p:val>
                                        </p:tav>
                                        <p:tav tm="100000">
                                          <p:val>
                                            <p:strVal val="#ppt_x"/>
                                          </p:val>
                                        </p:tav>
                                      </p:tavLst>
                                    </p:anim>
                                    <p:anim calcmode="lin" valueType="num">
                                      <p:cBhvr additive="base">
                                        <p:cTn id="32" dur="500" fill="hold"/>
                                        <p:tgtEl>
                                          <p:spTgt spid="75"/>
                                        </p:tgtEl>
                                        <p:attrNameLst>
                                          <p:attrName>ppt_y</p:attrName>
                                        </p:attrNameLst>
                                      </p:cBhvr>
                                      <p:tavLst>
                                        <p:tav tm="0">
                                          <p:val>
                                            <p:strVal val="#ppt_y"/>
                                          </p:val>
                                        </p:tav>
                                        <p:tav tm="100000">
                                          <p:val>
                                            <p:strVal val="#ppt_y"/>
                                          </p:val>
                                        </p:tav>
                                      </p:tavLst>
                                    </p:anim>
                                  </p:childTnLst>
                                </p:cTn>
                              </p:par>
                              <p:par>
                                <p:cTn id="33" presetID="2" presetClass="entr" presetSubtype="2" decel="100000" fill="hold" grpId="0" nodeType="withEffect">
                                  <p:stCondLst>
                                    <p:cond delay="600"/>
                                  </p:stCondLst>
                                  <p:childTnLst>
                                    <p:set>
                                      <p:cBhvr>
                                        <p:cTn id="34" dur="1" fill="hold">
                                          <p:stCondLst>
                                            <p:cond delay="0"/>
                                          </p:stCondLst>
                                        </p:cTn>
                                        <p:tgtEl>
                                          <p:spTgt spid="76"/>
                                        </p:tgtEl>
                                        <p:attrNameLst>
                                          <p:attrName>style.visibility</p:attrName>
                                        </p:attrNameLst>
                                      </p:cBhvr>
                                      <p:to>
                                        <p:strVal val="visible"/>
                                      </p:to>
                                    </p:set>
                                    <p:anim calcmode="lin" valueType="num">
                                      <p:cBhvr additive="base">
                                        <p:cTn id="35" dur="500" fill="hold"/>
                                        <p:tgtEl>
                                          <p:spTgt spid="76"/>
                                        </p:tgtEl>
                                        <p:attrNameLst>
                                          <p:attrName>ppt_x</p:attrName>
                                        </p:attrNameLst>
                                      </p:cBhvr>
                                      <p:tavLst>
                                        <p:tav tm="0">
                                          <p:val>
                                            <p:strVal val="1+#ppt_w/2"/>
                                          </p:val>
                                        </p:tav>
                                        <p:tav tm="100000">
                                          <p:val>
                                            <p:strVal val="#ppt_x"/>
                                          </p:val>
                                        </p:tav>
                                      </p:tavLst>
                                    </p:anim>
                                    <p:anim calcmode="lin" valueType="num">
                                      <p:cBhvr additive="base">
                                        <p:cTn id="36" dur="500" fill="hold"/>
                                        <p:tgtEl>
                                          <p:spTgt spid="7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72" grpId="0"/>
      <p:bldP spid="73" grpId="0"/>
      <p:bldP spid="74" grpId="0"/>
      <p:bldP spid="75" grpId="0"/>
      <p:bldP spid="7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8"/>
          <p:cNvSpPr txBox="1"/>
          <p:nvPr/>
        </p:nvSpPr>
        <p:spPr>
          <a:xfrm>
            <a:off x="767408" y="1124745"/>
            <a:ext cx="4104456" cy="430887"/>
          </a:xfrm>
          <a:prstGeom prst="rect">
            <a:avLst/>
          </a:prstGeom>
          <a:noFill/>
        </p:spPr>
        <p:txBody>
          <a:bodyPr wrap="square" rtlCol="0">
            <a:spAutoFit/>
          </a:bodyPr>
          <a:lstStyle/>
          <a:p>
            <a:r>
              <a:rPr lang="zh-CN" altLang="en-US" sz="2200" dirty="0">
                <a:solidFill>
                  <a:srgbClr val="5F5E5C"/>
                </a:solidFill>
                <a:latin typeface="华康俪金黑W8(P)" pitchFamily="34" charset="-122"/>
                <a:ea typeface="华康俪金黑W8(P)" pitchFamily="34" charset="-122"/>
              </a:rPr>
              <a:t>第二节</a:t>
            </a:r>
            <a:r>
              <a:rPr lang="en-US" altLang="zh-CN" sz="2200" dirty="0">
                <a:solidFill>
                  <a:srgbClr val="5F5E5C"/>
                </a:solidFill>
                <a:latin typeface="华康俪金黑W8(P)" pitchFamily="34" charset="-122"/>
                <a:ea typeface="华康俪金黑W8(P)" pitchFamily="34" charset="-122"/>
              </a:rPr>
              <a:t>  </a:t>
            </a:r>
            <a:r>
              <a:rPr lang="zh-CN" altLang="en-US" sz="2200" dirty="0">
                <a:solidFill>
                  <a:srgbClr val="5F5E5C"/>
                </a:solidFill>
                <a:latin typeface="华康俪金黑W8(P)" pitchFamily="34" charset="-122"/>
                <a:ea typeface="华康俪金黑W8(P)" pitchFamily="34" charset="-122"/>
              </a:rPr>
              <a:t>品牌资产</a:t>
            </a:r>
          </a:p>
        </p:txBody>
      </p:sp>
      <p:sp>
        <p:nvSpPr>
          <p:cNvPr id="7" name="TextBox 6"/>
          <p:cNvSpPr txBox="1"/>
          <p:nvPr/>
        </p:nvSpPr>
        <p:spPr>
          <a:xfrm>
            <a:off x="767408" y="1529091"/>
            <a:ext cx="4104456"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t>2.2.3 </a:t>
            </a:r>
            <a:r>
              <a:rPr lang="zh-CN" altLang="en-US" sz="1800" dirty="0"/>
              <a:t>品牌忠诚度</a:t>
            </a:r>
            <a:endParaRPr lang="zh-CN" altLang="zh-CN" sz="1800" dirty="0"/>
          </a:p>
        </p:txBody>
      </p:sp>
      <p:sp>
        <p:nvSpPr>
          <p:cNvPr id="33" name="矩形 32"/>
          <p:cNvSpPr/>
          <p:nvPr/>
        </p:nvSpPr>
        <p:spPr>
          <a:xfrm>
            <a:off x="623393" y="2276873"/>
            <a:ext cx="11268037" cy="4104456"/>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33"/>
          <p:cNvSpPr txBox="1"/>
          <p:nvPr/>
        </p:nvSpPr>
        <p:spPr>
          <a:xfrm>
            <a:off x="6456040" y="2456309"/>
            <a:ext cx="5369184" cy="1492716"/>
          </a:xfrm>
          <a:prstGeom prst="rect">
            <a:avLst/>
          </a:prstGeom>
          <a:noFill/>
        </p:spPr>
        <p:txBody>
          <a:bodyPr wrap="square" rtlCol="0">
            <a:spAutoFit/>
          </a:bodyPr>
          <a:lstStyle/>
          <a:p>
            <a:pPr>
              <a:lnSpc>
                <a:spcPct val="130000"/>
              </a:lnSpc>
              <a:spcAft>
                <a:spcPts val="600"/>
              </a:spcAft>
            </a:pPr>
            <a:r>
              <a:rPr lang="zh-CN" altLang="en-US" sz="1400" dirty="0">
                <a:solidFill>
                  <a:srgbClr val="5F5E5C"/>
                </a:solidFill>
                <a:latin typeface="微软雅黑" pitchFamily="34" charset="-122"/>
                <a:ea typeface="微软雅黑" pitchFamily="34" charset="-122"/>
              </a:rPr>
              <a:t>哈雷的设计一贯采用高高的把手，宽宽的前叉，长长的前减震器，一百年永不变的圆形前照灯，</a:t>
            </a:r>
            <a:r>
              <a:rPr lang="en-US" altLang="zh-CN" sz="1400" dirty="0">
                <a:solidFill>
                  <a:srgbClr val="5F5E5C"/>
                </a:solidFill>
                <a:latin typeface="微软雅黑" pitchFamily="34" charset="-122"/>
                <a:ea typeface="微软雅黑" pitchFamily="34" charset="-122"/>
              </a:rPr>
              <a:t>V</a:t>
            </a:r>
            <a:r>
              <a:rPr lang="zh-CN" altLang="en-US" sz="1400" dirty="0">
                <a:solidFill>
                  <a:srgbClr val="5F5E5C"/>
                </a:solidFill>
                <a:latin typeface="微软雅黑" pitchFamily="34" charset="-122"/>
                <a:ea typeface="微软雅黑" pitchFamily="34" charset="-122"/>
              </a:rPr>
              <a:t>型发动机布局，单侧排气管，古老而朴实。突出金属感、遒劲线条、黑色喷漆与本色镀铬鲜明搭配，以及有意的震耳轰鸣，无不符合男人对力量和自由的追求。这些设计营造了力量、激情、想象、自由、平等和竞争的哈雷精神。</a:t>
            </a:r>
            <a:endParaRPr lang="zh-CN" altLang="zh-CN" sz="1400" dirty="0">
              <a:solidFill>
                <a:srgbClr val="FFC000"/>
              </a:solidFill>
              <a:latin typeface="微软雅黑" pitchFamily="34" charset="-122"/>
              <a:ea typeface="微软雅黑" pitchFamily="34" charset="-122"/>
            </a:endParaRPr>
          </a:p>
        </p:txBody>
      </p:sp>
      <p:sp>
        <p:nvSpPr>
          <p:cNvPr id="35" name="TextBox 34"/>
          <p:cNvSpPr txBox="1"/>
          <p:nvPr/>
        </p:nvSpPr>
        <p:spPr>
          <a:xfrm>
            <a:off x="767408" y="2456309"/>
            <a:ext cx="5369184" cy="2052870"/>
          </a:xfrm>
          <a:prstGeom prst="rect">
            <a:avLst/>
          </a:prstGeom>
          <a:noFill/>
        </p:spPr>
        <p:txBody>
          <a:bodyPr wrap="square" rtlCol="0">
            <a:spAutoFit/>
          </a:bodyPr>
          <a:lstStyle/>
          <a:p>
            <a:pPr>
              <a:lnSpc>
                <a:spcPct val="130000"/>
              </a:lnSpc>
            </a:pPr>
            <a:r>
              <a:rPr lang="zh-CN" altLang="en-US" sz="1400" dirty="0">
                <a:solidFill>
                  <a:srgbClr val="5F5E5C"/>
                </a:solidFill>
                <a:latin typeface="微软雅黑" pitchFamily="34" charset="-122"/>
                <a:ea typeface="微软雅黑" pitchFamily="34" charset="-122"/>
              </a:rPr>
              <a:t>哈雷</a:t>
            </a:r>
            <a:r>
              <a:rPr lang="en-US" altLang="zh-CN" sz="1400" dirty="0">
                <a:solidFill>
                  <a:srgbClr val="5F5E5C"/>
                </a:solidFill>
                <a:latin typeface="微软雅黑" pitchFamily="34" charset="-122"/>
                <a:ea typeface="微软雅黑" pitchFamily="34" charset="-122"/>
              </a:rPr>
              <a:t>—</a:t>
            </a:r>
            <a:r>
              <a:rPr lang="zh-CN" altLang="en-US" sz="1400" dirty="0">
                <a:solidFill>
                  <a:srgbClr val="5F5E5C"/>
                </a:solidFill>
                <a:latin typeface="微软雅黑" pitchFamily="34" charset="-122"/>
                <a:ea typeface="微软雅黑" pitchFamily="34" charset="-122"/>
              </a:rPr>
              <a:t>戴维逊（</a:t>
            </a:r>
            <a:r>
              <a:rPr lang="en-US" altLang="zh-CN" sz="1400" dirty="0">
                <a:solidFill>
                  <a:srgbClr val="5F5E5C"/>
                </a:solidFill>
                <a:latin typeface="微软雅黑" pitchFamily="34" charset="-122"/>
                <a:ea typeface="微软雅黑" pitchFamily="34" charset="-122"/>
              </a:rPr>
              <a:t>Harley-Davidson</a:t>
            </a:r>
            <a:r>
              <a:rPr lang="zh-CN" altLang="en-US" sz="1400" dirty="0">
                <a:solidFill>
                  <a:srgbClr val="5F5E5C"/>
                </a:solidFill>
                <a:latin typeface="微软雅黑" pitchFamily="34" charset="-122"/>
                <a:ea typeface="微软雅黑" pitchFamily="34" charset="-122"/>
              </a:rPr>
              <a:t>）公司创立于</a:t>
            </a:r>
            <a:r>
              <a:rPr lang="en-US" altLang="zh-CN" sz="1400" dirty="0">
                <a:solidFill>
                  <a:srgbClr val="5F5E5C"/>
                </a:solidFill>
                <a:latin typeface="微软雅黑" pitchFamily="34" charset="-122"/>
                <a:ea typeface="微软雅黑" pitchFamily="34" charset="-122"/>
              </a:rPr>
              <a:t>1903</a:t>
            </a:r>
            <a:r>
              <a:rPr lang="zh-CN" altLang="en-US" sz="1400" dirty="0">
                <a:solidFill>
                  <a:srgbClr val="5F5E5C"/>
                </a:solidFill>
                <a:latin typeface="微软雅黑" pitchFamily="34" charset="-122"/>
                <a:ea typeface="微软雅黑" pitchFamily="34" charset="-122"/>
              </a:rPr>
              <a:t>年，产品以摩托车为主，同时又有“零部件及附件”等相关产品。哈雷标志，是当今世界上最多地被其目标群纹在身上的品牌之一，同样，它的品牌忠诚度也是最高的。哈雷品牌的老鹰标志在消费者心目中的认知已经不是一个商标的意义，而是代表了某种生活方式、某种体验和特定的表现自我个性的工具。哈雷为什么会历经百年依然保持着品牌不朽的魅力？</a:t>
            </a:r>
            <a:endParaRPr lang="zh-CN" altLang="zh-CN" sz="1400" b="1" dirty="0">
              <a:solidFill>
                <a:srgbClr val="E67819"/>
              </a:solidFill>
              <a:latin typeface="微软雅黑" pitchFamily="34" charset="-122"/>
              <a:ea typeface="微软雅黑" pitchFamily="34" charset="-122"/>
            </a:endParaRPr>
          </a:p>
        </p:txBody>
      </p:sp>
      <p:sp>
        <p:nvSpPr>
          <p:cNvPr id="36" name="TextBox 6"/>
          <p:cNvSpPr txBox="1"/>
          <p:nvPr/>
        </p:nvSpPr>
        <p:spPr>
          <a:xfrm>
            <a:off x="767408" y="4736549"/>
            <a:ext cx="5369184" cy="1492716"/>
          </a:xfrm>
          <a:prstGeom prst="rect">
            <a:avLst/>
          </a:prstGeom>
          <a:noFill/>
        </p:spPr>
        <p:txBody>
          <a:bodyPr wrap="square" rtlCol="0">
            <a:spAutoFit/>
          </a:bodyPr>
          <a:lstStyle/>
          <a:p>
            <a:pPr>
              <a:lnSpc>
                <a:spcPct val="130000"/>
              </a:lnSpc>
            </a:pPr>
            <a:r>
              <a:rPr lang="zh-CN" altLang="en-US" sz="1400" dirty="0">
                <a:solidFill>
                  <a:srgbClr val="5F5E5C"/>
                </a:solidFill>
                <a:latin typeface="微软雅黑" pitchFamily="34" charset="-122"/>
                <a:ea typeface="微软雅黑" pitchFamily="34" charset="-122"/>
              </a:rPr>
              <a:t>哈雷摩托车最有创新性的设计就是它的可改装设计，它的每一个部件都是可以改装的，很多车手不把哈雷作为交通工具，只是骑着哈雷去郊外兜风。如今哈雷摩托车的拥有者都称的上是艺术家，因为他们的生活中甚至很难找到两辆完全相同的哈雷车。他们重新组装， 重新上色，精心构思改装一辆属于自己的哈雷。 </a:t>
            </a:r>
            <a:endParaRPr lang="zh-CN" altLang="zh-CN" sz="1400" b="1" dirty="0">
              <a:solidFill>
                <a:srgbClr val="E67819"/>
              </a:solidFill>
              <a:latin typeface="微软雅黑" pitchFamily="34" charset="-122"/>
              <a:ea typeface="微软雅黑" pitchFamily="34" charset="-122"/>
            </a:endParaRPr>
          </a:p>
        </p:txBody>
      </p:sp>
      <p:sp>
        <p:nvSpPr>
          <p:cNvPr id="37" name="矩形 36"/>
          <p:cNvSpPr/>
          <p:nvPr/>
        </p:nvSpPr>
        <p:spPr>
          <a:xfrm flipV="1">
            <a:off x="6228800" y="2511698"/>
            <a:ext cx="91553" cy="3653606"/>
          </a:xfrm>
          <a:prstGeom prst="rect">
            <a:avLst/>
          </a:prstGeom>
          <a:solidFill>
            <a:srgbClr val="CD1F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D1F06"/>
              </a:solidFill>
            </a:endParaRPr>
          </a:p>
        </p:txBody>
      </p:sp>
      <p:sp>
        <p:nvSpPr>
          <p:cNvPr id="38" name="TextBox 6"/>
          <p:cNvSpPr txBox="1"/>
          <p:nvPr/>
        </p:nvSpPr>
        <p:spPr>
          <a:xfrm>
            <a:off x="6456041" y="4149080"/>
            <a:ext cx="5369184" cy="2052870"/>
          </a:xfrm>
          <a:prstGeom prst="rect">
            <a:avLst/>
          </a:prstGeom>
          <a:noFill/>
        </p:spPr>
        <p:txBody>
          <a:bodyPr wrap="square" rtlCol="0">
            <a:spAutoFit/>
          </a:bodyPr>
          <a:lstStyle/>
          <a:p>
            <a:pPr>
              <a:lnSpc>
                <a:spcPct val="130000"/>
              </a:lnSpc>
            </a:pPr>
            <a:r>
              <a:rPr lang="zh-CN" altLang="en-US" sz="1400" dirty="0">
                <a:solidFill>
                  <a:srgbClr val="5F5E5C"/>
                </a:solidFill>
                <a:latin typeface="微软雅黑" pitchFamily="34" charset="-122"/>
                <a:ea typeface="微软雅黑" pitchFamily="34" charset="-122"/>
              </a:rPr>
              <a:t>品牌精神要征服消费者，首先就要征服自己的员工。要培养品牌的忠诚者首先要有忠诚于自己事业的员工。哈雷的员工不仅仅是在制造摩托车，很多的员工也是热衷于驾驶机车寻求自由体验的摩托车爱好者，他们同时继承了哈雷历代员工充满激情和工作热忱的传统。正是这种生生不息的热情、专业的精神和创意促成了哈雷在追求产品方面的完美主义，渴望帮助消费者实现梦想的行动让员工将自己的劳动视为了一种爱的工作，而不是谋生的手段。</a:t>
            </a:r>
            <a:endParaRPr lang="zh-CN" altLang="zh-CN" sz="1400" b="1" dirty="0">
              <a:solidFill>
                <a:srgbClr val="E67819"/>
              </a:solidFill>
              <a:latin typeface="微软雅黑" pitchFamily="34" charset="-122"/>
              <a:ea typeface="微软雅黑" pitchFamily="34" charset="-122"/>
            </a:endParaRPr>
          </a:p>
        </p:txBody>
      </p:sp>
      <p:grpSp>
        <p:nvGrpSpPr>
          <p:cNvPr id="39" name="组合 38"/>
          <p:cNvGrpSpPr/>
          <p:nvPr/>
        </p:nvGrpSpPr>
        <p:grpSpPr>
          <a:xfrm>
            <a:off x="7385682" y="1844824"/>
            <a:ext cx="1440160" cy="400110"/>
            <a:chOff x="4875039" y="1565377"/>
            <a:chExt cx="1440160" cy="400110"/>
          </a:xfrm>
        </p:grpSpPr>
        <p:sp>
          <p:nvSpPr>
            <p:cNvPr id="40" name="TextBox 10"/>
            <p:cNvSpPr txBox="1"/>
            <p:nvPr/>
          </p:nvSpPr>
          <p:spPr>
            <a:xfrm>
              <a:off x="4875039" y="1565377"/>
              <a:ext cx="1440160" cy="400110"/>
            </a:xfrm>
            <a:prstGeom prst="rect">
              <a:avLst/>
            </a:prstGeom>
            <a:noFill/>
          </p:spPr>
          <p:txBody>
            <a:bodyPr wrap="square" rtlCol="0">
              <a:spAutoFit/>
            </a:bodyPr>
            <a:lstStyle/>
            <a:p>
              <a:pPr algn="ctr"/>
              <a:r>
                <a:rPr lang="zh-CN" altLang="en-US" sz="2000" dirty="0">
                  <a:solidFill>
                    <a:srgbClr val="CD1F06"/>
                  </a:solidFill>
                  <a:latin typeface="华康俪金黑W8(P)" panose="020B0800000000000000" pitchFamily="34" charset="-122"/>
                  <a:ea typeface="华康俪金黑W8(P)" panose="020B0800000000000000" pitchFamily="34" charset="-122"/>
                </a:rPr>
                <a:t>案例</a:t>
              </a:r>
            </a:p>
          </p:txBody>
        </p:sp>
        <p:sp>
          <p:nvSpPr>
            <p:cNvPr id="41" name="TextBox 11"/>
            <p:cNvSpPr txBox="1"/>
            <p:nvPr/>
          </p:nvSpPr>
          <p:spPr>
            <a:xfrm>
              <a:off x="5044473" y="1580766"/>
              <a:ext cx="298080" cy="369332"/>
            </a:xfrm>
            <a:prstGeom prst="rect">
              <a:avLst/>
            </a:prstGeom>
            <a:noFill/>
          </p:spPr>
          <p:txBody>
            <a:bodyPr wrap="square" rtlCol="0">
              <a:spAutoFit/>
            </a:bodyPr>
            <a:lstStyle/>
            <a:p>
              <a:r>
                <a:rPr lang="en-US" altLang="zh-CN" dirty="0">
                  <a:solidFill>
                    <a:srgbClr val="CD1F06"/>
                  </a:solidFill>
                  <a:latin typeface="华康俪金黑W8(P)" panose="020B0800000000000000" pitchFamily="34" charset="-122"/>
                  <a:ea typeface="华康俪金黑W8(P)" panose="020B0800000000000000" pitchFamily="34" charset="-122"/>
                </a:rPr>
                <a:t>[</a:t>
              </a:r>
              <a:endParaRPr lang="zh-CN" altLang="en-US" dirty="0">
                <a:solidFill>
                  <a:srgbClr val="CD1F06"/>
                </a:solidFill>
                <a:latin typeface="华康俪金黑W8(P)" panose="020B0800000000000000" pitchFamily="34" charset="-122"/>
                <a:ea typeface="华康俪金黑W8(P)" panose="020B0800000000000000" pitchFamily="34" charset="-122"/>
              </a:endParaRPr>
            </a:p>
          </p:txBody>
        </p:sp>
        <p:sp>
          <p:nvSpPr>
            <p:cNvPr id="42" name="TextBox 12"/>
            <p:cNvSpPr txBox="1"/>
            <p:nvPr/>
          </p:nvSpPr>
          <p:spPr>
            <a:xfrm>
              <a:off x="5898521" y="1580766"/>
              <a:ext cx="298080" cy="369332"/>
            </a:xfrm>
            <a:prstGeom prst="rect">
              <a:avLst/>
            </a:prstGeom>
            <a:noFill/>
          </p:spPr>
          <p:txBody>
            <a:bodyPr wrap="square" rtlCol="0">
              <a:spAutoFit/>
            </a:bodyPr>
            <a:lstStyle>
              <a:defPPr>
                <a:defRPr lang="zh-CN"/>
              </a:defPPr>
              <a:lvl1pPr>
                <a:defRPr>
                  <a:solidFill>
                    <a:srgbClr val="80C417"/>
                  </a:solidFill>
                  <a:latin typeface="华康俪金黑W8(P)" panose="020B0800000000000000" pitchFamily="34" charset="-122"/>
                  <a:ea typeface="华康俪金黑W8(P)" panose="020B0800000000000000" pitchFamily="34" charset="-122"/>
                </a:defRPr>
              </a:lvl1pPr>
            </a:lstStyle>
            <a:p>
              <a:r>
                <a:rPr lang="en-US" altLang="zh-CN" dirty="0">
                  <a:solidFill>
                    <a:srgbClr val="CD1F06"/>
                  </a:solidFill>
                </a:rPr>
                <a:t>]</a:t>
              </a:r>
              <a:endParaRPr lang="zh-CN" altLang="en-US" dirty="0">
                <a:solidFill>
                  <a:srgbClr val="CD1F06"/>
                </a:solidFill>
              </a:endParaRPr>
            </a:p>
          </p:txBody>
        </p:sp>
      </p:grpSp>
      <p:sp>
        <p:nvSpPr>
          <p:cNvPr id="43" name="矩形 42"/>
          <p:cNvSpPr/>
          <p:nvPr/>
        </p:nvSpPr>
        <p:spPr>
          <a:xfrm>
            <a:off x="8409164" y="1860213"/>
            <a:ext cx="3735508" cy="410882"/>
          </a:xfrm>
          <a:prstGeom prst="rect">
            <a:avLst/>
          </a:prstGeom>
        </p:spPr>
        <p:txBody>
          <a:bodyPr wrap="square">
            <a:spAutoFit/>
          </a:bodyPr>
          <a:lstStyle/>
          <a:p>
            <a:pPr indent="266700">
              <a:lnSpc>
                <a:spcPct val="115000"/>
              </a:lnSpc>
              <a:spcAft>
                <a:spcPts val="420"/>
              </a:spcAft>
            </a:pPr>
            <a:r>
              <a:rPr lang="zh-CN" altLang="en-US" b="1" dirty="0">
                <a:solidFill>
                  <a:srgbClr val="5F5E5C"/>
                </a:solidFill>
                <a:latin typeface="微软雅黑" pitchFamily="34" charset="-122"/>
                <a:ea typeface="微软雅黑" pitchFamily="34" charset="-122"/>
              </a:rPr>
              <a:t>迪斯尼（</a:t>
            </a:r>
            <a:r>
              <a:rPr lang="en-US" altLang="zh-CN" b="1" dirty="0">
                <a:solidFill>
                  <a:srgbClr val="5F5E5C"/>
                </a:solidFill>
                <a:latin typeface="微软雅黑" pitchFamily="34" charset="-122"/>
                <a:ea typeface="微软雅黑" pitchFamily="34" charset="-122"/>
              </a:rPr>
              <a:t>Disney</a:t>
            </a:r>
            <a:r>
              <a:rPr lang="zh-CN" altLang="en-US" b="1" dirty="0">
                <a:solidFill>
                  <a:srgbClr val="5F5E5C"/>
                </a:solidFill>
                <a:latin typeface="微软雅黑" pitchFamily="34" charset="-122"/>
                <a:ea typeface="微软雅黑" pitchFamily="34" charset="-122"/>
              </a:rPr>
              <a:t>）的品牌诊断</a:t>
            </a:r>
            <a:endParaRPr lang="zh-CN" altLang="zh-CN" kern="100" dirty="0">
              <a:latin typeface="Times New Roman" panose="02020603050405020304" pitchFamily="18" charset="0"/>
            </a:endParaRPr>
          </a:p>
        </p:txBody>
      </p:sp>
    </p:spTree>
    <p:extLst>
      <p:ext uri="{BB962C8B-B14F-4D97-AF65-F5344CB8AC3E}">
        <p14:creationId xmlns:p14="http://schemas.microsoft.com/office/powerpoint/2010/main" val="34181750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0-#ppt_w/2"/>
                                          </p:val>
                                        </p:tav>
                                        <p:tav tm="100000">
                                          <p:val>
                                            <p:strVal val="#ppt_x"/>
                                          </p:val>
                                        </p:tav>
                                      </p:tavLst>
                                    </p:anim>
                                    <p:anim calcmode="lin" valueType="num">
                                      <p:cBhvr additive="base">
                                        <p:cTn id="8" dur="500" fill="hold"/>
                                        <p:tgtEl>
                                          <p:spTgt spid="35"/>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00"/>
                                  </p:stCondLst>
                                  <p:childTnLst>
                                    <p:set>
                                      <p:cBhvr>
                                        <p:cTn id="10" dur="1" fill="hold">
                                          <p:stCondLst>
                                            <p:cond delay="0"/>
                                          </p:stCondLst>
                                        </p:cTn>
                                        <p:tgtEl>
                                          <p:spTgt spid="36"/>
                                        </p:tgtEl>
                                        <p:attrNameLst>
                                          <p:attrName>style.visibility</p:attrName>
                                        </p:attrNameLst>
                                      </p:cBhvr>
                                      <p:to>
                                        <p:strVal val="visible"/>
                                      </p:to>
                                    </p:set>
                                    <p:anim calcmode="lin" valueType="num">
                                      <p:cBhvr additive="base">
                                        <p:cTn id="11" dur="500" fill="hold"/>
                                        <p:tgtEl>
                                          <p:spTgt spid="36"/>
                                        </p:tgtEl>
                                        <p:attrNameLst>
                                          <p:attrName>ppt_x</p:attrName>
                                        </p:attrNameLst>
                                      </p:cBhvr>
                                      <p:tavLst>
                                        <p:tav tm="0">
                                          <p:val>
                                            <p:strVal val="0-#ppt_w/2"/>
                                          </p:val>
                                        </p:tav>
                                        <p:tav tm="100000">
                                          <p:val>
                                            <p:strVal val="#ppt_x"/>
                                          </p:val>
                                        </p:tav>
                                      </p:tavLst>
                                    </p:anim>
                                    <p:anim calcmode="lin" valueType="num">
                                      <p:cBhvr additive="base">
                                        <p:cTn id="12" dur="500" fill="hold"/>
                                        <p:tgtEl>
                                          <p:spTgt spid="36"/>
                                        </p:tgtEl>
                                        <p:attrNameLst>
                                          <p:attrName>ppt_y</p:attrName>
                                        </p:attrNameLst>
                                      </p:cBhvr>
                                      <p:tavLst>
                                        <p:tav tm="0">
                                          <p:val>
                                            <p:strVal val="#ppt_y"/>
                                          </p:val>
                                        </p:tav>
                                        <p:tav tm="100000">
                                          <p:val>
                                            <p:strVal val="#ppt_y"/>
                                          </p:val>
                                        </p:tav>
                                      </p:tavLst>
                                    </p:anim>
                                  </p:childTnLst>
                                </p:cTn>
                              </p:par>
                            </p:childTnLst>
                          </p:cTn>
                        </p:par>
                        <p:par>
                          <p:cTn id="13" fill="hold">
                            <p:stCondLst>
                              <p:cond delay="700"/>
                            </p:stCondLst>
                            <p:childTnLst>
                              <p:par>
                                <p:cTn id="14" presetID="2" presetClass="entr" presetSubtype="2" decel="100000" fill="hold" grpId="0" nodeType="afterEffect">
                                  <p:stCondLst>
                                    <p:cond delay="0"/>
                                  </p:stCondLst>
                                  <p:childTnLst>
                                    <p:set>
                                      <p:cBhvr>
                                        <p:cTn id="15" dur="1" fill="hold">
                                          <p:stCondLst>
                                            <p:cond delay="0"/>
                                          </p:stCondLst>
                                        </p:cTn>
                                        <p:tgtEl>
                                          <p:spTgt spid="34"/>
                                        </p:tgtEl>
                                        <p:attrNameLst>
                                          <p:attrName>style.visibility</p:attrName>
                                        </p:attrNameLst>
                                      </p:cBhvr>
                                      <p:to>
                                        <p:strVal val="visible"/>
                                      </p:to>
                                    </p:set>
                                    <p:anim calcmode="lin" valueType="num">
                                      <p:cBhvr additive="base">
                                        <p:cTn id="16" dur="500" fill="hold"/>
                                        <p:tgtEl>
                                          <p:spTgt spid="34"/>
                                        </p:tgtEl>
                                        <p:attrNameLst>
                                          <p:attrName>ppt_x</p:attrName>
                                        </p:attrNameLst>
                                      </p:cBhvr>
                                      <p:tavLst>
                                        <p:tav tm="0">
                                          <p:val>
                                            <p:strVal val="1+#ppt_w/2"/>
                                          </p:val>
                                        </p:tav>
                                        <p:tav tm="100000">
                                          <p:val>
                                            <p:strVal val="#ppt_x"/>
                                          </p:val>
                                        </p:tav>
                                      </p:tavLst>
                                    </p:anim>
                                    <p:anim calcmode="lin" valueType="num">
                                      <p:cBhvr additive="base">
                                        <p:cTn id="17" dur="500" fill="hold"/>
                                        <p:tgtEl>
                                          <p:spTgt spid="34"/>
                                        </p:tgtEl>
                                        <p:attrNameLst>
                                          <p:attrName>ppt_y</p:attrName>
                                        </p:attrNameLst>
                                      </p:cBhvr>
                                      <p:tavLst>
                                        <p:tav tm="0">
                                          <p:val>
                                            <p:strVal val="#ppt_y"/>
                                          </p:val>
                                        </p:tav>
                                        <p:tav tm="100000">
                                          <p:val>
                                            <p:strVal val="#ppt_y"/>
                                          </p:val>
                                        </p:tav>
                                      </p:tavLst>
                                    </p:anim>
                                  </p:childTnLst>
                                </p:cTn>
                              </p:par>
                              <p:par>
                                <p:cTn id="18" presetID="2" presetClass="entr" presetSubtype="2" decel="100000" fill="hold" grpId="0" nodeType="withEffect">
                                  <p:stCondLst>
                                    <p:cond delay="200"/>
                                  </p:stCondLst>
                                  <p:childTnLst>
                                    <p:set>
                                      <p:cBhvr>
                                        <p:cTn id="19" dur="1" fill="hold">
                                          <p:stCondLst>
                                            <p:cond delay="0"/>
                                          </p:stCondLst>
                                        </p:cTn>
                                        <p:tgtEl>
                                          <p:spTgt spid="38"/>
                                        </p:tgtEl>
                                        <p:attrNameLst>
                                          <p:attrName>style.visibility</p:attrName>
                                        </p:attrNameLst>
                                      </p:cBhvr>
                                      <p:to>
                                        <p:strVal val="visible"/>
                                      </p:to>
                                    </p:set>
                                    <p:anim calcmode="lin" valueType="num">
                                      <p:cBhvr additive="base">
                                        <p:cTn id="20" dur="500" fill="hold"/>
                                        <p:tgtEl>
                                          <p:spTgt spid="38"/>
                                        </p:tgtEl>
                                        <p:attrNameLst>
                                          <p:attrName>ppt_x</p:attrName>
                                        </p:attrNameLst>
                                      </p:cBhvr>
                                      <p:tavLst>
                                        <p:tav tm="0">
                                          <p:val>
                                            <p:strVal val="1+#ppt_w/2"/>
                                          </p:val>
                                        </p:tav>
                                        <p:tav tm="100000">
                                          <p:val>
                                            <p:strVal val="#ppt_x"/>
                                          </p:val>
                                        </p:tav>
                                      </p:tavLst>
                                    </p:anim>
                                    <p:anim calcmode="lin" valueType="num">
                                      <p:cBhvr additive="base">
                                        <p:cTn id="21" dur="500" fill="hold"/>
                                        <p:tgtEl>
                                          <p:spTgt spid="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36" grpId="0"/>
      <p:bldP spid="3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8"/>
          <p:cNvSpPr txBox="1"/>
          <p:nvPr/>
        </p:nvSpPr>
        <p:spPr>
          <a:xfrm>
            <a:off x="767408" y="1124745"/>
            <a:ext cx="4104456" cy="430887"/>
          </a:xfrm>
          <a:prstGeom prst="rect">
            <a:avLst/>
          </a:prstGeom>
          <a:noFill/>
        </p:spPr>
        <p:txBody>
          <a:bodyPr wrap="square" rtlCol="0">
            <a:spAutoFit/>
          </a:bodyPr>
          <a:lstStyle/>
          <a:p>
            <a:r>
              <a:rPr lang="zh-CN" altLang="en-US" sz="2200" dirty="0">
                <a:solidFill>
                  <a:srgbClr val="5F5E5C"/>
                </a:solidFill>
                <a:latin typeface="华康俪金黑W8(P)" pitchFamily="34" charset="-122"/>
                <a:ea typeface="华康俪金黑W8(P)" pitchFamily="34" charset="-122"/>
              </a:rPr>
              <a:t>第二节</a:t>
            </a:r>
            <a:r>
              <a:rPr lang="en-US" altLang="zh-CN" sz="2200" dirty="0">
                <a:solidFill>
                  <a:srgbClr val="5F5E5C"/>
                </a:solidFill>
                <a:latin typeface="华康俪金黑W8(P)" pitchFamily="34" charset="-122"/>
                <a:ea typeface="华康俪金黑W8(P)" pitchFamily="34" charset="-122"/>
              </a:rPr>
              <a:t>  </a:t>
            </a:r>
            <a:r>
              <a:rPr lang="zh-CN" altLang="en-US" sz="2200" dirty="0">
                <a:solidFill>
                  <a:srgbClr val="5F5E5C"/>
                </a:solidFill>
                <a:latin typeface="华康俪金黑W8(P)" pitchFamily="34" charset="-122"/>
                <a:ea typeface="华康俪金黑W8(P)" pitchFamily="34" charset="-122"/>
              </a:rPr>
              <a:t>品牌资产</a:t>
            </a:r>
          </a:p>
        </p:txBody>
      </p:sp>
      <p:sp>
        <p:nvSpPr>
          <p:cNvPr id="7" name="TextBox 6"/>
          <p:cNvSpPr txBox="1"/>
          <p:nvPr/>
        </p:nvSpPr>
        <p:spPr>
          <a:xfrm>
            <a:off x="767408" y="1529091"/>
            <a:ext cx="4104456"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t>2.2.3 </a:t>
            </a:r>
            <a:r>
              <a:rPr lang="zh-CN" altLang="en-US" sz="1800" dirty="0"/>
              <a:t>品牌忠诚度</a:t>
            </a:r>
            <a:endParaRPr lang="zh-CN" altLang="zh-CN" sz="1800" dirty="0"/>
          </a:p>
        </p:txBody>
      </p:sp>
      <p:grpSp>
        <p:nvGrpSpPr>
          <p:cNvPr id="4" name="组合 3"/>
          <p:cNvGrpSpPr/>
          <p:nvPr/>
        </p:nvGrpSpPr>
        <p:grpSpPr>
          <a:xfrm>
            <a:off x="479377" y="2201424"/>
            <a:ext cx="4177639" cy="4251912"/>
            <a:chOff x="266527" y="1946449"/>
            <a:chExt cx="4177639" cy="4251912"/>
          </a:xfrm>
        </p:grpSpPr>
        <p:sp>
          <p:nvSpPr>
            <p:cNvPr id="3" name="椭圆 2"/>
            <p:cNvSpPr/>
            <p:nvPr/>
          </p:nvSpPr>
          <p:spPr>
            <a:xfrm>
              <a:off x="266527" y="2132856"/>
              <a:ext cx="3816424" cy="3816424"/>
            </a:xfrm>
            <a:prstGeom prst="ellipse">
              <a:avLst/>
            </a:prstGeom>
            <a:noFill/>
            <a:ln>
              <a:solidFill>
                <a:srgbClr val="FF85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p:cNvSpPr/>
            <p:nvPr/>
          </p:nvSpPr>
          <p:spPr>
            <a:xfrm>
              <a:off x="770583" y="2924944"/>
              <a:ext cx="2232248" cy="2232248"/>
            </a:xfrm>
            <a:prstGeom prst="ellipse">
              <a:avLst/>
            </a:prstGeom>
            <a:solidFill>
              <a:srgbClr val="CD1F0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 name="矩形 15"/>
            <p:cNvSpPr/>
            <p:nvPr/>
          </p:nvSpPr>
          <p:spPr>
            <a:xfrm>
              <a:off x="770583" y="3502459"/>
              <a:ext cx="2232248" cy="1077218"/>
            </a:xfrm>
            <a:prstGeom prst="rect">
              <a:avLst/>
            </a:prstGeom>
          </p:spPr>
          <p:txBody>
            <a:bodyPr wrap="square">
              <a:spAutoFit/>
            </a:bodyPr>
            <a:lstStyle/>
            <a:p>
              <a:pPr algn="ctr"/>
              <a:r>
                <a:rPr lang="zh-CN" altLang="en-US" sz="3200" dirty="0">
                  <a:solidFill>
                    <a:schemeClr val="bg1"/>
                  </a:solidFill>
                  <a:latin typeface="华康俪金黑W8(P)" pitchFamily="34" charset="-122"/>
                  <a:ea typeface="华康俪金黑W8(P)" pitchFamily="34" charset="-122"/>
                </a:rPr>
                <a:t>如何培养品牌忠诚度</a:t>
              </a:r>
            </a:p>
          </p:txBody>
        </p:sp>
        <p:sp>
          <p:nvSpPr>
            <p:cNvPr id="17" name="椭圆 16"/>
            <p:cNvSpPr/>
            <p:nvPr/>
          </p:nvSpPr>
          <p:spPr>
            <a:xfrm>
              <a:off x="2609734" y="1946449"/>
              <a:ext cx="969161" cy="969161"/>
            </a:xfrm>
            <a:prstGeom prst="ellipse">
              <a:avLst/>
            </a:prstGeom>
            <a:solidFill>
              <a:srgbClr val="8BAB00"/>
            </a:solidFill>
            <a:ln>
              <a:noFill/>
            </a:ln>
          </p:spPr>
          <p:txBody>
            <a:bodyPr vert="horz" wrap="square" lIns="91440" tIns="45720" rIns="91440" bIns="45720" numCol="1" anchor="ctr" anchorCtr="0" compatLnSpc="1">
              <a:prstTxWarp prst="textNoShape">
                <a:avLst/>
              </a:prstTxWarp>
            </a:bodyPr>
            <a:lstStyle/>
            <a:p>
              <a:pPr algn="ctr"/>
              <a:r>
                <a:rPr lang="en-US" altLang="zh-CN" sz="4400" dirty="0">
                  <a:solidFill>
                    <a:schemeClr val="bg1"/>
                  </a:solidFill>
                  <a:latin typeface="Impact" pitchFamily="34" charset="0"/>
                  <a:ea typeface="黑体" pitchFamily="2" charset="-122"/>
                </a:rPr>
                <a:t>1</a:t>
              </a:r>
              <a:endParaRPr lang="zh-CN" altLang="en-US" sz="4400" dirty="0">
                <a:solidFill>
                  <a:schemeClr val="bg1"/>
                </a:solidFill>
                <a:latin typeface="Impact" pitchFamily="34" charset="0"/>
                <a:ea typeface="黑体" pitchFamily="2" charset="-122"/>
              </a:endParaRPr>
            </a:p>
          </p:txBody>
        </p:sp>
        <p:sp>
          <p:nvSpPr>
            <p:cNvPr id="18" name="椭圆 17"/>
            <p:cNvSpPr/>
            <p:nvPr/>
          </p:nvSpPr>
          <p:spPr>
            <a:xfrm>
              <a:off x="3475005" y="2996952"/>
              <a:ext cx="969161" cy="969161"/>
            </a:xfrm>
            <a:prstGeom prst="ellipse">
              <a:avLst/>
            </a:prstGeom>
            <a:solidFill>
              <a:srgbClr val="8BAB00"/>
            </a:solidFill>
            <a:ln>
              <a:noFill/>
            </a:ln>
          </p:spPr>
          <p:txBody>
            <a:bodyPr vert="horz" wrap="square" lIns="91440" tIns="45720" rIns="91440" bIns="45720" numCol="1" anchor="t" anchorCtr="0" compatLnSpc="1">
              <a:prstTxWarp prst="textNoShape">
                <a:avLst/>
              </a:prstTxWarp>
            </a:bodyPr>
            <a:lstStyle/>
            <a:p>
              <a:pPr algn="ctr"/>
              <a:r>
                <a:rPr lang="en-US" altLang="zh-CN" sz="4400" dirty="0">
                  <a:solidFill>
                    <a:schemeClr val="bg1"/>
                  </a:solidFill>
                  <a:latin typeface="Impact" pitchFamily="34" charset="0"/>
                  <a:ea typeface="黑体" pitchFamily="2" charset="-122"/>
                </a:rPr>
                <a:t>2</a:t>
              </a:r>
              <a:endParaRPr lang="zh-CN" altLang="en-US" sz="4400" dirty="0">
                <a:solidFill>
                  <a:schemeClr val="bg1"/>
                </a:solidFill>
                <a:latin typeface="Impact" pitchFamily="34" charset="0"/>
                <a:ea typeface="黑体" pitchFamily="2" charset="-122"/>
              </a:endParaRPr>
            </a:p>
          </p:txBody>
        </p:sp>
        <p:sp>
          <p:nvSpPr>
            <p:cNvPr id="19" name="椭圆 18"/>
            <p:cNvSpPr/>
            <p:nvPr/>
          </p:nvSpPr>
          <p:spPr>
            <a:xfrm>
              <a:off x="3475005" y="4182137"/>
              <a:ext cx="969161" cy="969161"/>
            </a:xfrm>
            <a:prstGeom prst="ellipse">
              <a:avLst/>
            </a:prstGeom>
            <a:solidFill>
              <a:srgbClr val="8BAB00"/>
            </a:solidFill>
            <a:ln>
              <a:noFill/>
            </a:ln>
          </p:spPr>
          <p:txBody>
            <a:bodyPr vert="horz" wrap="square" lIns="91440" tIns="45720" rIns="91440" bIns="45720" numCol="1" anchor="t" anchorCtr="0" compatLnSpc="1">
              <a:prstTxWarp prst="textNoShape">
                <a:avLst/>
              </a:prstTxWarp>
            </a:bodyPr>
            <a:lstStyle/>
            <a:p>
              <a:pPr algn="ctr"/>
              <a:r>
                <a:rPr lang="en-US" altLang="zh-CN" sz="4400" dirty="0">
                  <a:solidFill>
                    <a:schemeClr val="bg1"/>
                  </a:solidFill>
                  <a:latin typeface="Impact" pitchFamily="34" charset="0"/>
                  <a:ea typeface="黑体" pitchFamily="2" charset="-122"/>
                </a:rPr>
                <a:t>3</a:t>
              </a:r>
              <a:endParaRPr lang="zh-CN" altLang="en-US" sz="4400" dirty="0">
                <a:solidFill>
                  <a:schemeClr val="bg1"/>
                </a:solidFill>
                <a:latin typeface="Impact" pitchFamily="34" charset="0"/>
                <a:ea typeface="黑体" pitchFamily="2" charset="-122"/>
              </a:endParaRPr>
            </a:p>
          </p:txBody>
        </p:sp>
        <p:sp>
          <p:nvSpPr>
            <p:cNvPr id="20" name="椭圆 19"/>
            <p:cNvSpPr/>
            <p:nvPr/>
          </p:nvSpPr>
          <p:spPr>
            <a:xfrm>
              <a:off x="2609734" y="5229200"/>
              <a:ext cx="969161" cy="969161"/>
            </a:xfrm>
            <a:prstGeom prst="ellipse">
              <a:avLst/>
            </a:prstGeom>
            <a:solidFill>
              <a:srgbClr val="8BAB00"/>
            </a:solidFill>
            <a:ln>
              <a:noFill/>
            </a:ln>
          </p:spPr>
          <p:txBody>
            <a:bodyPr vert="horz" wrap="square" lIns="91440" tIns="45720" rIns="91440" bIns="45720" numCol="1" anchor="t" anchorCtr="0" compatLnSpc="1">
              <a:prstTxWarp prst="textNoShape">
                <a:avLst/>
              </a:prstTxWarp>
            </a:bodyPr>
            <a:lstStyle/>
            <a:p>
              <a:pPr algn="ctr"/>
              <a:r>
                <a:rPr lang="en-US" altLang="zh-CN" sz="4400" dirty="0">
                  <a:solidFill>
                    <a:schemeClr val="bg1"/>
                  </a:solidFill>
                  <a:latin typeface="Impact" pitchFamily="34" charset="0"/>
                  <a:ea typeface="黑体" pitchFamily="2" charset="-122"/>
                </a:rPr>
                <a:t>4</a:t>
              </a:r>
              <a:endParaRPr lang="zh-CN" altLang="en-US" sz="4400" dirty="0">
                <a:solidFill>
                  <a:schemeClr val="bg1"/>
                </a:solidFill>
                <a:latin typeface="Impact" pitchFamily="34" charset="0"/>
                <a:ea typeface="黑体" pitchFamily="2" charset="-122"/>
              </a:endParaRPr>
            </a:p>
          </p:txBody>
        </p:sp>
      </p:grpSp>
      <p:sp>
        <p:nvSpPr>
          <p:cNvPr id="23" name="TextBox 22"/>
          <p:cNvSpPr txBox="1"/>
          <p:nvPr/>
        </p:nvSpPr>
        <p:spPr>
          <a:xfrm>
            <a:off x="4008943" y="2271058"/>
            <a:ext cx="7632848" cy="572464"/>
          </a:xfrm>
          <a:prstGeom prst="rect">
            <a:avLst/>
          </a:prstGeom>
          <a:noFill/>
        </p:spPr>
        <p:txBody>
          <a:bodyPr wrap="square" rtlCol="0">
            <a:spAutoFit/>
          </a:bodyPr>
          <a:lstStyle/>
          <a:p>
            <a:pPr>
              <a:lnSpc>
                <a:spcPct val="130000"/>
              </a:lnSpc>
            </a:pPr>
            <a:r>
              <a:rPr lang="zh-CN" altLang="en-US" sz="2400" b="1" dirty="0">
                <a:solidFill>
                  <a:srgbClr val="5F5E5C"/>
                </a:solidFill>
                <a:latin typeface="微软雅黑" pitchFamily="34" charset="-122"/>
                <a:ea typeface="微软雅黑" pitchFamily="34" charset="-122"/>
              </a:rPr>
              <a:t>人性化地满足消费者需求。</a:t>
            </a:r>
            <a:endParaRPr lang="zh-CN" altLang="zh-CN" sz="2400" b="1" dirty="0">
              <a:solidFill>
                <a:srgbClr val="E67819"/>
              </a:solidFill>
              <a:latin typeface="微软雅黑" pitchFamily="34" charset="-122"/>
              <a:ea typeface="微软雅黑" pitchFamily="34" charset="-122"/>
            </a:endParaRPr>
          </a:p>
        </p:txBody>
      </p:sp>
      <p:sp>
        <p:nvSpPr>
          <p:cNvPr id="24" name="TextBox 23"/>
          <p:cNvSpPr txBox="1"/>
          <p:nvPr/>
        </p:nvSpPr>
        <p:spPr>
          <a:xfrm>
            <a:off x="4737201" y="3442747"/>
            <a:ext cx="6904590" cy="572464"/>
          </a:xfrm>
          <a:prstGeom prst="rect">
            <a:avLst/>
          </a:prstGeom>
          <a:noFill/>
        </p:spPr>
        <p:txBody>
          <a:bodyPr wrap="square" rtlCol="0">
            <a:spAutoFit/>
          </a:bodyPr>
          <a:lstStyle/>
          <a:p>
            <a:pPr>
              <a:lnSpc>
                <a:spcPct val="130000"/>
              </a:lnSpc>
            </a:pPr>
            <a:r>
              <a:rPr lang="zh-CN" altLang="en-US" sz="2400" b="1" dirty="0">
                <a:solidFill>
                  <a:srgbClr val="5F5E5C"/>
                </a:solidFill>
                <a:latin typeface="微软雅黑" pitchFamily="34" charset="-122"/>
                <a:ea typeface="微软雅黑" pitchFamily="34" charset="-122"/>
              </a:rPr>
              <a:t>固定持久的利益承诺。</a:t>
            </a:r>
            <a:endParaRPr lang="zh-CN" altLang="zh-CN" sz="2400" b="1" dirty="0">
              <a:solidFill>
                <a:srgbClr val="E67819"/>
              </a:solidFill>
              <a:latin typeface="微软雅黑" pitchFamily="34" charset="-122"/>
              <a:ea typeface="微软雅黑" pitchFamily="34" charset="-122"/>
            </a:endParaRPr>
          </a:p>
        </p:txBody>
      </p:sp>
      <p:sp>
        <p:nvSpPr>
          <p:cNvPr id="25" name="TextBox 24"/>
          <p:cNvSpPr txBox="1"/>
          <p:nvPr/>
        </p:nvSpPr>
        <p:spPr>
          <a:xfrm>
            <a:off x="4737201" y="4573746"/>
            <a:ext cx="7378645" cy="572464"/>
          </a:xfrm>
          <a:prstGeom prst="rect">
            <a:avLst/>
          </a:prstGeom>
          <a:noFill/>
        </p:spPr>
        <p:txBody>
          <a:bodyPr wrap="square" rtlCol="0">
            <a:spAutoFit/>
          </a:bodyPr>
          <a:lstStyle/>
          <a:p>
            <a:pPr>
              <a:lnSpc>
                <a:spcPct val="130000"/>
              </a:lnSpc>
            </a:pPr>
            <a:r>
              <a:rPr lang="zh-CN" altLang="en-US" sz="2400" b="1" dirty="0">
                <a:solidFill>
                  <a:srgbClr val="5F5E5C"/>
                </a:solidFill>
                <a:latin typeface="微软雅黑" pitchFamily="34" charset="-122"/>
                <a:ea typeface="微软雅黑" pitchFamily="34" charset="-122"/>
              </a:rPr>
              <a:t>不断创新的产品和服务，带给消费者持续不断的惊喜。</a:t>
            </a:r>
            <a:endParaRPr lang="zh-CN" altLang="zh-CN" sz="2400" b="1" dirty="0">
              <a:solidFill>
                <a:srgbClr val="E67819"/>
              </a:solidFill>
              <a:latin typeface="微软雅黑" pitchFamily="34" charset="-122"/>
              <a:ea typeface="微软雅黑" pitchFamily="34" charset="-122"/>
            </a:endParaRPr>
          </a:p>
        </p:txBody>
      </p:sp>
      <p:sp>
        <p:nvSpPr>
          <p:cNvPr id="26" name="TextBox 25"/>
          <p:cNvSpPr txBox="1"/>
          <p:nvPr/>
        </p:nvSpPr>
        <p:spPr>
          <a:xfrm>
            <a:off x="3983114" y="5705926"/>
            <a:ext cx="7632848" cy="572464"/>
          </a:xfrm>
          <a:prstGeom prst="rect">
            <a:avLst/>
          </a:prstGeom>
          <a:noFill/>
        </p:spPr>
        <p:txBody>
          <a:bodyPr wrap="square" rtlCol="0">
            <a:spAutoFit/>
          </a:bodyPr>
          <a:lstStyle/>
          <a:p>
            <a:pPr>
              <a:lnSpc>
                <a:spcPct val="130000"/>
              </a:lnSpc>
            </a:pPr>
            <a:r>
              <a:rPr lang="zh-CN" altLang="en-US" sz="2400" b="1" dirty="0">
                <a:solidFill>
                  <a:srgbClr val="5F5E5C"/>
                </a:solidFill>
                <a:latin typeface="微软雅黑" pitchFamily="34" charset="-122"/>
                <a:ea typeface="微软雅黑" pitchFamily="34" charset="-122"/>
              </a:rPr>
              <a:t>与消费者建立经常性的互动沟通。</a:t>
            </a:r>
            <a:endParaRPr lang="zh-CN" altLang="zh-CN" sz="2400" b="1" dirty="0">
              <a:solidFill>
                <a:srgbClr val="E67819"/>
              </a:solidFill>
              <a:latin typeface="微软雅黑" pitchFamily="34" charset="-122"/>
              <a:ea typeface="微软雅黑" pitchFamily="34" charset="-122"/>
            </a:endParaRPr>
          </a:p>
        </p:txBody>
      </p:sp>
    </p:spTree>
    <p:extLst>
      <p:ext uri="{BB962C8B-B14F-4D97-AF65-F5344CB8AC3E}">
        <p14:creationId xmlns:p14="http://schemas.microsoft.com/office/powerpoint/2010/main" val="215543547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0-#ppt_w/2"/>
                                          </p:val>
                                        </p:tav>
                                        <p:tav tm="100000">
                                          <p:val>
                                            <p:strVal val="#ppt_x"/>
                                          </p:val>
                                        </p:tav>
                                      </p:tavLst>
                                    </p:anim>
                                    <p:anim calcmode="lin" valueType="num">
                                      <p:cBhvr additive="base">
                                        <p:cTn id="12" dur="500" fill="hold"/>
                                        <p:tgtEl>
                                          <p:spTgt spid="2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500" fill="hold"/>
                                        <p:tgtEl>
                                          <p:spTgt spid="25"/>
                                        </p:tgtEl>
                                        <p:attrNameLst>
                                          <p:attrName>ppt_x</p:attrName>
                                        </p:attrNameLst>
                                      </p:cBhvr>
                                      <p:tavLst>
                                        <p:tav tm="0">
                                          <p:val>
                                            <p:strVal val="0-#ppt_w/2"/>
                                          </p:val>
                                        </p:tav>
                                        <p:tav tm="100000">
                                          <p:val>
                                            <p:strVal val="#ppt_x"/>
                                          </p:val>
                                        </p:tav>
                                      </p:tavLst>
                                    </p:anim>
                                    <p:anim calcmode="lin" valueType="num">
                                      <p:cBhvr additive="base">
                                        <p:cTn id="16" dur="500" fill="hold"/>
                                        <p:tgtEl>
                                          <p:spTgt spid="25"/>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additive="base">
                                        <p:cTn id="19" dur="500" fill="hold"/>
                                        <p:tgtEl>
                                          <p:spTgt spid="26"/>
                                        </p:tgtEl>
                                        <p:attrNameLst>
                                          <p:attrName>ppt_x</p:attrName>
                                        </p:attrNameLst>
                                      </p:cBhvr>
                                      <p:tavLst>
                                        <p:tav tm="0">
                                          <p:val>
                                            <p:strVal val="0-#ppt_w/2"/>
                                          </p:val>
                                        </p:tav>
                                        <p:tav tm="100000">
                                          <p:val>
                                            <p:strVal val="#ppt_x"/>
                                          </p:val>
                                        </p:tav>
                                      </p:tavLst>
                                    </p:anim>
                                    <p:anim calcmode="lin" valueType="num">
                                      <p:cBhvr additive="base">
                                        <p:cTn id="20"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P spid="26"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F:\360云盘\02-个人资料\！PPT图片及版面资源\05-PPT精选插图\02-商务\188137-12052214125054.jp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4973065" y="1916832"/>
            <a:ext cx="6811568" cy="4536504"/>
          </a:xfrm>
          <a:prstGeom prst="rect">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3" name="TextBox 8"/>
          <p:cNvSpPr txBox="1"/>
          <p:nvPr/>
        </p:nvSpPr>
        <p:spPr>
          <a:xfrm>
            <a:off x="767408" y="1124745"/>
            <a:ext cx="5544616" cy="430887"/>
          </a:xfrm>
          <a:prstGeom prst="rect">
            <a:avLst/>
          </a:prstGeom>
          <a:noFill/>
        </p:spPr>
        <p:txBody>
          <a:bodyPr wrap="square" rtlCol="0">
            <a:spAutoFit/>
          </a:bodyPr>
          <a:lstStyle/>
          <a:p>
            <a:r>
              <a:rPr lang="zh-CN" altLang="en-US" sz="2200" dirty="0">
                <a:solidFill>
                  <a:srgbClr val="5F5E5C"/>
                </a:solidFill>
                <a:latin typeface="华康俪金黑W8(P)" pitchFamily="34" charset="-122"/>
                <a:ea typeface="华康俪金黑W8(P)" pitchFamily="34" charset="-122"/>
              </a:rPr>
              <a:t>第三节</a:t>
            </a:r>
            <a:r>
              <a:rPr lang="en-US" altLang="zh-CN" sz="2200" dirty="0">
                <a:solidFill>
                  <a:srgbClr val="5F5E5C"/>
                </a:solidFill>
                <a:latin typeface="华康俪金黑W8(P)" pitchFamily="34" charset="-122"/>
                <a:ea typeface="华康俪金黑W8(P)" pitchFamily="34" charset="-122"/>
              </a:rPr>
              <a:t>  </a:t>
            </a:r>
            <a:r>
              <a:rPr lang="zh-CN" altLang="en-US" sz="2200" dirty="0">
                <a:solidFill>
                  <a:srgbClr val="5F5E5C"/>
                </a:solidFill>
                <a:latin typeface="华康俪金黑W8(P)" pitchFamily="34" charset="-122"/>
                <a:ea typeface="华康俪金黑W8(P)" pitchFamily="34" charset="-122"/>
              </a:rPr>
              <a:t>品牌价值与品牌资产二者关系</a:t>
            </a:r>
          </a:p>
        </p:txBody>
      </p:sp>
      <p:sp>
        <p:nvSpPr>
          <p:cNvPr id="15" name="TextBox 6"/>
          <p:cNvSpPr txBox="1"/>
          <p:nvPr/>
        </p:nvSpPr>
        <p:spPr>
          <a:xfrm>
            <a:off x="767408" y="4128404"/>
            <a:ext cx="4104457" cy="2252924"/>
          </a:xfrm>
          <a:prstGeom prst="rect">
            <a:avLst/>
          </a:prstGeom>
          <a:noFill/>
        </p:spPr>
        <p:txBody>
          <a:bodyPr wrap="square" rtlCol="0">
            <a:spAutoFit/>
          </a:bodyPr>
          <a:lstStyle/>
          <a:p>
            <a:pPr>
              <a:lnSpc>
                <a:spcPct val="130000"/>
              </a:lnSpc>
            </a:pPr>
            <a:r>
              <a:rPr lang="zh-CN" altLang="en-US" b="1" dirty="0">
                <a:solidFill>
                  <a:srgbClr val="5F5E5C"/>
                </a:solidFill>
                <a:latin typeface="微软雅黑" pitchFamily="34" charset="-122"/>
                <a:ea typeface="微软雅黑" pitchFamily="34" charset="-122"/>
              </a:rPr>
              <a:t>从市场的角度来说，</a:t>
            </a:r>
            <a:r>
              <a:rPr lang="zh-CN" altLang="en-US" b="1" dirty="0">
                <a:solidFill>
                  <a:srgbClr val="CD1F06"/>
                </a:solidFill>
                <a:latin typeface="微软雅黑" pitchFamily="34" charset="-122"/>
                <a:ea typeface="微软雅黑" pitchFamily="34" charset="-122"/>
              </a:rPr>
              <a:t>传递品牌价值的过程就是培育品牌资产的过程</a:t>
            </a:r>
            <a:r>
              <a:rPr lang="zh-CN" altLang="en-US" b="1" dirty="0">
                <a:solidFill>
                  <a:srgbClr val="5F5E5C"/>
                </a:solidFill>
                <a:latin typeface="微软雅黑" pitchFamily="34" charset="-122"/>
                <a:ea typeface="微软雅黑" pitchFamily="34" charset="-122"/>
              </a:rPr>
              <a:t>，品牌价值提升也将会促进品牌资产的累积；从财务的角度来说，品牌价值则就是</a:t>
            </a:r>
            <a:r>
              <a:rPr lang="zh-CN" altLang="en-US" b="1" dirty="0">
                <a:solidFill>
                  <a:srgbClr val="CD1F06"/>
                </a:solidFill>
                <a:latin typeface="微软雅黑" pitchFamily="34" charset="-122"/>
                <a:ea typeface="微软雅黑" pitchFamily="34" charset="-122"/>
              </a:rPr>
              <a:t>品牌作为一种无形资产（品牌资产）</a:t>
            </a:r>
            <a:r>
              <a:rPr lang="zh-CN" altLang="en-US" b="1" dirty="0">
                <a:solidFill>
                  <a:srgbClr val="5F5E5C"/>
                </a:solidFill>
                <a:latin typeface="微软雅黑" pitchFamily="34" charset="-122"/>
                <a:ea typeface="微软雅黑" pitchFamily="34" charset="-122"/>
              </a:rPr>
              <a:t>，</a:t>
            </a:r>
            <a:r>
              <a:rPr lang="zh-CN" altLang="en-US" b="1" dirty="0">
                <a:solidFill>
                  <a:srgbClr val="CD1F06"/>
                </a:solidFill>
                <a:latin typeface="微软雅黑" pitchFamily="34" charset="-122"/>
                <a:ea typeface="微软雅黑" pitchFamily="34" charset="-122"/>
              </a:rPr>
              <a:t>它的价值的货币表现</a:t>
            </a:r>
            <a:r>
              <a:rPr lang="zh-CN" altLang="en-US" b="1" dirty="0">
                <a:solidFill>
                  <a:srgbClr val="5F5E5C"/>
                </a:solidFill>
                <a:latin typeface="微软雅黑" pitchFamily="34" charset="-122"/>
                <a:ea typeface="微软雅黑" pitchFamily="34" charset="-122"/>
              </a:rPr>
              <a:t>。</a:t>
            </a:r>
          </a:p>
        </p:txBody>
      </p:sp>
    </p:spTree>
    <p:extLst>
      <p:ext uri="{BB962C8B-B14F-4D97-AF65-F5344CB8AC3E}">
        <p14:creationId xmlns:p14="http://schemas.microsoft.com/office/powerpoint/2010/main" val="1767730337"/>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对角圆角矩形 19"/>
          <p:cNvSpPr/>
          <p:nvPr/>
        </p:nvSpPr>
        <p:spPr>
          <a:xfrm>
            <a:off x="4799856" y="3212976"/>
            <a:ext cx="4176464" cy="648072"/>
          </a:xfrm>
          <a:prstGeom prst="round2DiagRect">
            <a:avLst>
              <a:gd name="adj1" fmla="val 20943"/>
              <a:gd name="adj2" fmla="val 0"/>
            </a:avLst>
          </a:prstGeom>
          <a:solidFill>
            <a:srgbClr val="CD1F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5"/>
          <p:cNvSpPr txBox="1"/>
          <p:nvPr/>
        </p:nvSpPr>
        <p:spPr>
          <a:xfrm>
            <a:off x="5358044" y="4081635"/>
            <a:ext cx="3834300" cy="369332"/>
          </a:xfrm>
          <a:prstGeom prst="rect">
            <a:avLst/>
          </a:prstGeom>
          <a:noFill/>
        </p:spPr>
        <p:txBody>
          <a:bodyPr vert="horz" wrap="square" lIns="0" tIns="0" rIns="0" bIns="0" rtlCol="0" anchor="ctr">
            <a:spAutoFit/>
          </a:bodyPr>
          <a:lstStyle/>
          <a:p>
            <a:pPr algn="l"/>
            <a:r>
              <a:rPr lang="en-US" altLang="zh-CN" sz="2400" dirty="0">
                <a:solidFill>
                  <a:schemeClr val="bg1">
                    <a:lumMod val="50000"/>
                  </a:schemeClr>
                </a:solidFill>
                <a:latin typeface="Impact" pitchFamily="34" charset="0"/>
                <a:ea typeface="微软雅黑" pitchFamily="34" charset="-122"/>
              </a:rPr>
              <a:t>04    </a:t>
            </a:r>
            <a:r>
              <a:rPr lang="zh-CN" altLang="en-US" sz="2400" dirty="0">
                <a:solidFill>
                  <a:schemeClr val="bg1">
                    <a:lumMod val="50000"/>
                  </a:schemeClr>
                </a:solidFill>
                <a:latin typeface="微软雅黑" pitchFamily="34" charset="-122"/>
                <a:ea typeface="微软雅黑" pitchFamily="34" charset="-122"/>
              </a:rPr>
              <a:t>品牌建设实施</a:t>
            </a:r>
          </a:p>
        </p:txBody>
      </p:sp>
      <p:sp>
        <p:nvSpPr>
          <p:cNvPr id="22" name="TextBox 6"/>
          <p:cNvSpPr txBox="1"/>
          <p:nvPr/>
        </p:nvSpPr>
        <p:spPr>
          <a:xfrm>
            <a:off x="5358044" y="1849387"/>
            <a:ext cx="3834300" cy="369332"/>
          </a:xfrm>
          <a:prstGeom prst="rect">
            <a:avLst/>
          </a:prstGeom>
          <a:noFill/>
        </p:spPr>
        <p:txBody>
          <a:bodyPr vert="horz" wrap="square" lIns="0" tIns="0" rIns="0" bIns="0" rtlCol="0" anchor="ctr">
            <a:spAutoFit/>
          </a:bodyPr>
          <a:lstStyle/>
          <a:p>
            <a:pPr algn="l"/>
            <a:r>
              <a:rPr lang="en-US" altLang="zh-CN" sz="2400" dirty="0">
                <a:solidFill>
                  <a:schemeClr val="bg1">
                    <a:lumMod val="50000"/>
                  </a:schemeClr>
                </a:solidFill>
                <a:latin typeface="Impact" pitchFamily="34" charset="0"/>
                <a:ea typeface="微软雅黑" pitchFamily="34" charset="-122"/>
              </a:rPr>
              <a:t>01    </a:t>
            </a:r>
            <a:r>
              <a:rPr lang="zh-CN" altLang="en-US" sz="2400" dirty="0">
                <a:solidFill>
                  <a:schemeClr val="bg1">
                    <a:lumMod val="50000"/>
                  </a:schemeClr>
                </a:solidFill>
                <a:latin typeface="微软雅黑" pitchFamily="34" charset="-122"/>
                <a:ea typeface="微软雅黑" pitchFamily="34" charset="-122"/>
              </a:rPr>
              <a:t>品牌知识概述</a:t>
            </a:r>
          </a:p>
        </p:txBody>
      </p:sp>
      <p:sp>
        <p:nvSpPr>
          <p:cNvPr id="23" name="TextBox 10"/>
          <p:cNvSpPr txBox="1"/>
          <p:nvPr/>
        </p:nvSpPr>
        <p:spPr>
          <a:xfrm>
            <a:off x="5358044" y="2593470"/>
            <a:ext cx="3834300" cy="369332"/>
          </a:xfrm>
          <a:prstGeom prst="rect">
            <a:avLst/>
          </a:prstGeom>
          <a:noFill/>
        </p:spPr>
        <p:txBody>
          <a:bodyPr vert="horz" wrap="square" lIns="0" tIns="0" rIns="0" bIns="0" rtlCol="0" anchor="ctr">
            <a:spAutoFit/>
          </a:bodyPr>
          <a:lstStyle/>
          <a:p>
            <a:pPr algn="l"/>
            <a:r>
              <a:rPr lang="en-US" altLang="zh-CN" sz="2400" dirty="0">
                <a:solidFill>
                  <a:schemeClr val="bg1">
                    <a:lumMod val="50000"/>
                  </a:schemeClr>
                </a:solidFill>
                <a:latin typeface="Impact" pitchFamily="34" charset="0"/>
                <a:ea typeface="微软雅黑" pitchFamily="34" charset="-122"/>
              </a:rPr>
              <a:t>02    </a:t>
            </a:r>
            <a:r>
              <a:rPr lang="zh-CN" altLang="en-US" sz="2400" dirty="0">
                <a:solidFill>
                  <a:schemeClr val="bg1">
                    <a:lumMod val="50000"/>
                  </a:schemeClr>
                </a:solidFill>
                <a:latin typeface="微软雅黑" pitchFamily="34" charset="-122"/>
                <a:ea typeface="微软雅黑" pitchFamily="34" charset="-122"/>
              </a:rPr>
              <a:t>品牌价值与品牌资产</a:t>
            </a:r>
          </a:p>
        </p:txBody>
      </p:sp>
      <p:sp>
        <p:nvSpPr>
          <p:cNvPr id="24" name="TextBox 11"/>
          <p:cNvSpPr txBox="1"/>
          <p:nvPr/>
        </p:nvSpPr>
        <p:spPr>
          <a:xfrm>
            <a:off x="5358044" y="3337553"/>
            <a:ext cx="3834300" cy="369332"/>
          </a:xfrm>
          <a:prstGeom prst="rect">
            <a:avLst/>
          </a:prstGeom>
          <a:noFill/>
        </p:spPr>
        <p:txBody>
          <a:bodyPr vert="horz" wrap="square" lIns="0" tIns="0" rIns="0" bIns="0" rtlCol="0" anchor="ctr">
            <a:spAutoFit/>
          </a:bodyPr>
          <a:lstStyle/>
          <a:p>
            <a:pPr algn="l"/>
            <a:r>
              <a:rPr lang="en-US" altLang="zh-CN" sz="2400" dirty="0">
                <a:solidFill>
                  <a:schemeClr val="bg1"/>
                </a:solidFill>
                <a:latin typeface="Impact" pitchFamily="34" charset="0"/>
                <a:ea typeface="微软雅黑" pitchFamily="34" charset="-122"/>
              </a:rPr>
              <a:t>03    </a:t>
            </a:r>
            <a:r>
              <a:rPr lang="zh-CN" altLang="en-US" sz="2400" dirty="0">
                <a:solidFill>
                  <a:schemeClr val="bg1"/>
                </a:solidFill>
                <a:latin typeface="微软雅黑" pitchFamily="34" charset="-122"/>
                <a:ea typeface="微软雅黑" pitchFamily="34" charset="-122"/>
              </a:rPr>
              <a:t>品牌建设概述</a:t>
            </a:r>
          </a:p>
        </p:txBody>
      </p:sp>
    </p:spTree>
    <p:extLst>
      <p:ext uri="{BB962C8B-B14F-4D97-AF65-F5344CB8AC3E}">
        <p14:creationId xmlns:p14="http://schemas.microsoft.com/office/powerpoint/2010/main" val="3818006011"/>
      </p:ext>
    </p:extLst>
  </p:cSld>
  <p:clrMapOvr>
    <a:masterClrMapping/>
  </p:clrMapOvr>
  <mc:AlternateContent xmlns:mc="http://schemas.openxmlformats.org/markup-compatibility/2006" xmlns:p14="http://schemas.microsoft.com/office/powerpoint/2010/main">
    <mc:Choice Requires="p14">
      <p:transition>
        <p14:switch dir="r"/>
      </p:transition>
    </mc:Choice>
    <mc:Fallback xmlns="">
      <p:transition>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8"/>
          <p:cNvSpPr txBox="1"/>
          <p:nvPr/>
        </p:nvSpPr>
        <p:spPr>
          <a:xfrm>
            <a:off x="767408" y="1124745"/>
            <a:ext cx="4104456" cy="430887"/>
          </a:xfrm>
          <a:prstGeom prst="rect">
            <a:avLst/>
          </a:prstGeom>
          <a:noFill/>
        </p:spPr>
        <p:txBody>
          <a:bodyPr wrap="square" rtlCol="0">
            <a:spAutoFit/>
          </a:bodyPr>
          <a:lstStyle/>
          <a:p>
            <a:r>
              <a:rPr lang="zh-CN" altLang="en-US" sz="2200" dirty="0">
                <a:solidFill>
                  <a:srgbClr val="5F5E5C"/>
                </a:solidFill>
                <a:latin typeface="华康俪金黑W8(P)" pitchFamily="34" charset="-122"/>
                <a:ea typeface="华康俪金黑W8(P)" pitchFamily="34" charset="-122"/>
              </a:rPr>
              <a:t>第一节</a:t>
            </a:r>
            <a:r>
              <a:rPr lang="en-US" altLang="zh-CN" sz="2200" dirty="0">
                <a:solidFill>
                  <a:srgbClr val="5F5E5C"/>
                </a:solidFill>
                <a:latin typeface="华康俪金黑W8(P)" pitchFamily="34" charset="-122"/>
                <a:ea typeface="华康俪金黑W8(P)" pitchFamily="34" charset="-122"/>
              </a:rPr>
              <a:t>  </a:t>
            </a:r>
            <a:r>
              <a:rPr lang="zh-CN" altLang="en-US" sz="2200" dirty="0">
                <a:solidFill>
                  <a:srgbClr val="5F5E5C"/>
                </a:solidFill>
                <a:latin typeface="华康俪金黑W8(P)" pitchFamily="34" charset="-122"/>
                <a:ea typeface="华康俪金黑W8(P)" pitchFamily="34" charset="-122"/>
              </a:rPr>
              <a:t>什么是品牌建设</a:t>
            </a:r>
          </a:p>
        </p:txBody>
      </p:sp>
      <p:sp>
        <p:nvSpPr>
          <p:cNvPr id="3" name="TextBox 6"/>
          <p:cNvSpPr txBox="1"/>
          <p:nvPr/>
        </p:nvSpPr>
        <p:spPr>
          <a:xfrm>
            <a:off x="767408" y="1700808"/>
            <a:ext cx="11161241" cy="1052596"/>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品牌建设即</a:t>
            </a:r>
            <a:r>
              <a:rPr lang="zh-CN" altLang="en-US" sz="1600" b="1" dirty="0">
                <a:solidFill>
                  <a:srgbClr val="CD1F06"/>
                </a:solidFill>
                <a:latin typeface="微软雅黑" pitchFamily="34" charset="-122"/>
                <a:ea typeface="微软雅黑" pitchFamily="34" charset="-122"/>
              </a:rPr>
              <a:t>建设优秀品牌</a:t>
            </a:r>
            <a:r>
              <a:rPr lang="zh-CN" altLang="en-US" sz="1600" dirty="0">
                <a:solidFill>
                  <a:srgbClr val="5F5E5C"/>
                </a:solidFill>
                <a:latin typeface="微软雅黑" pitchFamily="34" charset="-122"/>
                <a:ea typeface="微软雅黑" pitchFamily="34" charset="-122"/>
              </a:rPr>
              <a:t>的简称，是指对品牌进行创立、塑造及维护的全过程。即通过一切可能的措施及手段，培育并不断增加品牌资产，为企业造就百年金字招牌打下基础。当前，注重“品牌建设”正在成为一种时尚。</a:t>
            </a:r>
            <a:r>
              <a:rPr lang="zh-CN" altLang="en-US" sz="1600" b="1" dirty="0">
                <a:solidFill>
                  <a:srgbClr val="FF0000"/>
                </a:solidFill>
                <a:latin typeface="微软雅黑" pitchFamily="34" charset="-122"/>
                <a:ea typeface="微软雅黑" pitchFamily="34" charset="-122"/>
              </a:rPr>
              <a:t>在未来，没有品牌的产品或服务是很难有长久生存的空间的</a:t>
            </a:r>
            <a:r>
              <a:rPr lang="zh-CN" altLang="en-US" sz="1600" dirty="0">
                <a:solidFill>
                  <a:srgbClr val="5F5E5C"/>
                </a:solidFill>
                <a:latin typeface="微软雅黑" pitchFamily="34" charset="-122"/>
                <a:ea typeface="微软雅黑" pitchFamily="34" charset="-122"/>
              </a:rPr>
              <a:t>。只有成功的品牌管理才能给企业带来持续的成长、才能创造未来的辉煌。</a:t>
            </a:r>
          </a:p>
        </p:txBody>
      </p:sp>
      <p:sp>
        <p:nvSpPr>
          <p:cNvPr id="4" name="TextBox 6"/>
          <p:cNvSpPr txBox="1"/>
          <p:nvPr/>
        </p:nvSpPr>
        <p:spPr>
          <a:xfrm>
            <a:off x="767408" y="3015686"/>
            <a:ext cx="11161241" cy="732508"/>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品牌理论提出不到半个世纪，流派和相关分支理论就多得让人眼花缭乱。但是通过一个简单的场景故事就大概能够解释品牌建设的演进过程。在一家超市有这么一场对话：</a:t>
            </a:r>
          </a:p>
        </p:txBody>
      </p:sp>
      <p:sp>
        <p:nvSpPr>
          <p:cNvPr id="5" name="TextBox 6"/>
          <p:cNvSpPr txBox="1"/>
          <p:nvPr/>
        </p:nvSpPr>
        <p:spPr>
          <a:xfrm>
            <a:off x="767408" y="4351783"/>
            <a:ext cx="11161241" cy="1052596"/>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顾    客：“我要需要买奶粉，你知道在哪里吗？”</a:t>
            </a:r>
          </a:p>
          <a:p>
            <a:pPr>
              <a:lnSpc>
                <a:spcPct val="130000"/>
              </a:lnSpc>
            </a:pPr>
            <a:r>
              <a:rPr lang="zh-CN" altLang="en-US" sz="1600" dirty="0">
                <a:solidFill>
                  <a:srgbClr val="5F5E5C"/>
                </a:solidFill>
                <a:latin typeface="微软雅黑" pitchFamily="34" charset="-122"/>
                <a:ea typeface="微软雅黑" pitchFamily="34" charset="-122"/>
              </a:rPr>
              <a:t>服务人员：“太太，我们有五十多种奶粉，您要的是哪种？”</a:t>
            </a:r>
          </a:p>
          <a:p>
            <a:pPr>
              <a:lnSpc>
                <a:spcPct val="130000"/>
              </a:lnSpc>
            </a:pPr>
            <a:r>
              <a:rPr lang="zh-CN" altLang="en-US" sz="1600" dirty="0">
                <a:solidFill>
                  <a:srgbClr val="5F5E5C"/>
                </a:solidFill>
                <a:latin typeface="微软雅黑" pitchFamily="34" charset="-122"/>
                <a:ea typeface="微软雅黑" pitchFamily="34" charset="-122"/>
              </a:rPr>
              <a:t>顾    客：“</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牌的。”</a:t>
            </a:r>
          </a:p>
        </p:txBody>
      </p:sp>
      <p:sp>
        <p:nvSpPr>
          <p:cNvPr id="6" name="矩形 5"/>
          <p:cNvSpPr/>
          <p:nvPr/>
        </p:nvSpPr>
        <p:spPr>
          <a:xfrm>
            <a:off x="767408" y="4045017"/>
            <a:ext cx="11089232" cy="108000"/>
          </a:xfrm>
          <a:prstGeom prst="rect">
            <a:avLst/>
          </a:prstGeom>
          <a:solidFill>
            <a:srgbClr val="CD1F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67408" y="5538020"/>
            <a:ext cx="11017224" cy="915316"/>
          </a:xfrm>
          <a:prstGeom prst="rect">
            <a:avLst/>
          </a:prstGeom>
          <a:solidFill>
            <a:srgbClr val="CD1F06">
              <a:alpha val="8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6"/>
          <p:cNvSpPr txBox="1"/>
          <p:nvPr/>
        </p:nvSpPr>
        <p:spPr>
          <a:xfrm>
            <a:off x="767410" y="5603871"/>
            <a:ext cx="11052014" cy="812530"/>
          </a:xfrm>
          <a:prstGeom prst="rect">
            <a:avLst/>
          </a:prstGeom>
          <a:noFill/>
        </p:spPr>
        <p:txBody>
          <a:bodyPr wrap="square" rtlCol="0">
            <a:spAutoFit/>
          </a:bodyPr>
          <a:lstStyle/>
          <a:p>
            <a:pPr>
              <a:lnSpc>
                <a:spcPct val="130000"/>
              </a:lnSpc>
              <a:spcAft>
                <a:spcPts val="600"/>
              </a:spcAft>
            </a:pPr>
            <a:r>
              <a:rPr lang="zh-CN" altLang="en-US" b="1" dirty="0">
                <a:solidFill>
                  <a:schemeClr val="bg1"/>
                </a:solidFill>
                <a:latin typeface="微软雅黑" pitchFamily="34" charset="-122"/>
                <a:ea typeface="微软雅黑" pitchFamily="34" charset="-122"/>
              </a:rPr>
              <a:t>品牌建设第一阶段是以提高消费者认知广度为核心的，也就是扩张品牌市场覆盖面。这个阶段也是电视等大众传媒最风光的时候。在这个阶段树立品牌的最大理由是促进销售额快速增长。</a:t>
            </a:r>
            <a:endParaRPr lang="zh-CN" altLang="zh-CN"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728405689"/>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1" decel="100000"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2" presetClass="entr" presetSubtype="8" decel="10000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0-#ppt_w/2"/>
                                          </p:val>
                                        </p:tav>
                                        <p:tav tm="100000">
                                          <p:val>
                                            <p:strVal val="#ppt_x"/>
                                          </p:val>
                                        </p:tav>
                                      </p:tavLst>
                                    </p:anim>
                                    <p:anim calcmode="lin" valueType="num">
                                      <p:cBhvr additive="base">
                                        <p:cTn id="17" dur="500" fill="hold"/>
                                        <p:tgtEl>
                                          <p:spTgt spid="5"/>
                                        </p:tgtEl>
                                        <p:attrNameLst>
                                          <p:attrName>ppt_y</p:attrName>
                                        </p:attrNameLst>
                                      </p:cBhvr>
                                      <p:tavLst>
                                        <p:tav tm="0">
                                          <p:val>
                                            <p:strVal val="#ppt_y"/>
                                          </p:val>
                                        </p:tav>
                                        <p:tav tm="100000">
                                          <p:val>
                                            <p:strVal val="#ppt_y"/>
                                          </p:val>
                                        </p:tav>
                                      </p:tavLst>
                                    </p:anim>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1+#ppt_w/2"/>
                                          </p:val>
                                        </p:tav>
                                        <p:tav tm="100000">
                                          <p:val>
                                            <p:strVal val="#ppt_x"/>
                                          </p:val>
                                        </p:tav>
                                      </p:tavLst>
                                    </p:anim>
                                    <p:anim calcmode="lin" valueType="num">
                                      <p:cBhvr additive="base">
                                        <p:cTn id="21"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8"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8"/>
          <p:cNvSpPr txBox="1"/>
          <p:nvPr/>
        </p:nvSpPr>
        <p:spPr>
          <a:xfrm>
            <a:off x="767408" y="1124745"/>
            <a:ext cx="4104456" cy="430887"/>
          </a:xfrm>
          <a:prstGeom prst="rect">
            <a:avLst/>
          </a:prstGeom>
          <a:noFill/>
        </p:spPr>
        <p:txBody>
          <a:bodyPr wrap="square" rtlCol="0">
            <a:spAutoFit/>
          </a:bodyPr>
          <a:lstStyle/>
          <a:p>
            <a:r>
              <a:rPr lang="zh-CN" altLang="en-US" sz="2200" dirty="0">
                <a:solidFill>
                  <a:srgbClr val="5F5E5C"/>
                </a:solidFill>
                <a:latin typeface="华康俪金黑W8(P)" pitchFamily="34" charset="-122"/>
                <a:ea typeface="华康俪金黑W8(P)" pitchFamily="34" charset="-122"/>
              </a:rPr>
              <a:t>第一节</a:t>
            </a:r>
            <a:r>
              <a:rPr lang="en-US" altLang="zh-CN" sz="2200" dirty="0">
                <a:solidFill>
                  <a:srgbClr val="5F5E5C"/>
                </a:solidFill>
                <a:latin typeface="华康俪金黑W8(P)" pitchFamily="34" charset="-122"/>
                <a:ea typeface="华康俪金黑W8(P)" pitchFamily="34" charset="-122"/>
              </a:rPr>
              <a:t>  </a:t>
            </a:r>
            <a:r>
              <a:rPr lang="zh-CN" altLang="en-US" sz="2200" dirty="0">
                <a:solidFill>
                  <a:srgbClr val="5F5E5C"/>
                </a:solidFill>
                <a:latin typeface="华康俪金黑W8(P)" pitchFamily="34" charset="-122"/>
                <a:ea typeface="华康俪金黑W8(P)" pitchFamily="34" charset="-122"/>
              </a:rPr>
              <a:t>什么是品牌建设</a:t>
            </a:r>
          </a:p>
        </p:txBody>
      </p:sp>
      <p:sp>
        <p:nvSpPr>
          <p:cNvPr id="5" name="TextBox 6"/>
          <p:cNvSpPr txBox="1"/>
          <p:nvPr/>
        </p:nvSpPr>
        <p:spPr>
          <a:xfrm>
            <a:off x="767408" y="2151590"/>
            <a:ext cx="11161241" cy="732508"/>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服务人员：“但是，另一个牌子的奶粉正在减价，您不考虑吗？”</a:t>
            </a:r>
          </a:p>
          <a:p>
            <a:pPr>
              <a:lnSpc>
                <a:spcPct val="130000"/>
              </a:lnSpc>
            </a:pPr>
            <a:r>
              <a:rPr lang="zh-CN" altLang="en-US" sz="1600" dirty="0">
                <a:solidFill>
                  <a:srgbClr val="5F5E5C"/>
                </a:solidFill>
                <a:latin typeface="微软雅黑" pitchFamily="34" charset="-122"/>
                <a:ea typeface="微软雅黑" pitchFamily="34" charset="-122"/>
              </a:rPr>
              <a:t>顾    客：“不必了。我们全家都喜欢这种奶粉的味道，而且它还是低脂的。”</a:t>
            </a:r>
          </a:p>
        </p:txBody>
      </p:sp>
      <p:sp>
        <p:nvSpPr>
          <p:cNvPr id="6" name="矩形 5"/>
          <p:cNvSpPr/>
          <p:nvPr/>
        </p:nvSpPr>
        <p:spPr>
          <a:xfrm>
            <a:off x="767408" y="1844824"/>
            <a:ext cx="11089232" cy="108000"/>
          </a:xfrm>
          <a:prstGeom prst="rect">
            <a:avLst/>
          </a:prstGeom>
          <a:solidFill>
            <a:srgbClr val="CD1F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67408" y="2996953"/>
            <a:ext cx="11017224" cy="1315309"/>
          </a:xfrm>
          <a:prstGeom prst="rect">
            <a:avLst/>
          </a:prstGeom>
          <a:solidFill>
            <a:srgbClr val="CD1F06">
              <a:alpha val="8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6"/>
          <p:cNvSpPr txBox="1"/>
          <p:nvPr/>
        </p:nvSpPr>
        <p:spPr>
          <a:xfrm>
            <a:off x="767410" y="3062805"/>
            <a:ext cx="11052014" cy="1172629"/>
          </a:xfrm>
          <a:prstGeom prst="rect">
            <a:avLst/>
          </a:prstGeom>
          <a:noFill/>
        </p:spPr>
        <p:txBody>
          <a:bodyPr wrap="square" rtlCol="0">
            <a:spAutoFit/>
          </a:bodyPr>
          <a:lstStyle/>
          <a:p>
            <a:pPr>
              <a:lnSpc>
                <a:spcPct val="130000"/>
              </a:lnSpc>
              <a:spcAft>
                <a:spcPts val="600"/>
              </a:spcAft>
            </a:pPr>
            <a:r>
              <a:rPr lang="zh-CN" altLang="en-US" b="1" dirty="0">
                <a:solidFill>
                  <a:schemeClr val="bg1"/>
                </a:solidFill>
                <a:latin typeface="微软雅黑" pitchFamily="34" charset="-122"/>
                <a:ea typeface="微软雅黑" pitchFamily="34" charset="-122"/>
              </a:rPr>
              <a:t>到了第二阶段，市场开始拥挤，企业需要品牌协助自己获得可贵的市场份额。于是企业开始以消费者需求为基准细分市场，把品牌内涵和特定的目标客户联系起来。这么做的目的是为了建立除了价格以外的另一种竞争优势。</a:t>
            </a:r>
            <a:endParaRPr lang="zh-CN" altLang="zh-CN" b="1" dirty="0">
              <a:solidFill>
                <a:schemeClr val="bg1"/>
              </a:solidFill>
              <a:latin typeface="微软雅黑" pitchFamily="34" charset="-122"/>
              <a:ea typeface="微软雅黑" pitchFamily="34" charset="-122"/>
            </a:endParaRPr>
          </a:p>
        </p:txBody>
      </p:sp>
      <p:sp>
        <p:nvSpPr>
          <p:cNvPr id="9" name="TextBox 6"/>
          <p:cNvSpPr txBox="1"/>
          <p:nvPr/>
        </p:nvSpPr>
        <p:spPr>
          <a:xfrm>
            <a:off x="767408" y="4599862"/>
            <a:ext cx="11161241" cy="732508"/>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服务人员：“很抱歉，太太，这个牌子现在暂时缺货。”</a:t>
            </a:r>
          </a:p>
          <a:p>
            <a:pPr>
              <a:lnSpc>
                <a:spcPct val="130000"/>
              </a:lnSpc>
            </a:pPr>
            <a:r>
              <a:rPr lang="zh-CN" altLang="en-US" sz="1600" dirty="0">
                <a:solidFill>
                  <a:srgbClr val="5F5E5C"/>
                </a:solidFill>
                <a:latin typeface="微软雅黑" pitchFamily="34" charset="-122"/>
                <a:ea typeface="微软雅黑" pitchFamily="34" charset="-122"/>
              </a:rPr>
              <a:t>顾    客：“哦，那我到别的超市看看吧。”</a:t>
            </a:r>
          </a:p>
        </p:txBody>
      </p:sp>
      <p:sp>
        <p:nvSpPr>
          <p:cNvPr id="10" name="矩形 9"/>
          <p:cNvSpPr/>
          <p:nvPr/>
        </p:nvSpPr>
        <p:spPr>
          <a:xfrm>
            <a:off x="767408" y="5394004"/>
            <a:ext cx="11017224" cy="915316"/>
          </a:xfrm>
          <a:prstGeom prst="rect">
            <a:avLst/>
          </a:prstGeom>
          <a:solidFill>
            <a:srgbClr val="CD1F06">
              <a:alpha val="8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6"/>
          <p:cNvSpPr txBox="1"/>
          <p:nvPr/>
        </p:nvSpPr>
        <p:spPr>
          <a:xfrm>
            <a:off x="767410" y="5459855"/>
            <a:ext cx="11052014" cy="812530"/>
          </a:xfrm>
          <a:prstGeom prst="rect">
            <a:avLst/>
          </a:prstGeom>
          <a:noFill/>
        </p:spPr>
        <p:txBody>
          <a:bodyPr wrap="square" rtlCol="0">
            <a:spAutoFit/>
          </a:bodyPr>
          <a:lstStyle/>
          <a:p>
            <a:pPr>
              <a:lnSpc>
                <a:spcPct val="130000"/>
              </a:lnSpc>
              <a:spcAft>
                <a:spcPts val="600"/>
              </a:spcAft>
            </a:pPr>
            <a:r>
              <a:rPr lang="zh-CN" altLang="en-US" b="1" dirty="0">
                <a:solidFill>
                  <a:schemeClr val="bg1"/>
                </a:solidFill>
                <a:latin typeface="微软雅黑" pitchFamily="34" charset="-122"/>
                <a:ea typeface="微软雅黑" pitchFamily="34" charset="-122"/>
              </a:rPr>
              <a:t>现在，品牌忠诚度成为最热门的词，消费者的“情感”被当作品牌要攻陷的最后堡垒。于是品牌整合营销、客户关系管理等成为了巩固品牌的热门手段，精耕细作、不盲目追求销售量的提升速度是这个阶段的特征。</a:t>
            </a:r>
            <a:endParaRPr lang="zh-CN" altLang="zh-CN"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51567487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4" decel="100000"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fill="hold"/>
                                        <p:tgtEl>
                                          <p:spTgt spid="9"/>
                                        </p:tgtEl>
                                        <p:attrNameLst>
                                          <p:attrName>ppt_x</p:attrName>
                                        </p:attrNameLst>
                                      </p:cBhvr>
                                      <p:tavLst>
                                        <p:tav tm="0">
                                          <p:val>
                                            <p:strVal val="#ppt_x"/>
                                          </p:val>
                                        </p:tav>
                                        <p:tav tm="100000">
                                          <p:val>
                                            <p:strVal val="#ppt_x"/>
                                          </p:val>
                                        </p:tav>
                                      </p:tavLst>
                                    </p:anim>
                                    <p:anim calcmode="lin" valueType="num">
                                      <p:cBhvr additive="base">
                                        <p:cTn id="17" dur="500" fill="hold"/>
                                        <p:tgtEl>
                                          <p:spTgt spid="9"/>
                                        </p:tgtEl>
                                        <p:attrNameLst>
                                          <p:attrName>ppt_y</p:attrName>
                                        </p:attrNameLst>
                                      </p:cBhvr>
                                      <p:tavLst>
                                        <p:tav tm="0">
                                          <p:val>
                                            <p:strVal val="1+#ppt_h/2"/>
                                          </p:val>
                                        </p:tav>
                                        <p:tav tm="100000">
                                          <p:val>
                                            <p:strVal val="#ppt_y"/>
                                          </p:val>
                                        </p:tav>
                                      </p:tavLst>
                                    </p:anim>
                                  </p:childTnLst>
                                </p:cTn>
                              </p:par>
                              <p:par>
                                <p:cTn id="18" presetID="2" presetClass="entr" presetSubtype="2" decel="10000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fill="hold"/>
                                        <p:tgtEl>
                                          <p:spTgt spid="11"/>
                                        </p:tgtEl>
                                        <p:attrNameLst>
                                          <p:attrName>ppt_x</p:attrName>
                                        </p:attrNameLst>
                                      </p:cBhvr>
                                      <p:tavLst>
                                        <p:tav tm="0">
                                          <p:val>
                                            <p:strVal val="1+#ppt_w/2"/>
                                          </p:val>
                                        </p:tav>
                                        <p:tav tm="100000">
                                          <p:val>
                                            <p:strVal val="#ppt_x"/>
                                          </p:val>
                                        </p:tav>
                                      </p:tavLst>
                                    </p:anim>
                                    <p:anim calcmode="lin" valueType="num">
                                      <p:cBhvr additive="base">
                                        <p:cTn id="21"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9" grpId="0"/>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6"/>
          <p:cNvSpPr txBox="1"/>
          <p:nvPr/>
        </p:nvSpPr>
        <p:spPr>
          <a:xfrm>
            <a:off x="6522245" y="2456310"/>
            <a:ext cx="5369184" cy="1692771"/>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现代品牌理论认为，品牌是一个以消费者为中心的概念，没有消费者，就没有品牌。“品牌”（</a:t>
            </a:r>
            <a:r>
              <a:rPr lang="en-US" altLang="zh-CN" sz="1600" dirty="0">
                <a:solidFill>
                  <a:srgbClr val="5F5E5C"/>
                </a:solidFill>
                <a:latin typeface="微软雅黑" pitchFamily="34" charset="-122"/>
                <a:ea typeface="微软雅黑" pitchFamily="34" charset="-122"/>
              </a:rPr>
              <a:t>brand</a:t>
            </a:r>
            <a:r>
              <a:rPr lang="zh-CN" altLang="en-US" sz="1600" dirty="0">
                <a:solidFill>
                  <a:srgbClr val="5F5E5C"/>
                </a:solidFill>
                <a:latin typeface="微软雅黑" pitchFamily="34" charset="-122"/>
                <a:ea typeface="微软雅黑" pitchFamily="34" charset="-122"/>
              </a:rPr>
              <a:t>）一词来源于古挪威文字</a:t>
            </a:r>
            <a:r>
              <a:rPr lang="en-US" altLang="zh-CN" sz="1600" dirty="0" err="1">
                <a:solidFill>
                  <a:srgbClr val="5F5E5C"/>
                </a:solidFill>
                <a:latin typeface="微软雅黑" pitchFamily="34" charset="-122"/>
                <a:ea typeface="微软雅黑" pitchFamily="34" charset="-122"/>
              </a:rPr>
              <a:t>brandr</a:t>
            </a:r>
            <a:r>
              <a:rPr lang="zh-CN" altLang="en-US" sz="1600" dirty="0">
                <a:solidFill>
                  <a:srgbClr val="5F5E5C"/>
                </a:solidFill>
                <a:latin typeface="微软雅黑" pitchFamily="34" charset="-122"/>
                <a:ea typeface="微软雅黑" pitchFamily="34" charset="-122"/>
              </a:rPr>
              <a:t>，意思是“打上烙印”，它非常形象地表达了品牌的含义</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如何在消费者心中留下烙印？”。而这种印记，就是消费者的感受。</a:t>
            </a:r>
            <a:endParaRPr lang="zh-CN" altLang="zh-CN" sz="1600" dirty="0">
              <a:solidFill>
                <a:srgbClr val="FFC000"/>
              </a:solidFill>
              <a:latin typeface="微软雅黑" pitchFamily="34" charset="-122"/>
              <a:ea typeface="微软雅黑" pitchFamily="34" charset="-122"/>
            </a:endParaRPr>
          </a:p>
        </p:txBody>
      </p:sp>
      <p:sp>
        <p:nvSpPr>
          <p:cNvPr id="8" name="TextBox 7"/>
          <p:cNvSpPr txBox="1"/>
          <p:nvPr/>
        </p:nvSpPr>
        <p:spPr>
          <a:xfrm>
            <a:off x="767408" y="2456310"/>
            <a:ext cx="5369184" cy="1692771"/>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美国著名的营销学者、被誉为“现代营销学之父”的菲利普</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科特勒（</a:t>
            </a:r>
            <a:r>
              <a:rPr lang="en-US" altLang="zh-CN" sz="1600" dirty="0">
                <a:solidFill>
                  <a:srgbClr val="5F5E5C"/>
                </a:solidFill>
                <a:latin typeface="微软雅黑" pitchFamily="34" charset="-122"/>
                <a:ea typeface="微软雅黑" pitchFamily="34" charset="-122"/>
              </a:rPr>
              <a:t>Philip Kotler</a:t>
            </a:r>
            <a:r>
              <a:rPr lang="zh-CN" altLang="en-US" sz="1600" dirty="0">
                <a:solidFill>
                  <a:srgbClr val="5F5E5C"/>
                </a:solidFill>
                <a:latin typeface="微软雅黑" pitchFamily="34" charset="-122"/>
                <a:ea typeface="微软雅黑" pitchFamily="34" charset="-122"/>
              </a:rPr>
              <a:t>）将品牌的定义表述为：“</a:t>
            </a:r>
            <a:r>
              <a:rPr lang="zh-CN" altLang="en-US" sz="1600" b="1" dirty="0">
                <a:solidFill>
                  <a:srgbClr val="5F5E5C"/>
                </a:solidFill>
                <a:latin typeface="微软雅黑" pitchFamily="34" charset="-122"/>
                <a:ea typeface="微软雅黑" pitchFamily="34" charset="-122"/>
              </a:rPr>
              <a:t>品牌是一种名称、术语、标记、符号或设计，或是它们的组合运用，其目的是借以辨认某个销售者或某群销售者的产品或服务，并使之同竞争对手的产品和服务区别开来</a:t>
            </a:r>
            <a:r>
              <a:rPr lang="zh-CN" altLang="en-US" sz="1600" dirty="0">
                <a:solidFill>
                  <a:srgbClr val="5F5E5C"/>
                </a:solidFill>
                <a:latin typeface="微软雅黑" pitchFamily="34" charset="-122"/>
                <a:ea typeface="微软雅黑" pitchFamily="34" charset="-122"/>
              </a:rPr>
              <a:t>”。</a:t>
            </a:r>
            <a:endParaRPr lang="zh-CN" altLang="zh-CN" sz="1600" b="1" dirty="0">
              <a:solidFill>
                <a:srgbClr val="E67819"/>
              </a:solidFill>
              <a:latin typeface="微软雅黑" pitchFamily="34" charset="-122"/>
              <a:ea typeface="微软雅黑" pitchFamily="34" charset="-122"/>
            </a:endParaRPr>
          </a:p>
        </p:txBody>
      </p:sp>
      <p:sp>
        <p:nvSpPr>
          <p:cNvPr id="10" name="TextBox 6"/>
          <p:cNvSpPr txBox="1"/>
          <p:nvPr/>
        </p:nvSpPr>
        <p:spPr>
          <a:xfrm>
            <a:off x="767408" y="4472534"/>
            <a:ext cx="5369184" cy="1692771"/>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该定义表述的是品牌的原始概念，即品牌在物质层面上的意义，它本质是一种商品区别于另一种商品的标识（</a:t>
            </a:r>
            <a:r>
              <a:rPr lang="en-US" altLang="zh-CN" sz="1600" b="1" dirty="0">
                <a:solidFill>
                  <a:srgbClr val="CD1F06"/>
                </a:solidFill>
                <a:latin typeface="微软雅黑" pitchFamily="34" charset="-122"/>
                <a:ea typeface="微软雅黑" pitchFamily="34" charset="-122"/>
              </a:rPr>
              <a:t>brand</a:t>
            </a:r>
            <a:r>
              <a:rPr lang="zh-CN" altLang="en-US" sz="1600" dirty="0">
                <a:solidFill>
                  <a:srgbClr val="5F5E5C"/>
                </a:solidFill>
                <a:latin typeface="微软雅黑" pitchFamily="34" charset="-122"/>
                <a:ea typeface="微软雅黑" pitchFamily="34" charset="-122"/>
              </a:rPr>
              <a:t>），用以表示“</a:t>
            </a:r>
            <a:r>
              <a:rPr lang="zh-CN" altLang="en-US" sz="1600" b="1" dirty="0">
                <a:solidFill>
                  <a:srgbClr val="CD1F06"/>
                </a:solidFill>
                <a:latin typeface="微软雅黑" pitchFamily="34" charset="-122"/>
                <a:ea typeface="微软雅黑" pitchFamily="34" charset="-122"/>
              </a:rPr>
              <a:t>独家制造、质量保证</a:t>
            </a:r>
            <a:r>
              <a:rPr lang="zh-CN" altLang="en-US" sz="1600" dirty="0">
                <a:solidFill>
                  <a:srgbClr val="5F5E5C"/>
                </a:solidFill>
                <a:latin typeface="微软雅黑" pitchFamily="34" charset="-122"/>
                <a:ea typeface="微软雅黑" pitchFamily="34" charset="-122"/>
              </a:rPr>
              <a:t>”，如果没有</a:t>
            </a:r>
            <a:r>
              <a:rPr lang="en-US" altLang="zh-CN" sz="1600" dirty="0">
                <a:solidFill>
                  <a:srgbClr val="5F5E5C"/>
                </a:solidFill>
                <a:latin typeface="微软雅黑" pitchFamily="34" charset="-122"/>
                <a:ea typeface="微软雅黑" pitchFamily="34" charset="-122"/>
              </a:rPr>
              <a:t>brand</a:t>
            </a:r>
            <a:r>
              <a:rPr lang="zh-CN" altLang="en-US" sz="1600" dirty="0">
                <a:solidFill>
                  <a:srgbClr val="5F5E5C"/>
                </a:solidFill>
                <a:latin typeface="微软雅黑" pitchFamily="34" charset="-122"/>
                <a:ea typeface="微软雅黑" pitchFamily="34" charset="-122"/>
              </a:rPr>
              <a:t>，“不是我干的，不关我的事”；有了</a:t>
            </a:r>
            <a:r>
              <a:rPr lang="en-US" altLang="zh-CN" sz="1600" dirty="0">
                <a:solidFill>
                  <a:srgbClr val="5F5E5C"/>
                </a:solidFill>
                <a:latin typeface="微软雅黑" pitchFamily="34" charset="-122"/>
                <a:ea typeface="微软雅黑" pitchFamily="34" charset="-122"/>
              </a:rPr>
              <a:t>brand</a:t>
            </a:r>
            <a:r>
              <a:rPr lang="zh-CN" altLang="en-US" sz="1600" dirty="0">
                <a:solidFill>
                  <a:srgbClr val="5F5E5C"/>
                </a:solidFill>
                <a:latin typeface="微软雅黑" pitchFamily="34" charset="-122"/>
                <a:ea typeface="微软雅黑" pitchFamily="34" charset="-122"/>
              </a:rPr>
              <a:t>之后，“</a:t>
            </a:r>
            <a:r>
              <a:rPr lang="zh-CN" altLang="en-US" sz="1600" b="1" dirty="0">
                <a:solidFill>
                  <a:srgbClr val="CD1F06"/>
                </a:solidFill>
                <a:latin typeface="微软雅黑" pitchFamily="34" charset="-122"/>
                <a:ea typeface="微软雅黑" pitchFamily="34" charset="-122"/>
              </a:rPr>
              <a:t>冤有头债有主，包修包换包退</a:t>
            </a:r>
            <a:r>
              <a:rPr lang="zh-CN" altLang="en-US" sz="1600" dirty="0">
                <a:solidFill>
                  <a:srgbClr val="5F5E5C"/>
                </a:solidFill>
                <a:latin typeface="微软雅黑" pitchFamily="34" charset="-122"/>
                <a:ea typeface="微软雅黑" pitchFamily="34" charset="-122"/>
              </a:rPr>
              <a:t>”。</a:t>
            </a:r>
            <a:endParaRPr lang="zh-CN" altLang="zh-CN" sz="1600" b="1" dirty="0">
              <a:solidFill>
                <a:srgbClr val="E67819"/>
              </a:solidFill>
              <a:latin typeface="微软雅黑" pitchFamily="34" charset="-122"/>
              <a:ea typeface="微软雅黑" pitchFamily="34" charset="-122"/>
            </a:endParaRPr>
          </a:p>
        </p:txBody>
      </p:sp>
      <p:sp>
        <p:nvSpPr>
          <p:cNvPr id="12" name="矩形 11"/>
          <p:cNvSpPr/>
          <p:nvPr/>
        </p:nvSpPr>
        <p:spPr>
          <a:xfrm flipV="1">
            <a:off x="6228800" y="2511698"/>
            <a:ext cx="91553" cy="3653606"/>
          </a:xfrm>
          <a:prstGeom prst="rect">
            <a:avLst/>
          </a:prstGeom>
          <a:solidFill>
            <a:srgbClr val="CD1F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D1F06"/>
              </a:solidFill>
            </a:endParaRPr>
          </a:p>
        </p:txBody>
      </p:sp>
      <p:sp>
        <p:nvSpPr>
          <p:cNvPr id="13" name="TextBox 8"/>
          <p:cNvSpPr txBox="1"/>
          <p:nvPr/>
        </p:nvSpPr>
        <p:spPr>
          <a:xfrm>
            <a:off x="767408" y="1124745"/>
            <a:ext cx="4969846" cy="430887"/>
          </a:xfrm>
          <a:prstGeom prst="rect">
            <a:avLst/>
          </a:prstGeom>
          <a:noFill/>
        </p:spPr>
        <p:txBody>
          <a:bodyPr wrap="square" rtlCol="0">
            <a:spAutoFit/>
          </a:bodyPr>
          <a:lstStyle/>
          <a:p>
            <a:r>
              <a:rPr lang="zh-CN" altLang="en-US" sz="2200" dirty="0">
                <a:solidFill>
                  <a:srgbClr val="5F5E5C"/>
                </a:solidFill>
                <a:latin typeface="华康俪金黑W8(P)" pitchFamily="34" charset="-122"/>
                <a:ea typeface="华康俪金黑W8(P)" pitchFamily="34" charset="-122"/>
              </a:rPr>
              <a:t>第一节</a:t>
            </a:r>
            <a:r>
              <a:rPr lang="en-US" altLang="zh-CN" sz="2200" dirty="0">
                <a:solidFill>
                  <a:srgbClr val="5F5E5C"/>
                </a:solidFill>
                <a:latin typeface="华康俪金黑W8(P)" pitchFamily="34" charset="-122"/>
                <a:ea typeface="华康俪金黑W8(P)" pitchFamily="34" charset="-122"/>
              </a:rPr>
              <a:t>  </a:t>
            </a:r>
            <a:r>
              <a:rPr lang="zh-CN" altLang="en-US" sz="2200" dirty="0">
                <a:solidFill>
                  <a:srgbClr val="5F5E5C"/>
                </a:solidFill>
                <a:latin typeface="华康俪金黑W8(P)" pitchFamily="34" charset="-122"/>
                <a:ea typeface="华康俪金黑W8(P)" pitchFamily="34" charset="-122"/>
              </a:rPr>
              <a:t>品牌的定义及分类</a:t>
            </a:r>
          </a:p>
        </p:txBody>
      </p:sp>
      <p:sp>
        <p:nvSpPr>
          <p:cNvPr id="14" name="TextBox 6"/>
          <p:cNvSpPr txBox="1"/>
          <p:nvPr/>
        </p:nvSpPr>
        <p:spPr>
          <a:xfrm>
            <a:off x="767408" y="1529091"/>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t>1.1.1 </a:t>
            </a:r>
            <a:r>
              <a:rPr lang="zh-CN" altLang="en-US" sz="1800" dirty="0"/>
              <a:t>品牌的定义</a:t>
            </a:r>
            <a:endParaRPr lang="zh-CN" altLang="zh-CN" sz="1800" dirty="0"/>
          </a:p>
        </p:txBody>
      </p:sp>
      <p:sp>
        <p:nvSpPr>
          <p:cNvPr id="9" name="TextBox 6"/>
          <p:cNvSpPr txBox="1"/>
          <p:nvPr/>
        </p:nvSpPr>
        <p:spPr>
          <a:xfrm>
            <a:off x="6522245" y="4503696"/>
            <a:ext cx="5369184" cy="1692771"/>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归结为一点：</a:t>
            </a:r>
            <a:r>
              <a:rPr lang="zh-CN" altLang="en-US" sz="1600" b="1" dirty="0">
                <a:solidFill>
                  <a:srgbClr val="CD1F06"/>
                </a:solidFill>
                <a:latin typeface="微软雅黑" pitchFamily="34" charset="-122"/>
                <a:ea typeface="微软雅黑" pitchFamily="34" charset="-122"/>
              </a:rPr>
              <a:t>品牌是消费者所经历的、体验的总和</a:t>
            </a:r>
            <a:r>
              <a:rPr lang="zh-CN" altLang="en-US" sz="1600" dirty="0">
                <a:solidFill>
                  <a:srgbClr val="5F5E5C"/>
                </a:solidFill>
                <a:latin typeface="微软雅黑" pitchFamily="34" charset="-122"/>
                <a:ea typeface="微软雅黑" pitchFamily="34" charset="-122"/>
              </a:rPr>
              <a:t>。简而言之，</a:t>
            </a:r>
            <a:r>
              <a:rPr lang="zh-CN" altLang="en-US" sz="1600" b="1" dirty="0">
                <a:solidFill>
                  <a:srgbClr val="CD1F06"/>
                </a:solidFill>
                <a:latin typeface="微软雅黑" pitchFamily="34" charset="-122"/>
                <a:ea typeface="微软雅黑" pitchFamily="34" charset="-122"/>
              </a:rPr>
              <a:t>品牌就是人们私下里对你的评价</a:t>
            </a:r>
            <a:r>
              <a:rPr lang="zh-CN" altLang="en-US" sz="1600" dirty="0">
                <a:solidFill>
                  <a:srgbClr val="5F5E5C"/>
                </a:solidFill>
                <a:latin typeface="微软雅黑" pitchFamily="34" charset="-122"/>
                <a:ea typeface="微软雅黑" pitchFamily="34" charset="-122"/>
              </a:rPr>
              <a:t>。而这个评价映射到品牌的拥有者身上，就是给拥有者带来溢价、产生增值的一种无形的资产，增值的源泉来自于消费者心中形成的对品牌载体本身的印象和感受。</a:t>
            </a:r>
            <a:endParaRPr lang="zh-CN" altLang="zh-CN" sz="1600" b="1" dirty="0">
              <a:solidFill>
                <a:srgbClr val="E67819"/>
              </a:solidFill>
              <a:latin typeface="微软雅黑" pitchFamily="34" charset="-122"/>
              <a:ea typeface="微软雅黑" pitchFamily="34" charset="-122"/>
            </a:endParaRPr>
          </a:p>
        </p:txBody>
      </p:sp>
    </p:spTree>
    <p:extLst>
      <p:ext uri="{BB962C8B-B14F-4D97-AF65-F5344CB8AC3E}">
        <p14:creationId xmlns:p14="http://schemas.microsoft.com/office/powerpoint/2010/main" val="1716905652"/>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0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0-#ppt_w/2"/>
                                          </p:val>
                                        </p:tav>
                                        <p:tav tm="100000">
                                          <p:val>
                                            <p:strVal val="#ppt_x"/>
                                          </p:val>
                                        </p:tav>
                                      </p:tavLst>
                                    </p:anim>
                                    <p:anim calcmode="lin" valueType="num">
                                      <p:cBhvr additive="base">
                                        <p:cTn id="12" dur="500" fill="hold"/>
                                        <p:tgtEl>
                                          <p:spTgt spid="10"/>
                                        </p:tgtEl>
                                        <p:attrNameLst>
                                          <p:attrName>ppt_y</p:attrName>
                                        </p:attrNameLst>
                                      </p:cBhvr>
                                      <p:tavLst>
                                        <p:tav tm="0">
                                          <p:val>
                                            <p:strVal val="#ppt_y"/>
                                          </p:val>
                                        </p:tav>
                                        <p:tav tm="100000">
                                          <p:val>
                                            <p:strVal val="#ppt_y"/>
                                          </p:val>
                                        </p:tav>
                                      </p:tavLst>
                                    </p:anim>
                                  </p:childTnLst>
                                </p:cTn>
                              </p:par>
                            </p:childTnLst>
                          </p:cTn>
                        </p:par>
                        <p:par>
                          <p:cTn id="13" fill="hold">
                            <p:stCondLst>
                              <p:cond delay="700"/>
                            </p:stCondLst>
                            <p:childTnLst>
                              <p:par>
                                <p:cTn id="14" presetID="2" presetClass="entr" presetSubtype="2" decel="100000"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1+#ppt_w/2"/>
                                          </p:val>
                                        </p:tav>
                                        <p:tav tm="100000">
                                          <p:val>
                                            <p:strVal val="#ppt_x"/>
                                          </p:val>
                                        </p:tav>
                                      </p:tavLst>
                                    </p:anim>
                                    <p:anim calcmode="lin" valueType="num">
                                      <p:cBhvr additive="base">
                                        <p:cTn id="17" dur="500" fill="hold"/>
                                        <p:tgtEl>
                                          <p:spTgt spid="6"/>
                                        </p:tgtEl>
                                        <p:attrNameLst>
                                          <p:attrName>ppt_y</p:attrName>
                                        </p:attrNameLst>
                                      </p:cBhvr>
                                      <p:tavLst>
                                        <p:tav tm="0">
                                          <p:val>
                                            <p:strVal val="#ppt_y"/>
                                          </p:val>
                                        </p:tav>
                                        <p:tav tm="100000">
                                          <p:val>
                                            <p:strVal val="#ppt_y"/>
                                          </p:val>
                                        </p:tav>
                                      </p:tavLst>
                                    </p:anim>
                                  </p:childTnLst>
                                </p:cTn>
                              </p:par>
                              <p:par>
                                <p:cTn id="18" presetID="2" presetClass="entr" presetSubtype="2" decel="100000" fill="hold" grpId="0" nodeType="withEffect">
                                  <p:stCondLst>
                                    <p:cond delay="20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fill="hold"/>
                                        <p:tgtEl>
                                          <p:spTgt spid="9"/>
                                        </p:tgtEl>
                                        <p:attrNameLst>
                                          <p:attrName>ppt_x</p:attrName>
                                        </p:attrNameLst>
                                      </p:cBhvr>
                                      <p:tavLst>
                                        <p:tav tm="0">
                                          <p:val>
                                            <p:strVal val="1+#ppt_w/2"/>
                                          </p:val>
                                        </p:tav>
                                        <p:tav tm="100000">
                                          <p:val>
                                            <p:strVal val="#ppt_x"/>
                                          </p:val>
                                        </p:tav>
                                      </p:tavLst>
                                    </p:anim>
                                    <p:anim calcmode="lin" valueType="num">
                                      <p:cBhvr additive="base">
                                        <p:cTn id="21"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10" grpId="0"/>
      <p:bldP spid="9"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8"/>
          <p:cNvSpPr txBox="1"/>
          <p:nvPr/>
        </p:nvSpPr>
        <p:spPr>
          <a:xfrm>
            <a:off x="767408" y="1124745"/>
            <a:ext cx="4104456" cy="430887"/>
          </a:xfrm>
          <a:prstGeom prst="rect">
            <a:avLst/>
          </a:prstGeom>
          <a:noFill/>
        </p:spPr>
        <p:txBody>
          <a:bodyPr wrap="square" rtlCol="0">
            <a:spAutoFit/>
          </a:bodyPr>
          <a:lstStyle/>
          <a:p>
            <a:r>
              <a:rPr lang="zh-CN" altLang="en-US" sz="2200" dirty="0">
                <a:solidFill>
                  <a:srgbClr val="5F5E5C"/>
                </a:solidFill>
                <a:latin typeface="华康俪金黑W8(P)" pitchFamily="34" charset="-122"/>
                <a:ea typeface="华康俪金黑W8(P)" pitchFamily="34" charset="-122"/>
              </a:rPr>
              <a:t>第二节</a:t>
            </a:r>
            <a:r>
              <a:rPr lang="en-US" altLang="zh-CN" sz="2200" dirty="0">
                <a:solidFill>
                  <a:srgbClr val="5F5E5C"/>
                </a:solidFill>
                <a:latin typeface="华康俪金黑W8(P)" pitchFamily="34" charset="-122"/>
                <a:ea typeface="华康俪金黑W8(P)" pitchFamily="34" charset="-122"/>
              </a:rPr>
              <a:t>  </a:t>
            </a:r>
            <a:r>
              <a:rPr lang="zh-CN" altLang="en-US" sz="2200" dirty="0">
                <a:solidFill>
                  <a:srgbClr val="5F5E5C"/>
                </a:solidFill>
                <a:latin typeface="华康俪金黑W8(P)" pitchFamily="34" charset="-122"/>
                <a:ea typeface="华康俪金黑W8(P)" pitchFamily="34" charset="-122"/>
              </a:rPr>
              <a:t>对品牌建设的理解误区</a:t>
            </a:r>
          </a:p>
        </p:txBody>
      </p:sp>
      <p:sp>
        <p:nvSpPr>
          <p:cNvPr id="12" name="TextBox 6"/>
          <p:cNvSpPr txBox="1"/>
          <p:nvPr/>
        </p:nvSpPr>
        <p:spPr>
          <a:xfrm>
            <a:off x="767408" y="4149948"/>
            <a:ext cx="11089233" cy="2231380"/>
          </a:xfrm>
          <a:prstGeom prst="rect">
            <a:avLst/>
          </a:prstGeom>
          <a:noFill/>
        </p:spPr>
        <p:txBody>
          <a:bodyPr wrap="square" rtlCol="0">
            <a:spAutoFit/>
          </a:bodyPr>
          <a:lstStyle/>
          <a:p>
            <a:pPr>
              <a:lnSpc>
                <a:spcPct val="139000"/>
              </a:lnSpc>
            </a:pPr>
            <a:r>
              <a:rPr lang="zh-CN" altLang="en-US" sz="2000" b="1" dirty="0">
                <a:solidFill>
                  <a:srgbClr val="FF0000"/>
                </a:solidFill>
                <a:latin typeface="微软雅黑" pitchFamily="34" charset="-122"/>
                <a:ea typeface="微软雅黑" pitchFamily="34" charset="-122"/>
              </a:rPr>
              <a:t>误区一、</a:t>
            </a:r>
            <a:r>
              <a:rPr lang="zh-CN" altLang="en-US" sz="2000" b="1" dirty="0">
                <a:solidFill>
                  <a:srgbClr val="5F5E5C"/>
                </a:solidFill>
                <a:latin typeface="微软雅黑" pitchFamily="34" charset="-122"/>
                <a:ea typeface="微软雅黑" pitchFamily="34" charset="-122"/>
              </a:rPr>
              <a:t>认为做品牌就是做销量，只要销量上来了，品牌自然会得到提升。</a:t>
            </a:r>
            <a:endParaRPr lang="en-US" altLang="zh-CN" sz="2000" b="1" dirty="0">
              <a:solidFill>
                <a:srgbClr val="5F5E5C"/>
              </a:solidFill>
              <a:latin typeface="微软雅黑" pitchFamily="34" charset="-122"/>
              <a:ea typeface="微软雅黑" pitchFamily="34" charset="-122"/>
            </a:endParaRPr>
          </a:p>
          <a:p>
            <a:pPr>
              <a:lnSpc>
                <a:spcPct val="139000"/>
              </a:lnSpc>
            </a:pPr>
            <a:r>
              <a:rPr lang="zh-CN" altLang="en-US" sz="2000" b="1" dirty="0">
                <a:solidFill>
                  <a:srgbClr val="FF0000"/>
                </a:solidFill>
                <a:latin typeface="微软雅黑" pitchFamily="34" charset="-122"/>
                <a:ea typeface="微软雅黑" pitchFamily="34" charset="-122"/>
              </a:rPr>
              <a:t>误区二、</a:t>
            </a:r>
            <a:r>
              <a:rPr lang="zh-CN" altLang="en-US" sz="2000" b="1" dirty="0">
                <a:solidFill>
                  <a:srgbClr val="5F5E5C"/>
                </a:solidFill>
                <a:latin typeface="微软雅黑" pitchFamily="34" charset="-122"/>
                <a:ea typeface="微软雅黑" pitchFamily="34" charset="-122"/>
              </a:rPr>
              <a:t>认为做品牌就是做广告，广告可以打出知名度，但打不出美誉度。</a:t>
            </a:r>
            <a:endParaRPr lang="en-US" altLang="zh-CN" sz="2000" b="1" dirty="0">
              <a:solidFill>
                <a:srgbClr val="5F5E5C"/>
              </a:solidFill>
              <a:latin typeface="微软雅黑" pitchFamily="34" charset="-122"/>
              <a:ea typeface="微软雅黑" pitchFamily="34" charset="-122"/>
            </a:endParaRPr>
          </a:p>
          <a:p>
            <a:pPr>
              <a:lnSpc>
                <a:spcPct val="139000"/>
              </a:lnSpc>
            </a:pPr>
            <a:r>
              <a:rPr lang="zh-CN" altLang="en-US" sz="2000" b="1" dirty="0">
                <a:solidFill>
                  <a:srgbClr val="FF0000"/>
                </a:solidFill>
                <a:latin typeface="微软雅黑" pitchFamily="34" charset="-122"/>
                <a:ea typeface="微软雅黑" pitchFamily="34" charset="-122"/>
              </a:rPr>
              <a:t>误区三、</a:t>
            </a:r>
            <a:r>
              <a:rPr lang="zh-CN" altLang="en-US" sz="2000" b="1" dirty="0">
                <a:solidFill>
                  <a:srgbClr val="5F5E5C"/>
                </a:solidFill>
                <a:latin typeface="微软雅黑" pitchFamily="34" charset="-122"/>
                <a:ea typeface="微软雅黑" pitchFamily="34" charset="-122"/>
              </a:rPr>
              <a:t>认为做品牌是大企业的事，小企业当务之急是积累资本，把销售搞上去，不需要品牌。</a:t>
            </a:r>
            <a:endParaRPr lang="en-US" altLang="zh-CN" sz="2000" b="1" dirty="0">
              <a:solidFill>
                <a:srgbClr val="5F5E5C"/>
              </a:solidFill>
              <a:latin typeface="微软雅黑" pitchFamily="34" charset="-122"/>
              <a:ea typeface="微软雅黑" pitchFamily="34" charset="-122"/>
            </a:endParaRPr>
          </a:p>
          <a:p>
            <a:pPr>
              <a:lnSpc>
                <a:spcPct val="139000"/>
              </a:lnSpc>
            </a:pPr>
            <a:r>
              <a:rPr lang="zh-CN" altLang="en-US" sz="2000" b="1" dirty="0">
                <a:solidFill>
                  <a:srgbClr val="FF0000"/>
                </a:solidFill>
                <a:latin typeface="微软雅黑" pitchFamily="34" charset="-122"/>
                <a:ea typeface="微软雅黑" pitchFamily="34" charset="-122"/>
              </a:rPr>
              <a:t>误区四、</a:t>
            </a:r>
            <a:r>
              <a:rPr lang="zh-CN" altLang="en-US" sz="2000" b="1" dirty="0">
                <a:solidFill>
                  <a:srgbClr val="5F5E5C"/>
                </a:solidFill>
                <a:latin typeface="微软雅黑" pitchFamily="34" charset="-122"/>
                <a:ea typeface="微软雅黑" pitchFamily="34" charset="-122"/>
              </a:rPr>
              <a:t>认为创建品牌需要强大的资金，需要大量的广告投入。</a:t>
            </a:r>
            <a:endParaRPr lang="en-US" altLang="zh-CN" sz="2000" b="1" dirty="0">
              <a:solidFill>
                <a:srgbClr val="5F5E5C"/>
              </a:solidFill>
              <a:latin typeface="微软雅黑" pitchFamily="34" charset="-122"/>
              <a:ea typeface="微软雅黑" pitchFamily="34" charset="-122"/>
            </a:endParaRPr>
          </a:p>
          <a:p>
            <a:pPr>
              <a:lnSpc>
                <a:spcPct val="139000"/>
              </a:lnSpc>
            </a:pPr>
            <a:r>
              <a:rPr lang="zh-CN" altLang="en-US" sz="2000" b="1" dirty="0">
                <a:solidFill>
                  <a:srgbClr val="FF0000"/>
                </a:solidFill>
                <a:latin typeface="微软雅黑" pitchFamily="34" charset="-122"/>
                <a:ea typeface="微软雅黑" pitchFamily="34" charset="-122"/>
              </a:rPr>
              <a:t>误区五、</a:t>
            </a:r>
            <a:r>
              <a:rPr lang="zh-CN" altLang="en-US" sz="2000" b="1" dirty="0">
                <a:solidFill>
                  <a:srgbClr val="5F5E5C"/>
                </a:solidFill>
                <a:latin typeface="微软雅黑" pitchFamily="34" charset="-122"/>
                <a:ea typeface="微软雅黑" pitchFamily="34" charset="-122"/>
              </a:rPr>
              <a:t>品牌必须经过长时间培育才可以形成。</a:t>
            </a:r>
          </a:p>
        </p:txBody>
      </p:sp>
      <p:pic>
        <p:nvPicPr>
          <p:cNvPr id="7172" name="Picture 4" descr="C:\Documents and Settings\t11318\桌面\1.png"/>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l="5024" t="7973" r="2265" b="10078"/>
          <a:stretch/>
        </p:blipFill>
        <p:spPr bwMode="auto">
          <a:xfrm>
            <a:off x="8376737" y="1010322"/>
            <a:ext cx="3551912" cy="31396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84407732"/>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8"/>
          <p:cNvSpPr txBox="1"/>
          <p:nvPr/>
        </p:nvSpPr>
        <p:spPr>
          <a:xfrm>
            <a:off x="767408" y="1124745"/>
            <a:ext cx="4104456" cy="430887"/>
          </a:xfrm>
          <a:prstGeom prst="rect">
            <a:avLst/>
          </a:prstGeom>
          <a:noFill/>
        </p:spPr>
        <p:txBody>
          <a:bodyPr wrap="square" rtlCol="0">
            <a:spAutoFit/>
          </a:bodyPr>
          <a:lstStyle/>
          <a:p>
            <a:r>
              <a:rPr lang="zh-CN" altLang="en-US" sz="2200" dirty="0">
                <a:solidFill>
                  <a:srgbClr val="5F5E5C"/>
                </a:solidFill>
                <a:latin typeface="华康俪金黑W8(P)" pitchFamily="34" charset="-122"/>
                <a:ea typeface="华康俪金黑W8(P)" pitchFamily="34" charset="-122"/>
              </a:rPr>
              <a:t>第三节</a:t>
            </a:r>
            <a:r>
              <a:rPr lang="en-US" altLang="zh-CN" sz="2200" dirty="0">
                <a:solidFill>
                  <a:srgbClr val="5F5E5C"/>
                </a:solidFill>
                <a:latin typeface="华康俪金黑W8(P)" pitchFamily="34" charset="-122"/>
                <a:ea typeface="华康俪金黑W8(P)" pitchFamily="34" charset="-122"/>
              </a:rPr>
              <a:t>  </a:t>
            </a:r>
            <a:r>
              <a:rPr lang="zh-CN" altLang="en-US" sz="2200" dirty="0">
                <a:solidFill>
                  <a:srgbClr val="5F5E5C"/>
                </a:solidFill>
                <a:latin typeface="华康俪金黑W8(P)" pitchFamily="34" charset="-122"/>
                <a:ea typeface="华康俪金黑W8(P)" pitchFamily="34" charset="-122"/>
              </a:rPr>
              <a:t>我国品牌建设现状</a:t>
            </a:r>
          </a:p>
        </p:txBody>
      </p:sp>
      <p:sp>
        <p:nvSpPr>
          <p:cNvPr id="5" name="TextBox 6"/>
          <p:cNvSpPr txBox="1"/>
          <p:nvPr/>
        </p:nvSpPr>
        <p:spPr>
          <a:xfrm>
            <a:off x="767408" y="2960367"/>
            <a:ext cx="4968552" cy="1692771"/>
          </a:xfrm>
          <a:prstGeom prst="rect">
            <a:avLst/>
          </a:prstGeom>
          <a:noFill/>
        </p:spPr>
        <p:txBody>
          <a:bodyPr wrap="square" rtlCol="0">
            <a:spAutoFit/>
          </a:bodyPr>
          <a:lstStyle/>
          <a:p>
            <a:pPr>
              <a:lnSpc>
                <a:spcPct val="130000"/>
              </a:lnSpc>
            </a:pPr>
            <a:r>
              <a:rPr lang="zh-CN" altLang="en-US" sz="1600" b="1" dirty="0">
                <a:solidFill>
                  <a:srgbClr val="FF0000"/>
                </a:solidFill>
                <a:latin typeface="微软雅黑" pitchFamily="34" charset="-122"/>
                <a:ea typeface="微软雅黑" pitchFamily="34" charset="-122"/>
              </a:rPr>
              <a:t>遍布世界的“中国制造”，却罕有“中国创造”，号称“世界工厂”的中国，却罕有“世界品牌”！</a:t>
            </a:r>
            <a:r>
              <a:rPr lang="zh-CN" altLang="en-US" sz="1600" dirty="0">
                <a:solidFill>
                  <a:srgbClr val="5F5E5C"/>
                </a:solidFill>
                <a:latin typeface="微软雅黑" pitchFamily="34" charset="-122"/>
                <a:ea typeface="微软雅黑" pitchFamily="34" charset="-122"/>
              </a:rPr>
              <a:t>中国赢得了“世界工厂”的美誉，但实际上扮演的角色不过是“世界民工”。“制造大国、品牌小国”，这就是中国品牌格局的现状。</a:t>
            </a:r>
          </a:p>
        </p:txBody>
      </p:sp>
      <p:sp>
        <p:nvSpPr>
          <p:cNvPr id="6" name="TextBox 6"/>
          <p:cNvSpPr txBox="1"/>
          <p:nvPr/>
        </p:nvSpPr>
        <p:spPr>
          <a:xfrm>
            <a:off x="767408" y="4864630"/>
            <a:ext cx="4968552" cy="1372683"/>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美国</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商业周刊</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每年都会评选“全球最有价值的</a:t>
            </a:r>
            <a:r>
              <a:rPr lang="en-US" altLang="zh-CN" sz="1600" dirty="0">
                <a:solidFill>
                  <a:srgbClr val="5F5E5C"/>
                </a:solidFill>
                <a:latin typeface="微软雅黑" pitchFamily="34" charset="-122"/>
                <a:ea typeface="微软雅黑" pitchFamily="34" charset="-122"/>
              </a:rPr>
              <a:t>100</a:t>
            </a:r>
            <a:r>
              <a:rPr lang="zh-CN" altLang="en-US" sz="1600" dirty="0">
                <a:solidFill>
                  <a:srgbClr val="5F5E5C"/>
                </a:solidFill>
                <a:latin typeface="微软雅黑" pitchFamily="34" charset="-122"/>
                <a:ea typeface="微软雅黑" pitchFamily="34" charset="-122"/>
              </a:rPr>
              <a:t>个品牌”，但</a:t>
            </a:r>
            <a:r>
              <a:rPr lang="zh-CN" altLang="en-US" sz="1600" b="1" dirty="0">
                <a:solidFill>
                  <a:srgbClr val="FF0000"/>
                </a:solidFill>
                <a:latin typeface="微软雅黑" pitchFamily="34" charset="-122"/>
                <a:ea typeface="微软雅黑" pitchFamily="34" charset="-122"/>
              </a:rPr>
              <a:t>中国品牌的身影几乎从未在这里出现过</a:t>
            </a:r>
            <a:r>
              <a:rPr lang="zh-CN" altLang="en-US" sz="1600" dirty="0">
                <a:solidFill>
                  <a:srgbClr val="5F5E5C"/>
                </a:solidFill>
                <a:latin typeface="微软雅黑" pitchFamily="34" charset="-122"/>
                <a:ea typeface="微软雅黑" pitchFamily="34" charset="-122"/>
              </a:rPr>
              <a:t>。尽管中国以灿烂悠久的历史文化著称于世，却鲜有历史悠久、著称于世的国际驰名品牌。</a:t>
            </a:r>
          </a:p>
        </p:txBody>
      </p:sp>
      <p:pic>
        <p:nvPicPr>
          <p:cNvPr id="10" name="Picture 2" descr="http://www.gbs.cn/Upload/Other/zgbdc5-66vmkkm7q2x1dojns86e-original.jp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5951140" y="2303486"/>
            <a:ext cx="5905500" cy="3933826"/>
          </a:xfrm>
          <a:prstGeom prst="rect">
            <a:avLst/>
          </a:prstGeom>
          <a:noFill/>
          <a:ln>
            <a:solidFill>
              <a:srgbClr val="CD1F06"/>
            </a:solidFill>
          </a:ln>
          <a:extLst>
            <a:ext uri="{909E8E84-426E-40DD-AFC4-6F175D3DCCD1}">
              <a14:hiddenFill xmlns:a14="http://schemas.microsoft.com/office/drawing/2010/main">
                <a:solidFill>
                  <a:srgbClr val="FFFFFF"/>
                </a:solidFill>
              </a14:hiddenFill>
            </a:ext>
          </a:extLst>
        </p:spPr>
      </p:pic>
      <p:sp>
        <p:nvSpPr>
          <p:cNvPr id="11" name="矩形 10"/>
          <p:cNvSpPr/>
          <p:nvPr/>
        </p:nvSpPr>
        <p:spPr>
          <a:xfrm>
            <a:off x="767408" y="2672928"/>
            <a:ext cx="5328000" cy="108000"/>
          </a:xfrm>
          <a:prstGeom prst="rect">
            <a:avLst/>
          </a:prstGeom>
          <a:solidFill>
            <a:srgbClr val="CD1F06">
              <a:alpha val="6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02745117"/>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decel="100000"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descr="F:\360云盘\04-待整理ing\pic\pic3503.jp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4553531" y="1628801"/>
            <a:ext cx="7231101" cy="4824536"/>
          </a:xfrm>
          <a:prstGeom prst="rect">
            <a:avLst/>
          </a:prstGeom>
          <a:noFill/>
          <a:ln w="28575">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1" name="矩形 10"/>
          <p:cNvSpPr/>
          <p:nvPr/>
        </p:nvSpPr>
        <p:spPr>
          <a:xfrm>
            <a:off x="767408" y="1772816"/>
            <a:ext cx="5112568" cy="2520280"/>
          </a:xfrm>
          <a:prstGeom prst="rect">
            <a:avLst/>
          </a:prstGeom>
          <a:solidFill>
            <a:srgbClr val="FF8500">
              <a:alpha val="8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8"/>
          <p:cNvSpPr txBox="1"/>
          <p:nvPr/>
        </p:nvSpPr>
        <p:spPr>
          <a:xfrm>
            <a:off x="767408" y="1124745"/>
            <a:ext cx="4104456" cy="430887"/>
          </a:xfrm>
          <a:prstGeom prst="rect">
            <a:avLst/>
          </a:prstGeom>
          <a:noFill/>
        </p:spPr>
        <p:txBody>
          <a:bodyPr wrap="square" rtlCol="0">
            <a:spAutoFit/>
          </a:bodyPr>
          <a:lstStyle/>
          <a:p>
            <a:r>
              <a:rPr lang="zh-CN" altLang="en-US" sz="2200" dirty="0">
                <a:solidFill>
                  <a:srgbClr val="5F5E5C"/>
                </a:solidFill>
                <a:latin typeface="华康俪金黑W8(P)" pitchFamily="34" charset="-122"/>
                <a:ea typeface="华康俪金黑W8(P)" pitchFamily="34" charset="-122"/>
              </a:rPr>
              <a:t>第三节</a:t>
            </a:r>
            <a:r>
              <a:rPr lang="en-US" altLang="zh-CN" sz="2200" dirty="0">
                <a:solidFill>
                  <a:srgbClr val="5F5E5C"/>
                </a:solidFill>
                <a:latin typeface="华康俪金黑W8(P)" pitchFamily="34" charset="-122"/>
                <a:ea typeface="华康俪金黑W8(P)" pitchFamily="34" charset="-122"/>
              </a:rPr>
              <a:t>  </a:t>
            </a:r>
            <a:r>
              <a:rPr lang="zh-CN" altLang="en-US" sz="2200" dirty="0">
                <a:solidFill>
                  <a:srgbClr val="5F5E5C"/>
                </a:solidFill>
                <a:latin typeface="华康俪金黑W8(P)" pitchFamily="34" charset="-122"/>
                <a:ea typeface="华康俪金黑W8(P)" pitchFamily="34" charset="-122"/>
              </a:rPr>
              <a:t>我国品牌建设现状</a:t>
            </a:r>
          </a:p>
        </p:txBody>
      </p:sp>
      <p:sp>
        <p:nvSpPr>
          <p:cNvPr id="5" name="TextBox 6"/>
          <p:cNvSpPr txBox="1"/>
          <p:nvPr/>
        </p:nvSpPr>
        <p:spPr>
          <a:xfrm>
            <a:off x="839416" y="1988841"/>
            <a:ext cx="4968552" cy="2012859"/>
          </a:xfrm>
          <a:prstGeom prst="rect">
            <a:avLst/>
          </a:prstGeom>
          <a:noFill/>
        </p:spPr>
        <p:txBody>
          <a:bodyPr wrap="square" rtlCol="0">
            <a:spAutoFit/>
          </a:bodyPr>
          <a:lstStyle/>
          <a:p>
            <a:pPr>
              <a:lnSpc>
                <a:spcPct val="130000"/>
              </a:lnSpc>
            </a:pPr>
            <a:r>
              <a:rPr lang="zh-CN" altLang="en-US" sz="1600" b="1" dirty="0">
                <a:solidFill>
                  <a:schemeClr val="bg1"/>
                </a:solidFill>
                <a:latin typeface="微软雅黑" pitchFamily="34" charset="-122"/>
                <a:ea typeface="微软雅黑" pitchFamily="34" charset="-122"/>
              </a:rPr>
              <a:t>首先，如今国内企业虽然越来越重视品牌建设，但许多企业的品牌意识还停留在策略需要的表层</a:t>
            </a:r>
            <a:r>
              <a:rPr lang="zh-CN" altLang="en-US" sz="1600" dirty="0">
                <a:solidFill>
                  <a:schemeClr val="bg1"/>
                </a:solidFill>
                <a:latin typeface="微软雅黑" pitchFamily="34" charset="-122"/>
                <a:ea typeface="微软雅黑" pitchFamily="34" charset="-122"/>
              </a:rPr>
              <a:t>。认为所谓的品牌战略就是给产品起个好名字，找个明星代言拍个广告，然后花大钱打广告。但是，这仅仅是一种营销策略，仅仅是出于营销</a:t>
            </a:r>
            <a:r>
              <a:rPr lang="en-US" altLang="zh-CN" sz="1600" dirty="0">
                <a:solidFill>
                  <a:schemeClr val="bg1"/>
                </a:solidFill>
                <a:latin typeface="微软雅黑" pitchFamily="34" charset="-122"/>
                <a:ea typeface="微软雅黑" pitchFamily="34" charset="-122"/>
              </a:rPr>
              <a:t>4P</a:t>
            </a:r>
            <a:r>
              <a:rPr lang="zh-CN" altLang="en-US" sz="1600" dirty="0">
                <a:solidFill>
                  <a:schemeClr val="bg1"/>
                </a:solidFill>
                <a:latin typeface="微软雅黑" pitchFamily="34" charset="-122"/>
                <a:ea typeface="微软雅黑" pitchFamily="34" charset="-122"/>
              </a:rPr>
              <a:t>中的推广层面，并没有到达品牌战略的高度。</a:t>
            </a:r>
          </a:p>
        </p:txBody>
      </p:sp>
    </p:spTree>
    <p:extLst>
      <p:ext uri="{BB962C8B-B14F-4D97-AF65-F5344CB8AC3E}">
        <p14:creationId xmlns:p14="http://schemas.microsoft.com/office/powerpoint/2010/main" val="304733589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7" name="Picture 3" descr="F:\360云盘\02-个人资料\！PPT图片及版面资源\05-PPT精选插图\02-商务\xpic3522.jp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67408" y="1701492"/>
            <a:ext cx="7245508" cy="4751846"/>
          </a:xfrm>
          <a:prstGeom prst="rect">
            <a:avLst/>
          </a:prstGeom>
          <a:noFill/>
          <a:ln w="28575">
            <a:solidFill>
              <a:schemeClr val="bg1"/>
            </a:solidFill>
          </a:ln>
          <a:effectLst>
            <a:outerShdw blurRad="50800" dist="38100" dir="10800000" algn="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1" name="矩形 10"/>
          <p:cNvSpPr/>
          <p:nvPr/>
        </p:nvSpPr>
        <p:spPr>
          <a:xfrm>
            <a:off x="6744072" y="3717032"/>
            <a:ext cx="5112568" cy="2520280"/>
          </a:xfrm>
          <a:prstGeom prst="rect">
            <a:avLst/>
          </a:prstGeom>
          <a:solidFill>
            <a:srgbClr val="FF8500">
              <a:alpha val="8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8"/>
          <p:cNvSpPr txBox="1"/>
          <p:nvPr/>
        </p:nvSpPr>
        <p:spPr>
          <a:xfrm>
            <a:off x="767408" y="1124745"/>
            <a:ext cx="4104456" cy="430887"/>
          </a:xfrm>
          <a:prstGeom prst="rect">
            <a:avLst/>
          </a:prstGeom>
          <a:noFill/>
        </p:spPr>
        <p:txBody>
          <a:bodyPr wrap="square" rtlCol="0">
            <a:spAutoFit/>
          </a:bodyPr>
          <a:lstStyle/>
          <a:p>
            <a:r>
              <a:rPr lang="zh-CN" altLang="en-US" sz="2200" dirty="0">
                <a:solidFill>
                  <a:srgbClr val="5F5E5C"/>
                </a:solidFill>
                <a:latin typeface="华康俪金黑W8(P)" pitchFamily="34" charset="-122"/>
                <a:ea typeface="华康俪金黑W8(P)" pitchFamily="34" charset="-122"/>
              </a:rPr>
              <a:t>第三节</a:t>
            </a:r>
            <a:r>
              <a:rPr lang="en-US" altLang="zh-CN" sz="2200" dirty="0">
                <a:solidFill>
                  <a:srgbClr val="5F5E5C"/>
                </a:solidFill>
                <a:latin typeface="华康俪金黑W8(P)" pitchFamily="34" charset="-122"/>
                <a:ea typeface="华康俪金黑W8(P)" pitchFamily="34" charset="-122"/>
              </a:rPr>
              <a:t>  </a:t>
            </a:r>
            <a:r>
              <a:rPr lang="zh-CN" altLang="en-US" sz="2200" dirty="0">
                <a:solidFill>
                  <a:srgbClr val="5F5E5C"/>
                </a:solidFill>
                <a:latin typeface="华康俪金黑W8(P)" pitchFamily="34" charset="-122"/>
                <a:ea typeface="华康俪金黑W8(P)" pitchFamily="34" charset="-122"/>
              </a:rPr>
              <a:t>我国品牌建设现状</a:t>
            </a:r>
          </a:p>
        </p:txBody>
      </p:sp>
      <p:sp>
        <p:nvSpPr>
          <p:cNvPr id="5" name="TextBox 6"/>
          <p:cNvSpPr txBox="1"/>
          <p:nvPr/>
        </p:nvSpPr>
        <p:spPr>
          <a:xfrm>
            <a:off x="6816080" y="3933057"/>
            <a:ext cx="4968552" cy="2012859"/>
          </a:xfrm>
          <a:prstGeom prst="rect">
            <a:avLst/>
          </a:prstGeom>
          <a:noFill/>
        </p:spPr>
        <p:txBody>
          <a:bodyPr wrap="square" rtlCol="0">
            <a:spAutoFit/>
          </a:bodyPr>
          <a:lstStyle/>
          <a:p>
            <a:pPr>
              <a:lnSpc>
                <a:spcPct val="130000"/>
              </a:lnSpc>
            </a:pPr>
            <a:r>
              <a:rPr lang="zh-CN" altLang="en-US" sz="1600" b="1" dirty="0">
                <a:solidFill>
                  <a:schemeClr val="bg1"/>
                </a:solidFill>
                <a:latin typeface="微软雅黑" pitchFamily="34" charset="-122"/>
                <a:ea typeface="微软雅黑" pitchFamily="34" charset="-122"/>
              </a:rPr>
              <a:t>其次，许多企业对销售的重视远远超过了对品牌的重视。</a:t>
            </a:r>
            <a:r>
              <a:rPr lang="zh-CN" altLang="en-US" sz="1600" dirty="0">
                <a:solidFill>
                  <a:schemeClr val="bg1"/>
                </a:solidFill>
                <a:latin typeface="微软雅黑" pitchFamily="34" charset="-122"/>
                <a:ea typeface="微软雅黑" pitchFamily="34" charset="-122"/>
              </a:rPr>
              <a:t>其实，市场数据与品牌价值之间并不能完全划等号。品牌价值高，大多能带来好的销售状况，但一时火爆的销售局面并不意味着品牌的增值。销售额只是企业生存状况的一个表现指数，品牌价值才是企业的生命力所在。</a:t>
            </a:r>
          </a:p>
        </p:txBody>
      </p:sp>
    </p:spTree>
    <p:extLst>
      <p:ext uri="{BB962C8B-B14F-4D97-AF65-F5344CB8AC3E}">
        <p14:creationId xmlns:p14="http://schemas.microsoft.com/office/powerpoint/2010/main" val="59372870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4" name="Picture 4" descr="http://pic13.nipic.com/20110423/6284446_163228352395_2.jpg"/>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767409" y="1748920"/>
            <a:ext cx="5076825" cy="4488393"/>
          </a:xfrm>
          <a:prstGeom prst="rect">
            <a:avLst/>
          </a:prstGeom>
          <a:noFill/>
          <a:ln>
            <a:solidFill>
              <a:srgbClr val="FF8500"/>
            </a:solidFill>
          </a:ln>
          <a:extLst>
            <a:ext uri="{909E8E84-426E-40DD-AFC4-6F175D3DCCD1}">
              <a14:hiddenFill xmlns:a14="http://schemas.microsoft.com/office/drawing/2010/main">
                <a:solidFill>
                  <a:srgbClr val="FFFFFF"/>
                </a:solidFill>
              </a14:hiddenFill>
            </a:ext>
          </a:extLst>
        </p:spPr>
      </p:pic>
      <p:sp>
        <p:nvSpPr>
          <p:cNvPr id="11" name="矩形 10"/>
          <p:cNvSpPr/>
          <p:nvPr/>
        </p:nvSpPr>
        <p:spPr>
          <a:xfrm>
            <a:off x="5930480" y="1748919"/>
            <a:ext cx="5710137" cy="4488393"/>
          </a:xfrm>
          <a:prstGeom prst="rect">
            <a:avLst/>
          </a:prstGeom>
          <a:solidFill>
            <a:srgbClr val="FF8500">
              <a:alpha val="8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8"/>
          <p:cNvSpPr txBox="1"/>
          <p:nvPr/>
        </p:nvSpPr>
        <p:spPr>
          <a:xfrm>
            <a:off x="767408" y="1124745"/>
            <a:ext cx="4104456" cy="430887"/>
          </a:xfrm>
          <a:prstGeom prst="rect">
            <a:avLst/>
          </a:prstGeom>
          <a:noFill/>
        </p:spPr>
        <p:txBody>
          <a:bodyPr wrap="square" rtlCol="0">
            <a:spAutoFit/>
          </a:bodyPr>
          <a:lstStyle/>
          <a:p>
            <a:r>
              <a:rPr lang="zh-CN" altLang="en-US" sz="2200" dirty="0">
                <a:solidFill>
                  <a:srgbClr val="5F5E5C"/>
                </a:solidFill>
                <a:latin typeface="华康俪金黑W8(P)" pitchFamily="34" charset="-122"/>
                <a:ea typeface="华康俪金黑W8(P)" pitchFamily="34" charset="-122"/>
              </a:rPr>
              <a:t>第三节</a:t>
            </a:r>
            <a:r>
              <a:rPr lang="en-US" altLang="zh-CN" sz="2200" dirty="0">
                <a:solidFill>
                  <a:srgbClr val="5F5E5C"/>
                </a:solidFill>
                <a:latin typeface="华康俪金黑W8(P)" pitchFamily="34" charset="-122"/>
                <a:ea typeface="华康俪金黑W8(P)" pitchFamily="34" charset="-122"/>
              </a:rPr>
              <a:t>  </a:t>
            </a:r>
            <a:r>
              <a:rPr lang="zh-CN" altLang="en-US" sz="2200" dirty="0">
                <a:solidFill>
                  <a:srgbClr val="5F5E5C"/>
                </a:solidFill>
                <a:latin typeface="华康俪金黑W8(P)" pitchFamily="34" charset="-122"/>
                <a:ea typeface="华康俪金黑W8(P)" pitchFamily="34" charset="-122"/>
              </a:rPr>
              <a:t>我国品牌建设现状</a:t>
            </a:r>
          </a:p>
        </p:txBody>
      </p:sp>
      <p:sp>
        <p:nvSpPr>
          <p:cNvPr id="5" name="TextBox 6"/>
          <p:cNvSpPr txBox="1"/>
          <p:nvPr/>
        </p:nvSpPr>
        <p:spPr>
          <a:xfrm>
            <a:off x="6013039" y="3789040"/>
            <a:ext cx="5545017" cy="2332946"/>
          </a:xfrm>
          <a:prstGeom prst="rect">
            <a:avLst/>
          </a:prstGeom>
          <a:noFill/>
        </p:spPr>
        <p:txBody>
          <a:bodyPr wrap="square" rtlCol="0">
            <a:spAutoFit/>
          </a:bodyPr>
          <a:lstStyle/>
          <a:p>
            <a:pPr>
              <a:lnSpc>
                <a:spcPct val="130000"/>
              </a:lnSpc>
            </a:pPr>
            <a:r>
              <a:rPr lang="zh-CN" altLang="en-US" sz="1600" dirty="0">
                <a:solidFill>
                  <a:schemeClr val="bg1"/>
                </a:solidFill>
                <a:latin typeface="微软雅黑" pitchFamily="34" charset="-122"/>
                <a:ea typeface="微软雅黑" pitchFamily="34" charset="-122"/>
              </a:rPr>
              <a:t>再次，我国企业品牌保护力度不足。入世后，跨国企业以合资、合作乃至抢注等手段侵吞、排挤国内品牌，中国企业品牌流失现象非常严重。据不完全统计，到</a:t>
            </a:r>
            <a:r>
              <a:rPr lang="en-US" altLang="zh-CN" sz="1600" dirty="0">
                <a:solidFill>
                  <a:schemeClr val="bg1"/>
                </a:solidFill>
                <a:latin typeface="微软雅黑" pitchFamily="34" charset="-122"/>
                <a:ea typeface="微软雅黑" pitchFamily="34" charset="-122"/>
              </a:rPr>
              <a:t>1998</a:t>
            </a:r>
            <a:r>
              <a:rPr lang="zh-CN" altLang="en-US" sz="1600" dirty="0">
                <a:solidFill>
                  <a:schemeClr val="bg1"/>
                </a:solidFill>
                <a:latin typeface="微软雅黑" pitchFamily="34" charset="-122"/>
                <a:ea typeface="微软雅黑" pitchFamily="34" charset="-122"/>
              </a:rPr>
              <a:t>年止，我国有</a:t>
            </a:r>
            <a:r>
              <a:rPr lang="en-US" altLang="zh-CN" sz="1600" dirty="0">
                <a:solidFill>
                  <a:schemeClr val="bg1"/>
                </a:solidFill>
                <a:latin typeface="微软雅黑" pitchFamily="34" charset="-122"/>
                <a:ea typeface="微软雅黑" pitchFamily="34" charset="-122"/>
              </a:rPr>
              <a:t>150</a:t>
            </a:r>
            <a:r>
              <a:rPr lang="zh-CN" altLang="en-US" sz="1600" dirty="0">
                <a:solidFill>
                  <a:schemeClr val="bg1"/>
                </a:solidFill>
                <a:latin typeface="微软雅黑" pitchFamily="34" charset="-122"/>
                <a:ea typeface="微软雅黑" pitchFamily="34" charset="-122"/>
              </a:rPr>
              <a:t>多个商标被澳大利亚商人抢注，</a:t>
            </a:r>
            <a:r>
              <a:rPr lang="en-US" altLang="zh-CN" sz="1600" dirty="0">
                <a:solidFill>
                  <a:schemeClr val="bg1"/>
                </a:solidFill>
                <a:latin typeface="微软雅黑" pitchFamily="34" charset="-122"/>
                <a:ea typeface="微软雅黑" pitchFamily="34" charset="-122"/>
              </a:rPr>
              <a:t>27</a:t>
            </a:r>
            <a:r>
              <a:rPr lang="zh-CN" altLang="en-US" sz="1600" dirty="0">
                <a:solidFill>
                  <a:schemeClr val="bg1"/>
                </a:solidFill>
                <a:latin typeface="微软雅黑" pitchFamily="34" charset="-122"/>
                <a:ea typeface="微软雅黑" pitchFamily="34" charset="-122"/>
              </a:rPr>
              <a:t>个商标被日本商人抢注，</a:t>
            </a:r>
            <a:r>
              <a:rPr lang="en-US" altLang="zh-CN" sz="1600" dirty="0">
                <a:solidFill>
                  <a:schemeClr val="bg1"/>
                </a:solidFill>
                <a:latin typeface="微软雅黑" pitchFamily="34" charset="-122"/>
                <a:ea typeface="微软雅黑" pitchFamily="34" charset="-122"/>
              </a:rPr>
              <a:t>48</a:t>
            </a:r>
            <a:r>
              <a:rPr lang="zh-CN" altLang="en-US" sz="1600" dirty="0">
                <a:solidFill>
                  <a:schemeClr val="bg1"/>
                </a:solidFill>
                <a:latin typeface="微软雅黑" pitchFamily="34" charset="-122"/>
                <a:ea typeface="微软雅黑" pitchFamily="34" charset="-122"/>
              </a:rPr>
              <a:t>个商标被印度尼西亚商人抢注。如“红塔山”在菲律宾被抢注，北京“同仁堂”在日本被抢注等。这对企业来说，代价都是巨大的。</a:t>
            </a:r>
          </a:p>
        </p:txBody>
      </p:sp>
    </p:spTree>
    <p:extLst>
      <p:ext uri="{BB962C8B-B14F-4D97-AF65-F5344CB8AC3E}">
        <p14:creationId xmlns:p14="http://schemas.microsoft.com/office/powerpoint/2010/main" val="215506349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F:\360云盘\02-个人资料\！PPT图片及版面资源\05-PPT精选插图\02-商务\品牌战略。。.jp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464632" y="1488526"/>
            <a:ext cx="4103977" cy="4964811"/>
          </a:xfrm>
          <a:prstGeom prst="rect">
            <a:avLst/>
          </a:prstGeom>
          <a:noFill/>
          <a:ln w="28575">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1" name="矩形 10"/>
          <p:cNvSpPr/>
          <p:nvPr/>
        </p:nvSpPr>
        <p:spPr>
          <a:xfrm>
            <a:off x="767408" y="4653136"/>
            <a:ext cx="6840760" cy="1584176"/>
          </a:xfrm>
          <a:prstGeom prst="rect">
            <a:avLst/>
          </a:prstGeom>
          <a:solidFill>
            <a:srgbClr val="FF8500">
              <a:alpha val="8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8"/>
          <p:cNvSpPr txBox="1"/>
          <p:nvPr/>
        </p:nvSpPr>
        <p:spPr>
          <a:xfrm>
            <a:off x="767408" y="1124745"/>
            <a:ext cx="4104456" cy="430887"/>
          </a:xfrm>
          <a:prstGeom prst="rect">
            <a:avLst/>
          </a:prstGeom>
          <a:noFill/>
        </p:spPr>
        <p:txBody>
          <a:bodyPr wrap="square" rtlCol="0">
            <a:spAutoFit/>
          </a:bodyPr>
          <a:lstStyle/>
          <a:p>
            <a:r>
              <a:rPr lang="zh-CN" altLang="en-US" sz="2200" dirty="0">
                <a:solidFill>
                  <a:srgbClr val="5F5E5C"/>
                </a:solidFill>
                <a:latin typeface="华康俪金黑W8(P)" pitchFamily="34" charset="-122"/>
                <a:ea typeface="华康俪金黑W8(P)" pitchFamily="34" charset="-122"/>
              </a:rPr>
              <a:t>第三节</a:t>
            </a:r>
            <a:r>
              <a:rPr lang="en-US" altLang="zh-CN" sz="2200" dirty="0">
                <a:solidFill>
                  <a:srgbClr val="5F5E5C"/>
                </a:solidFill>
                <a:latin typeface="华康俪金黑W8(P)" pitchFamily="34" charset="-122"/>
                <a:ea typeface="华康俪金黑W8(P)" pitchFamily="34" charset="-122"/>
              </a:rPr>
              <a:t>  </a:t>
            </a:r>
            <a:r>
              <a:rPr lang="zh-CN" altLang="en-US" sz="2200" dirty="0">
                <a:solidFill>
                  <a:srgbClr val="5F5E5C"/>
                </a:solidFill>
                <a:latin typeface="华康俪金黑W8(P)" pitchFamily="34" charset="-122"/>
                <a:ea typeface="华康俪金黑W8(P)" pitchFamily="34" charset="-122"/>
              </a:rPr>
              <a:t>我国品牌建设现状</a:t>
            </a:r>
          </a:p>
        </p:txBody>
      </p:sp>
      <p:sp>
        <p:nvSpPr>
          <p:cNvPr id="5" name="TextBox 6"/>
          <p:cNvSpPr txBox="1"/>
          <p:nvPr/>
        </p:nvSpPr>
        <p:spPr>
          <a:xfrm>
            <a:off x="839415" y="4751776"/>
            <a:ext cx="6685552" cy="1372683"/>
          </a:xfrm>
          <a:prstGeom prst="rect">
            <a:avLst/>
          </a:prstGeom>
          <a:noFill/>
        </p:spPr>
        <p:txBody>
          <a:bodyPr wrap="square" rtlCol="0">
            <a:spAutoFit/>
          </a:bodyPr>
          <a:lstStyle/>
          <a:p>
            <a:pPr>
              <a:lnSpc>
                <a:spcPct val="130000"/>
              </a:lnSpc>
            </a:pPr>
            <a:r>
              <a:rPr lang="zh-CN" altLang="en-US" sz="1600" b="1" dirty="0">
                <a:solidFill>
                  <a:schemeClr val="bg1"/>
                </a:solidFill>
                <a:latin typeface="微软雅黑" pitchFamily="34" charset="-122"/>
                <a:ea typeface="微软雅黑" pitchFamily="34" charset="-122"/>
              </a:rPr>
              <a:t>最后，国内许多企业在品牌建设领域缺乏战略性眼光</a:t>
            </a:r>
            <a:r>
              <a:rPr lang="zh-CN" altLang="en-US" sz="1600" dirty="0">
                <a:solidFill>
                  <a:schemeClr val="bg1"/>
                </a:solidFill>
                <a:latin typeface="微软雅黑" pitchFamily="34" charset="-122"/>
                <a:ea typeface="微软雅黑" pitchFamily="34" charset="-122"/>
              </a:rPr>
              <a:t>。虽然有不少企业有品牌战略意识，但是缺乏可操作性的品牌战略规划。没有生来就平庸的品牌，任何品牌都有机会成功。然而，企业若不能围绕品牌核心价值进行科学的品牌战略规划，便极有可能“各领风骚没几年”。</a:t>
            </a:r>
          </a:p>
        </p:txBody>
      </p:sp>
    </p:spTree>
    <p:extLst>
      <p:ext uri="{BB962C8B-B14F-4D97-AF65-F5344CB8AC3E}">
        <p14:creationId xmlns:p14="http://schemas.microsoft.com/office/powerpoint/2010/main" val="72532517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对角圆角矩形 19"/>
          <p:cNvSpPr/>
          <p:nvPr/>
        </p:nvSpPr>
        <p:spPr>
          <a:xfrm>
            <a:off x="4799856" y="3933056"/>
            <a:ext cx="4176464" cy="648072"/>
          </a:xfrm>
          <a:prstGeom prst="round2DiagRect">
            <a:avLst>
              <a:gd name="adj1" fmla="val 20943"/>
              <a:gd name="adj2" fmla="val 0"/>
            </a:avLst>
          </a:prstGeom>
          <a:solidFill>
            <a:srgbClr val="CD1F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5"/>
          <p:cNvSpPr txBox="1"/>
          <p:nvPr/>
        </p:nvSpPr>
        <p:spPr>
          <a:xfrm>
            <a:off x="5358044" y="4081635"/>
            <a:ext cx="3834300" cy="369332"/>
          </a:xfrm>
          <a:prstGeom prst="rect">
            <a:avLst/>
          </a:prstGeom>
          <a:noFill/>
        </p:spPr>
        <p:txBody>
          <a:bodyPr vert="horz" wrap="square" lIns="0" tIns="0" rIns="0" bIns="0" rtlCol="0" anchor="ctr">
            <a:spAutoFit/>
          </a:bodyPr>
          <a:lstStyle/>
          <a:p>
            <a:pPr algn="l"/>
            <a:r>
              <a:rPr lang="en-US" altLang="zh-CN" sz="2400" dirty="0">
                <a:solidFill>
                  <a:schemeClr val="bg1"/>
                </a:solidFill>
                <a:latin typeface="Impact" pitchFamily="34" charset="0"/>
                <a:ea typeface="微软雅黑" pitchFamily="34" charset="-122"/>
              </a:rPr>
              <a:t>04    </a:t>
            </a:r>
            <a:r>
              <a:rPr lang="zh-CN" altLang="en-US" sz="2400" dirty="0">
                <a:solidFill>
                  <a:schemeClr val="bg1"/>
                </a:solidFill>
                <a:latin typeface="微软雅黑" pitchFamily="34" charset="-122"/>
                <a:ea typeface="微软雅黑" pitchFamily="34" charset="-122"/>
              </a:rPr>
              <a:t>品牌建设实施</a:t>
            </a:r>
          </a:p>
        </p:txBody>
      </p:sp>
      <p:sp>
        <p:nvSpPr>
          <p:cNvPr id="22" name="TextBox 6"/>
          <p:cNvSpPr txBox="1"/>
          <p:nvPr/>
        </p:nvSpPr>
        <p:spPr>
          <a:xfrm>
            <a:off x="5358044" y="1849387"/>
            <a:ext cx="3834300" cy="369332"/>
          </a:xfrm>
          <a:prstGeom prst="rect">
            <a:avLst/>
          </a:prstGeom>
          <a:noFill/>
        </p:spPr>
        <p:txBody>
          <a:bodyPr vert="horz" wrap="square" lIns="0" tIns="0" rIns="0" bIns="0" rtlCol="0" anchor="ctr">
            <a:spAutoFit/>
          </a:bodyPr>
          <a:lstStyle/>
          <a:p>
            <a:pPr algn="l"/>
            <a:r>
              <a:rPr lang="en-US" altLang="zh-CN" sz="2400" dirty="0">
                <a:solidFill>
                  <a:schemeClr val="bg1">
                    <a:lumMod val="50000"/>
                  </a:schemeClr>
                </a:solidFill>
                <a:latin typeface="Impact" pitchFamily="34" charset="0"/>
                <a:ea typeface="微软雅黑" pitchFamily="34" charset="-122"/>
              </a:rPr>
              <a:t>01    </a:t>
            </a:r>
            <a:r>
              <a:rPr lang="zh-CN" altLang="en-US" sz="2400" dirty="0">
                <a:solidFill>
                  <a:schemeClr val="bg1">
                    <a:lumMod val="50000"/>
                  </a:schemeClr>
                </a:solidFill>
                <a:latin typeface="微软雅黑" pitchFamily="34" charset="-122"/>
                <a:ea typeface="微软雅黑" pitchFamily="34" charset="-122"/>
              </a:rPr>
              <a:t>品牌知识概述</a:t>
            </a:r>
          </a:p>
        </p:txBody>
      </p:sp>
      <p:sp>
        <p:nvSpPr>
          <p:cNvPr id="23" name="TextBox 10"/>
          <p:cNvSpPr txBox="1"/>
          <p:nvPr/>
        </p:nvSpPr>
        <p:spPr>
          <a:xfrm>
            <a:off x="5358044" y="2593470"/>
            <a:ext cx="3834300" cy="369332"/>
          </a:xfrm>
          <a:prstGeom prst="rect">
            <a:avLst/>
          </a:prstGeom>
          <a:noFill/>
        </p:spPr>
        <p:txBody>
          <a:bodyPr vert="horz" wrap="square" lIns="0" tIns="0" rIns="0" bIns="0" rtlCol="0" anchor="ctr">
            <a:spAutoFit/>
          </a:bodyPr>
          <a:lstStyle/>
          <a:p>
            <a:pPr algn="l"/>
            <a:r>
              <a:rPr lang="en-US" altLang="zh-CN" sz="2400" dirty="0">
                <a:solidFill>
                  <a:schemeClr val="bg1">
                    <a:lumMod val="50000"/>
                  </a:schemeClr>
                </a:solidFill>
                <a:latin typeface="Impact" pitchFamily="34" charset="0"/>
                <a:ea typeface="微软雅黑" pitchFamily="34" charset="-122"/>
              </a:rPr>
              <a:t>02    </a:t>
            </a:r>
            <a:r>
              <a:rPr lang="zh-CN" altLang="en-US" sz="2400" dirty="0">
                <a:solidFill>
                  <a:schemeClr val="bg1">
                    <a:lumMod val="50000"/>
                  </a:schemeClr>
                </a:solidFill>
                <a:latin typeface="微软雅黑" pitchFamily="34" charset="-122"/>
                <a:ea typeface="微软雅黑" pitchFamily="34" charset="-122"/>
              </a:rPr>
              <a:t>品牌价值与品牌资产</a:t>
            </a:r>
          </a:p>
        </p:txBody>
      </p:sp>
      <p:sp>
        <p:nvSpPr>
          <p:cNvPr id="24" name="TextBox 11"/>
          <p:cNvSpPr txBox="1"/>
          <p:nvPr/>
        </p:nvSpPr>
        <p:spPr>
          <a:xfrm>
            <a:off x="5358044" y="3337553"/>
            <a:ext cx="3834300" cy="369332"/>
          </a:xfrm>
          <a:prstGeom prst="rect">
            <a:avLst/>
          </a:prstGeom>
          <a:noFill/>
        </p:spPr>
        <p:txBody>
          <a:bodyPr vert="horz" wrap="square" lIns="0" tIns="0" rIns="0" bIns="0" rtlCol="0" anchor="ctr">
            <a:spAutoFit/>
          </a:bodyPr>
          <a:lstStyle/>
          <a:p>
            <a:pPr algn="l"/>
            <a:r>
              <a:rPr lang="en-US" altLang="zh-CN" sz="2400" dirty="0">
                <a:solidFill>
                  <a:schemeClr val="bg1">
                    <a:lumMod val="50000"/>
                  </a:schemeClr>
                </a:solidFill>
                <a:latin typeface="Impact" pitchFamily="34" charset="0"/>
                <a:ea typeface="微软雅黑" pitchFamily="34" charset="-122"/>
              </a:rPr>
              <a:t>03    </a:t>
            </a:r>
            <a:r>
              <a:rPr lang="zh-CN" altLang="en-US" sz="2400" dirty="0">
                <a:solidFill>
                  <a:schemeClr val="bg1">
                    <a:lumMod val="50000"/>
                  </a:schemeClr>
                </a:solidFill>
                <a:latin typeface="微软雅黑" pitchFamily="34" charset="-122"/>
                <a:ea typeface="微软雅黑" pitchFamily="34" charset="-122"/>
              </a:rPr>
              <a:t>品牌建设概述</a:t>
            </a:r>
          </a:p>
        </p:txBody>
      </p:sp>
    </p:spTree>
    <p:extLst>
      <p:ext uri="{BB962C8B-B14F-4D97-AF65-F5344CB8AC3E}">
        <p14:creationId xmlns:p14="http://schemas.microsoft.com/office/powerpoint/2010/main" val="1280222614"/>
      </p:ext>
    </p:extLst>
  </p:cSld>
  <p:clrMapOvr>
    <a:masterClrMapping/>
  </p:clrMapOvr>
  <mc:AlternateContent xmlns:mc="http://schemas.openxmlformats.org/markup-compatibility/2006" xmlns:p14="http://schemas.microsoft.com/office/powerpoint/2010/main">
    <mc:Choice Requires="p14">
      <p:transition>
        <p14:switch dir="r"/>
      </p:transition>
    </mc:Choice>
    <mc:Fallback xmlns="">
      <p:transition>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图示 7"/>
          <p:cNvGraphicFramePr/>
          <p:nvPr>
            <p:extLst>
              <p:ext uri="{D42A27DB-BD31-4B8C-83A1-F6EECF244321}">
                <p14:modId xmlns:p14="http://schemas.microsoft.com/office/powerpoint/2010/main" val="3335589762"/>
              </p:ext>
            </p:extLst>
          </p:nvPr>
        </p:nvGraphicFramePr>
        <p:xfrm>
          <a:off x="5591946" y="1268760"/>
          <a:ext cx="6480719" cy="518457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TextBox 6"/>
          <p:cNvSpPr txBox="1"/>
          <p:nvPr/>
        </p:nvSpPr>
        <p:spPr>
          <a:xfrm>
            <a:off x="767408" y="5648820"/>
            <a:ext cx="6192688" cy="812530"/>
          </a:xfrm>
          <a:prstGeom prst="rect">
            <a:avLst/>
          </a:prstGeom>
          <a:noFill/>
        </p:spPr>
        <p:txBody>
          <a:bodyPr wrap="square" rtlCol="0">
            <a:spAutoFit/>
          </a:bodyPr>
          <a:lstStyle/>
          <a:p>
            <a:pPr>
              <a:lnSpc>
                <a:spcPct val="130000"/>
              </a:lnSpc>
            </a:pPr>
            <a:r>
              <a:rPr lang="zh-CN" altLang="en-US" b="1" dirty="0">
                <a:solidFill>
                  <a:srgbClr val="5F5E5C"/>
                </a:solidFill>
                <a:latin typeface="微软雅黑" pitchFamily="34" charset="-122"/>
                <a:ea typeface="微软雅黑" pitchFamily="34" charset="-122"/>
              </a:rPr>
              <a:t>随便哪个傻瓜都可以达成一笔交易，但创造一个品牌却需要天才、信仰和毅力</a:t>
            </a:r>
            <a:r>
              <a:rPr lang="zh-CN" altLang="en-US" sz="1600" dirty="0">
                <a:solidFill>
                  <a:srgbClr val="5F5E5C"/>
                </a:solidFill>
                <a:latin typeface="微软雅黑" pitchFamily="34" charset="-122"/>
                <a:ea typeface="微软雅黑" pitchFamily="34" charset="-122"/>
              </a:rPr>
              <a:t>。</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广告大师 </a:t>
            </a:r>
            <a:r>
              <a:rPr lang="en-US" altLang="zh-CN" sz="1600" dirty="0">
                <a:solidFill>
                  <a:srgbClr val="5F5E5C"/>
                </a:solidFill>
                <a:latin typeface="微软雅黑" pitchFamily="34" charset="-122"/>
                <a:ea typeface="微软雅黑" pitchFamily="34" charset="-122"/>
              </a:rPr>
              <a:t>David Ogilvy</a:t>
            </a:r>
            <a:endParaRPr lang="zh-CN" altLang="en-US" sz="1600" dirty="0">
              <a:solidFill>
                <a:srgbClr val="5F5E5C"/>
              </a:solidFill>
              <a:latin typeface="微软雅黑" pitchFamily="34" charset="-122"/>
              <a:ea typeface="微软雅黑" pitchFamily="34" charset="-122"/>
            </a:endParaRPr>
          </a:p>
        </p:txBody>
      </p:sp>
    </p:spTree>
    <p:extLst>
      <p:ext uri="{BB962C8B-B14F-4D97-AF65-F5344CB8AC3E}">
        <p14:creationId xmlns:p14="http://schemas.microsoft.com/office/powerpoint/2010/main" val="1176215477"/>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8"/>
          <p:cNvSpPr txBox="1"/>
          <p:nvPr/>
        </p:nvSpPr>
        <p:spPr>
          <a:xfrm>
            <a:off x="767408" y="1124745"/>
            <a:ext cx="4968552" cy="430887"/>
          </a:xfrm>
          <a:prstGeom prst="rect">
            <a:avLst/>
          </a:prstGeom>
          <a:noFill/>
        </p:spPr>
        <p:txBody>
          <a:bodyPr wrap="square" rtlCol="0">
            <a:spAutoFit/>
          </a:bodyPr>
          <a:lstStyle/>
          <a:p>
            <a:r>
              <a:rPr lang="zh-CN" altLang="en-US" sz="2200" dirty="0">
                <a:solidFill>
                  <a:srgbClr val="3C78CE"/>
                </a:solidFill>
                <a:latin typeface="华康俪金黑W8(P)" pitchFamily="34" charset="-122"/>
                <a:ea typeface="华康俪金黑W8(P)" pitchFamily="34" charset="-122"/>
              </a:rPr>
              <a:t>第一步</a:t>
            </a:r>
            <a:r>
              <a:rPr lang="en-US" altLang="zh-CN" sz="2200" dirty="0">
                <a:solidFill>
                  <a:srgbClr val="3C78CE"/>
                </a:solidFill>
                <a:latin typeface="华康俪金黑W8(P)" pitchFamily="34" charset="-122"/>
                <a:ea typeface="华康俪金黑W8(P)" pitchFamily="34" charset="-122"/>
              </a:rPr>
              <a:t>  </a:t>
            </a:r>
            <a:r>
              <a:rPr lang="zh-CN" altLang="en-US" sz="2200" dirty="0">
                <a:solidFill>
                  <a:srgbClr val="3C78CE"/>
                </a:solidFill>
                <a:latin typeface="华康俪金黑W8(P)" pitchFamily="34" charset="-122"/>
                <a:ea typeface="华康俪金黑W8(P)" pitchFamily="34" charset="-122"/>
              </a:rPr>
              <a:t>品牌诊断</a:t>
            </a:r>
            <a:r>
              <a:rPr lang="en-US" altLang="zh-CN" sz="2200" dirty="0">
                <a:solidFill>
                  <a:srgbClr val="3C78CE"/>
                </a:solidFill>
                <a:latin typeface="华康俪金黑W8(P)" pitchFamily="34" charset="-122"/>
                <a:ea typeface="华康俪金黑W8(P)" pitchFamily="34" charset="-122"/>
              </a:rPr>
              <a:t>/</a:t>
            </a:r>
            <a:r>
              <a:rPr lang="zh-CN" altLang="en-US" sz="2200" dirty="0">
                <a:solidFill>
                  <a:srgbClr val="3C78CE"/>
                </a:solidFill>
                <a:latin typeface="华康俪金黑W8(P)" pitchFamily="34" charset="-122"/>
                <a:ea typeface="华康俪金黑W8(P)" pitchFamily="34" charset="-122"/>
              </a:rPr>
              <a:t>品牌审计</a:t>
            </a:r>
            <a:r>
              <a:rPr lang="en-US" altLang="zh-CN" sz="2200" dirty="0">
                <a:solidFill>
                  <a:srgbClr val="3C78CE"/>
                </a:solidFill>
                <a:latin typeface="华康俪金黑W8(P)" pitchFamily="34" charset="-122"/>
                <a:ea typeface="华康俪金黑W8(P)" pitchFamily="34" charset="-122"/>
              </a:rPr>
              <a:t>/</a:t>
            </a:r>
            <a:r>
              <a:rPr lang="zh-CN" altLang="en-US" sz="2200" dirty="0">
                <a:solidFill>
                  <a:srgbClr val="3C78CE"/>
                </a:solidFill>
                <a:latin typeface="华康俪金黑W8(P)" pitchFamily="34" charset="-122"/>
                <a:ea typeface="华康俪金黑W8(P)" pitchFamily="34" charset="-122"/>
              </a:rPr>
              <a:t>品牌评估</a:t>
            </a:r>
          </a:p>
        </p:txBody>
      </p:sp>
      <p:sp>
        <p:nvSpPr>
          <p:cNvPr id="5" name="TextBox 6"/>
          <p:cNvSpPr txBox="1"/>
          <p:nvPr/>
        </p:nvSpPr>
        <p:spPr>
          <a:xfrm>
            <a:off x="767409" y="2852936"/>
            <a:ext cx="11089232" cy="732508"/>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品牌诊断、品牌审计及品牌评估的三者含义相近，其目的都是为了</a:t>
            </a:r>
            <a:r>
              <a:rPr lang="zh-CN" altLang="en-US" sz="1600" b="1" dirty="0">
                <a:solidFill>
                  <a:srgbClr val="3C78CE"/>
                </a:solidFill>
                <a:latin typeface="微软雅黑" pitchFamily="34" charset="-122"/>
                <a:ea typeface="微软雅黑" pitchFamily="34" charset="-122"/>
              </a:rPr>
              <a:t>全面检视品牌现状，了解品牌的竞争力和健康程度</a:t>
            </a:r>
            <a:r>
              <a:rPr lang="zh-CN" altLang="en-US" sz="1600" dirty="0">
                <a:solidFill>
                  <a:srgbClr val="5F5E5C"/>
                </a:solidFill>
                <a:latin typeface="微软雅黑" pitchFamily="34" charset="-122"/>
                <a:ea typeface="微软雅黑" pitchFamily="34" charset="-122"/>
              </a:rPr>
              <a:t>。品牌诊断是所有工作的开始，但根据不同的实际情况诊断的层次和内容也不同。</a:t>
            </a:r>
            <a:endParaRPr lang="zh-CN" altLang="zh-CN" sz="1600" dirty="0">
              <a:solidFill>
                <a:srgbClr val="FFC000"/>
              </a:solidFill>
              <a:latin typeface="微软雅黑" pitchFamily="34" charset="-122"/>
              <a:ea typeface="微软雅黑" pitchFamily="34" charset="-122"/>
            </a:endParaRPr>
          </a:p>
        </p:txBody>
      </p:sp>
      <p:sp>
        <p:nvSpPr>
          <p:cNvPr id="10" name="矩形 9"/>
          <p:cNvSpPr/>
          <p:nvPr/>
        </p:nvSpPr>
        <p:spPr>
          <a:xfrm>
            <a:off x="767408" y="3681040"/>
            <a:ext cx="11089232" cy="108000"/>
          </a:xfrm>
          <a:prstGeom prst="rect">
            <a:avLst/>
          </a:prstGeom>
          <a:solidFill>
            <a:srgbClr val="3C78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767408" y="6345336"/>
            <a:ext cx="11089232" cy="108000"/>
          </a:xfrm>
          <a:prstGeom prst="rect">
            <a:avLst/>
          </a:prstGeom>
          <a:solidFill>
            <a:srgbClr val="3C78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0"/>
          <p:cNvSpPr txBox="1"/>
          <p:nvPr/>
        </p:nvSpPr>
        <p:spPr>
          <a:xfrm>
            <a:off x="767410" y="4080438"/>
            <a:ext cx="5832649" cy="2012859"/>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对于一个全新的品牌，这种诊断叫做品牌调查或许更恰当，它主要是对目标市场和目标消费群体的调查研究，这与一般意义上的市场调查不同，它还包括对目标消费群体的品牌需求的调查分析，目的在于发现某种品牌需求，需要对目标消费群体进行深入的沟通和研究，发现他们心中未被其他品牌开发的处女地，然后后面的工作就是对这块处女地的开发建设和管理。</a:t>
            </a:r>
            <a:endParaRPr lang="zh-CN" altLang="zh-CN" sz="1600" b="1" dirty="0">
              <a:solidFill>
                <a:srgbClr val="E67819"/>
              </a:solidFill>
              <a:latin typeface="微软雅黑" pitchFamily="34" charset="-122"/>
              <a:ea typeface="微软雅黑" pitchFamily="34" charset="-122"/>
            </a:endParaRPr>
          </a:p>
        </p:txBody>
      </p:sp>
      <p:sp>
        <p:nvSpPr>
          <p:cNvPr id="13" name="TextBox 12"/>
          <p:cNvSpPr txBox="1"/>
          <p:nvPr/>
        </p:nvSpPr>
        <p:spPr>
          <a:xfrm>
            <a:off x="6816082" y="4080438"/>
            <a:ext cx="5040560" cy="2012859"/>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而对于一个已经有一定品牌基础的品牌来讲，这时候的工作，还应包括对原品牌的诊断，品牌文化依托、品牌识别、品牌价值、品牌资产、品牌战略、品牌传播行为、品牌维护等要素的诊断等。这些诊断可以归为对市场的诊断和对自身的诊断，但还必须包括对竞争者的调查研究，这样才能制定出合理的品牌战略。</a:t>
            </a:r>
          </a:p>
        </p:txBody>
      </p:sp>
    </p:spTree>
    <p:extLst>
      <p:ext uri="{BB962C8B-B14F-4D97-AF65-F5344CB8AC3E}">
        <p14:creationId xmlns:p14="http://schemas.microsoft.com/office/powerpoint/2010/main" val="2524165950"/>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0-#ppt_w/2"/>
                                          </p:val>
                                        </p:tav>
                                        <p:tav tm="100000">
                                          <p:val>
                                            <p:strVal val="#ppt_x"/>
                                          </p:val>
                                        </p:tav>
                                      </p:tavLst>
                                    </p:anim>
                                    <p:anim calcmode="lin" valueType="num">
                                      <p:cBhvr additive="base">
                                        <p:cTn id="13" dur="500" fill="hold"/>
                                        <p:tgtEl>
                                          <p:spTgt spid="12"/>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cBhvr additive="base">
                                        <p:cTn id="16" dur="500" fill="hold"/>
                                        <p:tgtEl>
                                          <p:spTgt spid="13"/>
                                        </p:tgtEl>
                                        <p:attrNameLst>
                                          <p:attrName>ppt_x</p:attrName>
                                        </p:attrNameLst>
                                      </p:cBhvr>
                                      <p:tavLst>
                                        <p:tav tm="0">
                                          <p:val>
                                            <p:strVal val="1+#ppt_w/2"/>
                                          </p:val>
                                        </p:tav>
                                        <p:tav tm="100000">
                                          <p:val>
                                            <p:strVal val="#ppt_x"/>
                                          </p:val>
                                        </p:tav>
                                      </p:tavLst>
                                    </p:anim>
                                    <p:anim calcmode="lin" valueType="num">
                                      <p:cBhvr additive="base">
                                        <p:cTn id="17"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0"/>
      <p:bldP spid="13"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8265148" y="1860213"/>
            <a:ext cx="3735508" cy="410882"/>
          </a:xfrm>
          <a:prstGeom prst="rect">
            <a:avLst/>
          </a:prstGeom>
        </p:spPr>
        <p:txBody>
          <a:bodyPr wrap="square">
            <a:spAutoFit/>
          </a:bodyPr>
          <a:lstStyle/>
          <a:p>
            <a:pPr indent="266700">
              <a:lnSpc>
                <a:spcPct val="115000"/>
              </a:lnSpc>
              <a:spcAft>
                <a:spcPts val="420"/>
              </a:spcAft>
            </a:pPr>
            <a:r>
              <a:rPr lang="zh-CN" altLang="en-US" b="1" dirty="0">
                <a:solidFill>
                  <a:srgbClr val="5F5E5C"/>
                </a:solidFill>
                <a:latin typeface="微软雅黑" pitchFamily="34" charset="-122"/>
                <a:ea typeface="微软雅黑" pitchFamily="34" charset="-122"/>
              </a:rPr>
              <a:t>哈雷</a:t>
            </a:r>
            <a:r>
              <a:rPr lang="en-US" altLang="zh-CN" b="1" dirty="0">
                <a:solidFill>
                  <a:srgbClr val="5F5E5C"/>
                </a:solidFill>
                <a:latin typeface="微软雅黑" pitchFamily="34" charset="-122"/>
                <a:ea typeface="微软雅黑" pitchFamily="34" charset="-122"/>
              </a:rPr>
              <a:t>——</a:t>
            </a:r>
            <a:r>
              <a:rPr lang="zh-CN" altLang="en-US" b="1" dirty="0">
                <a:solidFill>
                  <a:srgbClr val="5F5E5C"/>
                </a:solidFill>
                <a:latin typeface="微软雅黑" pitchFamily="34" charset="-122"/>
                <a:ea typeface="微软雅黑" pitchFamily="34" charset="-122"/>
              </a:rPr>
              <a:t>纹在消费者身上的品牌</a:t>
            </a:r>
            <a:endParaRPr lang="zh-CN" altLang="zh-CN" kern="100" dirty="0">
              <a:latin typeface="Times New Roman" panose="02020603050405020304" pitchFamily="18" charset="0"/>
            </a:endParaRPr>
          </a:p>
        </p:txBody>
      </p:sp>
      <p:sp>
        <p:nvSpPr>
          <p:cNvPr id="4" name="TextBox 8"/>
          <p:cNvSpPr txBox="1"/>
          <p:nvPr/>
        </p:nvSpPr>
        <p:spPr>
          <a:xfrm>
            <a:off x="767408" y="1124745"/>
            <a:ext cx="4968552" cy="430887"/>
          </a:xfrm>
          <a:prstGeom prst="rect">
            <a:avLst/>
          </a:prstGeom>
          <a:noFill/>
        </p:spPr>
        <p:txBody>
          <a:bodyPr wrap="square" rtlCol="0">
            <a:spAutoFit/>
          </a:bodyPr>
          <a:lstStyle/>
          <a:p>
            <a:r>
              <a:rPr lang="zh-CN" altLang="en-US" sz="2200" dirty="0">
                <a:solidFill>
                  <a:srgbClr val="3C78CE"/>
                </a:solidFill>
                <a:latin typeface="华康俪金黑W8(P)" pitchFamily="34" charset="-122"/>
                <a:ea typeface="华康俪金黑W8(P)" pitchFamily="34" charset="-122"/>
              </a:rPr>
              <a:t>第一步</a:t>
            </a:r>
            <a:r>
              <a:rPr lang="en-US" altLang="zh-CN" sz="2200" dirty="0">
                <a:solidFill>
                  <a:srgbClr val="3C78CE"/>
                </a:solidFill>
                <a:latin typeface="华康俪金黑W8(P)" pitchFamily="34" charset="-122"/>
                <a:ea typeface="华康俪金黑W8(P)" pitchFamily="34" charset="-122"/>
              </a:rPr>
              <a:t>  </a:t>
            </a:r>
            <a:r>
              <a:rPr lang="zh-CN" altLang="en-US" sz="2200" dirty="0">
                <a:solidFill>
                  <a:srgbClr val="3C78CE"/>
                </a:solidFill>
                <a:latin typeface="华康俪金黑W8(P)" pitchFamily="34" charset="-122"/>
                <a:ea typeface="华康俪金黑W8(P)" pitchFamily="34" charset="-122"/>
              </a:rPr>
              <a:t>品牌诊断</a:t>
            </a:r>
            <a:r>
              <a:rPr lang="en-US" altLang="zh-CN" sz="2200" dirty="0">
                <a:solidFill>
                  <a:srgbClr val="3C78CE"/>
                </a:solidFill>
                <a:latin typeface="华康俪金黑W8(P)" pitchFamily="34" charset="-122"/>
                <a:ea typeface="华康俪金黑W8(P)" pitchFamily="34" charset="-122"/>
              </a:rPr>
              <a:t>/</a:t>
            </a:r>
            <a:r>
              <a:rPr lang="zh-CN" altLang="en-US" sz="2200" dirty="0">
                <a:solidFill>
                  <a:srgbClr val="3C78CE"/>
                </a:solidFill>
                <a:latin typeface="华康俪金黑W8(P)" pitchFamily="34" charset="-122"/>
                <a:ea typeface="华康俪金黑W8(P)" pitchFamily="34" charset="-122"/>
              </a:rPr>
              <a:t>品牌审计</a:t>
            </a:r>
            <a:r>
              <a:rPr lang="en-US" altLang="zh-CN" sz="2200" dirty="0">
                <a:solidFill>
                  <a:srgbClr val="3C78CE"/>
                </a:solidFill>
                <a:latin typeface="华康俪金黑W8(P)" pitchFamily="34" charset="-122"/>
                <a:ea typeface="华康俪金黑W8(P)" pitchFamily="34" charset="-122"/>
              </a:rPr>
              <a:t>/</a:t>
            </a:r>
            <a:r>
              <a:rPr lang="zh-CN" altLang="en-US" sz="2200" dirty="0">
                <a:solidFill>
                  <a:srgbClr val="3C78CE"/>
                </a:solidFill>
                <a:latin typeface="华康俪金黑W8(P)" pitchFamily="34" charset="-122"/>
                <a:ea typeface="华康俪金黑W8(P)" pitchFamily="34" charset="-122"/>
              </a:rPr>
              <a:t>品牌评估</a:t>
            </a:r>
          </a:p>
        </p:txBody>
      </p:sp>
      <p:sp>
        <p:nvSpPr>
          <p:cNvPr id="3" name="矩形 2"/>
          <p:cNvSpPr/>
          <p:nvPr/>
        </p:nvSpPr>
        <p:spPr>
          <a:xfrm>
            <a:off x="623393" y="2276873"/>
            <a:ext cx="11268037" cy="4104456"/>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6456040" y="2456309"/>
            <a:ext cx="5369184" cy="2332946"/>
          </a:xfrm>
          <a:prstGeom prst="rect">
            <a:avLst/>
          </a:prstGeom>
          <a:noFill/>
        </p:spPr>
        <p:txBody>
          <a:bodyPr wrap="square" rtlCol="0">
            <a:spAutoFit/>
          </a:bodyPr>
          <a:lstStyle/>
          <a:p>
            <a:pPr>
              <a:lnSpc>
                <a:spcPct val="130000"/>
              </a:lnSpc>
              <a:spcAft>
                <a:spcPts val="600"/>
              </a:spcAft>
            </a:pPr>
            <a:r>
              <a:rPr lang="zh-CN" altLang="en-US" sz="1400" dirty="0">
                <a:solidFill>
                  <a:srgbClr val="5F5E5C"/>
                </a:solidFill>
                <a:latin typeface="微软雅黑" pitchFamily="34" charset="-122"/>
                <a:ea typeface="微软雅黑" pitchFamily="34" charset="-122"/>
              </a:rPr>
              <a:t>在审视营销活动时，他们才发现原来迪斯尼正在做很多无效的营销活动，十分震惊。澳大利亚有一家卖地板蜡的公司，竟也在产品上使用米老鼠的标志。但可爱的米老鼠和光滑的地板没有丝毫联系。类似的滥用品牌的事情比比皆是。在调查顾客反应时，有顾客反映，他们喜欢迪斯尼的品牌，但常让他们尴尬的是，在超市货架前听到孩子央求：“爸爸妈妈，可不可以买这种清洁剂？那样的话，我就能得到一个小唐老鸭。”迪斯尼从中得到教训：不要在不属于你的领域横插一脚。</a:t>
            </a:r>
            <a:endParaRPr lang="zh-CN" altLang="zh-CN" sz="1400" dirty="0">
              <a:solidFill>
                <a:srgbClr val="FFC000"/>
              </a:solidFill>
              <a:latin typeface="微软雅黑" pitchFamily="34" charset="-122"/>
              <a:ea typeface="微软雅黑" pitchFamily="34" charset="-122"/>
            </a:endParaRPr>
          </a:p>
        </p:txBody>
      </p:sp>
      <p:sp>
        <p:nvSpPr>
          <p:cNvPr id="6" name="TextBox 5"/>
          <p:cNvSpPr txBox="1"/>
          <p:nvPr/>
        </p:nvSpPr>
        <p:spPr>
          <a:xfrm>
            <a:off x="767408" y="2456310"/>
            <a:ext cx="5369184" cy="1772793"/>
          </a:xfrm>
          <a:prstGeom prst="rect">
            <a:avLst/>
          </a:prstGeom>
          <a:noFill/>
        </p:spPr>
        <p:txBody>
          <a:bodyPr wrap="square" rtlCol="0">
            <a:spAutoFit/>
          </a:bodyPr>
          <a:lstStyle/>
          <a:p>
            <a:pPr>
              <a:lnSpc>
                <a:spcPct val="130000"/>
              </a:lnSpc>
            </a:pPr>
            <a:r>
              <a:rPr lang="zh-CN" altLang="en-US" sz="1400" dirty="0">
                <a:solidFill>
                  <a:srgbClr val="5F5E5C"/>
                </a:solidFill>
                <a:latin typeface="微软雅黑" pitchFamily="34" charset="-122"/>
                <a:ea typeface="微软雅黑" pitchFamily="34" charset="-122"/>
              </a:rPr>
              <a:t>以迪斯尼（</a:t>
            </a:r>
            <a:r>
              <a:rPr lang="en-US" altLang="zh-CN" sz="1400" dirty="0">
                <a:solidFill>
                  <a:srgbClr val="5F5E5C"/>
                </a:solidFill>
                <a:latin typeface="微软雅黑" pitchFamily="34" charset="-122"/>
                <a:ea typeface="微软雅黑" pitchFamily="34" charset="-122"/>
              </a:rPr>
              <a:t>Disney</a:t>
            </a:r>
            <a:r>
              <a:rPr lang="zh-CN" altLang="en-US" sz="1400" dirty="0">
                <a:solidFill>
                  <a:srgbClr val="5F5E5C"/>
                </a:solidFill>
                <a:latin typeface="微软雅黑" pitchFamily="34" charset="-122"/>
                <a:ea typeface="微软雅黑" pitchFamily="34" charset="-122"/>
              </a:rPr>
              <a:t>）为例，在</a:t>
            </a:r>
            <a:r>
              <a:rPr lang="en-US" altLang="zh-CN" sz="1400" dirty="0">
                <a:solidFill>
                  <a:srgbClr val="5F5E5C"/>
                </a:solidFill>
                <a:latin typeface="微软雅黑" pitchFamily="34" charset="-122"/>
                <a:ea typeface="微软雅黑" pitchFamily="34" charset="-122"/>
              </a:rPr>
              <a:t>1980</a:t>
            </a:r>
            <a:r>
              <a:rPr lang="zh-CN" altLang="en-US" sz="1400" dirty="0">
                <a:solidFill>
                  <a:srgbClr val="5F5E5C"/>
                </a:solidFill>
                <a:latin typeface="微软雅黑" pitchFamily="34" charset="-122"/>
                <a:ea typeface="微软雅黑" pitchFamily="34" charset="-122"/>
              </a:rPr>
              <a:t>年代初期，迪斯尼陷入财务危机。为了解决危机，迪斯尼引入新的管理团队，重新评估品牌价值，得出迪斯尼的与众不同之处在于颇具吸引力的电影主题和人物，于是把营销重点回归到唐老鸭、米老鼠和灰姑娘、白雪公主等经典动画角色上。他们把这些品牌的使用权授权给不同的公司，允许他们在他们的产品上画上迪斯尼的动画人物。于是，财源广进。</a:t>
            </a:r>
            <a:endParaRPr lang="zh-CN" altLang="zh-CN" sz="1400" b="1" dirty="0">
              <a:solidFill>
                <a:srgbClr val="E67819"/>
              </a:solidFill>
              <a:latin typeface="微软雅黑" pitchFamily="34" charset="-122"/>
              <a:ea typeface="微软雅黑" pitchFamily="34" charset="-122"/>
            </a:endParaRPr>
          </a:p>
        </p:txBody>
      </p:sp>
      <p:sp>
        <p:nvSpPr>
          <p:cNvPr id="7" name="TextBox 6"/>
          <p:cNvSpPr txBox="1"/>
          <p:nvPr/>
        </p:nvSpPr>
        <p:spPr>
          <a:xfrm>
            <a:off x="767408" y="4979980"/>
            <a:ext cx="5369184" cy="1212640"/>
          </a:xfrm>
          <a:prstGeom prst="rect">
            <a:avLst/>
          </a:prstGeom>
          <a:noFill/>
        </p:spPr>
        <p:txBody>
          <a:bodyPr wrap="square" rtlCol="0">
            <a:spAutoFit/>
          </a:bodyPr>
          <a:lstStyle/>
          <a:p>
            <a:pPr>
              <a:lnSpc>
                <a:spcPct val="130000"/>
              </a:lnSpc>
            </a:pPr>
            <a:r>
              <a:rPr lang="en-US" altLang="zh-CN" sz="1400" dirty="0">
                <a:solidFill>
                  <a:srgbClr val="5F5E5C"/>
                </a:solidFill>
                <a:latin typeface="微软雅黑" pitchFamily="34" charset="-122"/>
                <a:ea typeface="微软雅黑" pitchFamily="34" charset="-122"/>
              </a:rPr>
              <a:t>80</a:t>
            </a:r>
            <a:r>
              <a:rPr lang="zh-CN" altLang="en-US" sz="1400" dirty="0">
                <a:solidFill>
                  <a:srgbClr val="5F5E5C"/>
                </a:solidFill>
                <a:latin typeface="微软雅黑" pitchFamily="34" charset="-122"/>
                <a:ea typeface="微软雅黑" pitchFamily="34" charset="-122"/>
              </a:rPr>
              <a:t>年代中期，迪斯尼更加注重品牌经营。为了确保品牌的长期成长，他们于</a:t>
            </a:r>
            <a:r>
              <a:rPr lang="en-US" altLang="zh-CN" sz="1400" dirty="0">
                <a:solidFill>
                  <a:srgbClr val="5F5E5C"/>
                </a:solidFill>
                <a:latin typeface="微软雅黑" pitchFamily="34" charset="-122"/>
                <a:ea typeface="微软雅黑" pitchFamily="34" charset="-122"/>
              </a:rPr>
              <a:t>1980</a:t>
            </a:r>
            <a:r>
              <a:rPr lang="zh-CN" altLang="en-US" sz="1400" dirty="0">
                <a:solidFill>
                  <a:srgbClr val="5F5E5C"/>
                </a:solidFill>
                <a:latin typeface="微软雅黑" pitchFamily="34" charset="-122"/>
                <a:ea typeface="微软雅黑" pitchFamily="34" charset="-122"/>
              </a:rPr>
              <a:t>年代中期进行了一次品牌审计（</a:t>
            </a:r>
            <a:r>
              <a:rPr lang="en-US" altLang="zh-CN" sz="1400" dirty="0">
                <a:solidFill>
                  <a:srgbClr val="5F5E5C"/>
                </a:solidFill>
                <a:latin typeface="微软雅黑" pitchFamily="34" charset="-122"/>
                <a:ea typeface="微软雅黑" pitchFamily="34" charset="-122"/>
              </a:rPr>
              <a:t>brand audit</a:t>
            </a:r>
            <a:r>
              <a:rPr lang="zh-CN" altLang="en-US" sz="1400" dirty="0">
                <a:solidFill>
                  <a:srgbClr val="5F5E5C"/>
                </a:solidFill>
                <a:latin typeface="微软雅黑" pitchFamily="34" charset="-122"/>
                <a:ea typeface="微软雅黑" pitchFamily="34" charset="-122"/>
              </a:rPr>
              <a:t>），就像会计审计师对企业财务做评估一样，迪斯尼的营销审计师分别从内部的营销活动和外部的顾客反应着手，深入地检视品牌的体质。</a:t>
            </a:r>
            <a:endParaRPr lang="zh-CN" altLang="zh-CN" sz="1400" b="1" dirty="0">
              <a:solidFill>
                <a:srgbClr val="E67819"/>
              </a:solidFill>
              <a:latin typeface="微软雅黑" pitchFamily="34" charset="-122"/>
              <a:ea typeface="微软雅黑" pitchFamily="34" charset="-122"/>
            </a:endParaRPr>
          </a:p>
        </p:txBody>
      </p:sp>
      <p:sp>
        <p:nvSpPr>
          <p:cNvPr id="8" name="矩形 7"/>
          <p:cNvSpPr/>
          <p:nvPr/>
        </p:nvSpPr>
        <p:spPr>
          <a:xfrm flipV="1">
            <a:off x="6228800" y="2511698"/>
            <a:ext cx="91553" cy="3653606"/>
          </a:xfrm>
          <a:prstGeom prst="rect">
            <a:avLst/>
          </a:prstGeom>
          <a:solidFill>
            <a:srgbClr val="3C78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D1F06"/>
              </a:solidFill>
            </a:endParaRPr>
          </a:p>
        </p:txBody>
      </p:sp>
      <p:sp>
        <p:nvSpPr>
          <p:cNvPr id="9" name="TextBox 6"/>
          <p:cNvSpPr txBox="1"/>
          <p:nvPr/>
        </p:nvSpPr>
        <p:spPr>
          <a:xfrm>
            <a:off x="6456041" y="4979980"/>
            <a:ext cx="5369184" cy="1212640"/>
          </a:xfrm>
          <a:prstGeom prst="rect">
            <a:avLst/>
          </a:prstGeom>
          <a:noFill/>
        </p:spPr>
        <p:txBody>
          <a:bodyPr wrap="square" rtlCol="0">
            <a:spAutoFit/>
          </a:bodyPr>
          <a:lstStyle/>
          <a:p>
            <a:pPr>
              <a:lnSpc>
                <a:spcPct val="130000"/>
              </a:lnSpc>
            </a:pPr>
            <a:r>
              <a:rPr lang="zh-CN" altLang="en-US" sz="1400" dirty="0">
                <a:solidFill>
                  <a:srgbClr val="5F5E5C"/>
                </a:solidFill>
                <a:latin typeface="微软雅黑" pitchFamily="34" charset="-122"/>
                <a:ea typeface="微软雅黑" pitchFamily="34" charset="-122"/>
              </a:rPr>
              <a:t>结果，迪斯尼找出了“欢乐、家庭、娱乐”（</a:t>
            </a:r>
            <a:r>
              <a:rPr lang="en-US" altLang="zh-CN" sz="1400" dirty="0">
                <a:solidFill>
                  <a:srgbClr val="5F5E5C"/>
                </a:solidFill>
                <a:latin typeface="微软雅黑" pitchFamily="34" charset="-122"/>
                <a:ea typeface="微软雅黑" pitchFamily="34" charset="-122"/>
              </a:rPr>
              <a:t>fun, family and entertainment</a:t>
            </a:r>
            <a:r>
              <a:rPr lang="zh-CN" altLang="en-US" sz="1400" dirty="0">
                <a:solidFill>
                  <a:srgbClr val="5F5E5C"/>
                </a:solidFill>
                <a:latin typeface="微软雅黑" pitchFamily="34" charset="-122"/>
                <a:ea typeface="微软雅黑" pitchFamily="34" charset="-122"/>
              </a:rPr>
              <a:t>）作为自己的品牌箴言，使公司所有员工清楚迪斯尼的品牌定位，授权公司的产品一定要与品牌定位一致。迪斯尼为此特地在公司总部设立了一个团队，负责宣传和执行品牌箴言。</a:t>
            </a:r>
            <a:endParaRPr lang="zh-CN" altLang="zh-CN" sz="1400" b="1" dirty="0">
              <a:solidFill>
                <a:srgbClr val="E67819"/>
              </a:solidFill>
              <a:latin typeface="微软雅黑" pitchFamily="34" charset="-122"/>
              <a:ea typeface="微软雅黑" pitchFamily="34" charset="-122"/>
            </a:endParaRPr>
          </a:p>
        </p:txBody>
      </p:sp>
      <p:grpSp>
        <p:nvGrpSpPr>
          <p:cNvPr id="10" name="组合 9"/>
          <p:cNvGrpSpPr/>
          <p:nvPr/>
        </p:nvGrpSpPr>
        <p:grpSpPr>
          <a:xfrm>
            <a:off x="7241666" y="1844824"/>
            <a:ext cx="1440160" cy="400110"/>
            <a:chOff x="4875039" y="1565377"/>
            <a:chExt cx="1440160" cy="400110"/>
          </a:xfrm>
        </p:grpSpPr>
        <p:sp>
          <p:nvSpPr>
            <p:cNvPr id="11" name="TextBox 10"/>
            <p:cNvSpPr txBox="1"/>
            <p:nvPr/>
          </p:nvSpPr>
          <p:spPr>
            <a:xfrm>
              <a:off x="4875039" y="1565377"/>
              <a:ext cx="1440160" cy="400110"/>
            </a:xfrm>
            <a:prstGeom prst="rect">
              <a:avLst/>
            </a:prstGeom>
            <a:noFill/>
          </p:spPr>
          <p:txBody>
            <a:bodyPr wrap="square" rtlCol="0">
              <a:spAutoFit/>
            </a:bodyPr>
            <a:lstStyle/>
            <a:p>
              <a:pPr algn="ctr"/>
              <a:r>
                <a:rPr lang="zh-CN" altLang="en-US" sz="2000" dirty="0">
                  <a:solidFill>
                    <a:srgbClr val="3C78CE"/>
                  </a:solidFill>
                  <a:latin typeface="华康俪金黑W8(P)" panose="020B0800000000000000" pitchFamily="34" charset="-122"/>
                  <a:ea typeface="华康俪金黑W8(P)" panose="020B0800000000000000" pitchFamily="34" charset="-122"/>
                </a:rPr>
                <a:t>案例</a:t>
              </a:r>
            </a:p>
          </p:txBody>
        </p:sp>
        <p:sp>
          <p:nvSpPr>
            <p:cNvPr id="12" name="TextBox 11"/>
            <p:cNvSpPr txBox="1"/>
            <p:nvPr/>
          </p:nvSpPr>
          <p:spPr>
            <a:xfrm>
              <a:off x="5044473" y="1580766"/>
              <a:ext cx="298080" cy="369332"/>
            </a:xfrm>
            <a:prstGeom prst="rect">
              <a:avLst/>
            </a:prstGeom>
            <a:noFill/>
          </p:spPr>
          <p:txBody>
            <a:bodyPr wrap="square" rtlCol="0">
              <a:spAutoFit/>
            </a:bodyPr>
            <a:lstStyle/>
            <a:p>
              <a:r>
                <a:rPr lang="en-US" altLang="zh-CN" dirty="0">
                  <a:solidFill>
                    <a:srgbClr val="3C78CE"/>
                  </a:solidFill>
                  <a:latin typeface="华康俪金黑W8(P)" panose="020B0800000000000000" pitchFamily="34" charset="-122"/>
                  <a:ea typeface="华康俪金黑W8(P)" panose="020B0800000000000000" pitchFamily="34" charset="-122"/>
                </a:rPr>
                <a:t>[</a:t>
              </a:r>
              <a:endParaRPr lang="zh-CN" altLang="en-US" dirty="0">
                <a:solidFill>
                  <a:srgbClr val="3C78CE"/>
                </a:solidFill>
                <a:latin typeface="华康俪金黑W8(P)" panose="020B0800000000000000" pitchFamily="34" charset="-122"/>
                <a:ea typeface="华康俪金黑W8(P)" panose="020B0800000000000000" pitchFamily="34" charset="-122"/>
              </a:endParaRPr>
            </a:p>
          </p:txBody>
        </p:sp>
        <p:sp>
          <p:nvSpPr>
            <p:cNvPr id="13" name="TextBox 12"/>
            <p:cNvSpPr txBox="1"/>
            <p:nvPr/>
          </p:nvSpPr>
          <p:spPr>
            <a:xfrm>
              <a:off x="5898521" y="1580766"/>
              <a:ext cx="298080" cy="369332"/>
            </a:xfrm>
            <a:prstGeom prst="rect">
              <a:avLst/>
            </a:prstGeom>
            <a:noFill/>
          </p:spPr>
          <p:txBody>
            <a:bodyPr wrap="square" rtlCol="0">
              <a:spAutoFit/>
            </a:bodyPr>
            <a:lstStyle>
              <a:defPPr>
                <a:defRPr lang="zh-CN"/>
              </a:defPPr>
              <a:lvl1pPr>
                <a:defRPr>
                  <a:solidFill>
                    <a:srgbClr val="80C417"/>
                  </a:solidFill>
                  <a:latin typeface="华康俪金黑W8(P)" panose="020B0800000000000000" pitchFamily="34" charset="-122"/>
                  <a:ea typeface="华康俪金黑W8(P)" panose="020B0800000000000000" pitchFamily="34" charset="-122"/>
                </a:defRPr>
              </a:lvl1pPr>
            </a:lstStyle>
            <a:p>
              <a:r>
                <a:rPr lang="en-US" altLang="zh-CN" dirty="0">
                  <a:solidFill>
                    <a:srgbClr val="3C78CE"/>
                  </a:solidFill>
                </a:rPr>
                <a:t>]</a:t>
              </a:r>
              <a:endParaRPr lang="zh-CN" altLang="en-US" dirty="0">
                <a:solidFill>
                  <a:srgbClr val="3C78CE"/>
                </a:solidFill>
              </a:endParaRPr>
            </a:p>
          </p:txBody>
        </p:sp>
      </p:grpSp>
    </p:spTree>
    <p:extLst>
      <p:ext uri="{BB962C8B-B14F-4D97-AF65-F5344CB8AC3E}">
        <p14:creationId xmlns:p14="http://schemas.microsoft.com/office/powerpoint/2010/main" val="76090750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0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0-#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childTnLst>
                          </p:cTn>
                        </p:par>
                        <p:par>
                          <p:cTn id="13" fill="hold">
                            <p:stCondLst>
                              <p:cond delay="700"/>
                            </p:stCondLst>
                            <p:childTnLst>
                              <p:par>
                                <p:cTn id="14" presetID="2" presetClass="entr" presetSubtype="2" decel="10000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1+#ppt_w/2"/>
                                          </p:val>
                                        </p:tav>
                                        <p:tav tm="100000">
                                          <p:val>
                                            <p:strVal val="#ppt_x"/>
                                          </p:val>
                                        </p:tav>
                                      </p:tavLst>
                                    </p:anim>
                                    <p:anim calcmode="lin" valueType="num">
                                      <p:cBhvr additive="base">
                                        <p:cTn id="17" dur="500" fill="hold"/>
                                        <p:tgtEl>
                                          <p:spTgt spid="5"/>
                                        </p:tgtEl>
                                        <p:attrNameLst>
                                          <p:attrName>ppt_y</p:attrName>
                                        </p:attrNameLst>
                                      </p:cBhvr>
                                      <p:tavLst>
                                        <p:tav tm="0">
                                          <p:val>
                                            <p:strVal val="#ppt_y"/>
                                          </p:val>
                                        </p:tav>
                                        <p:tav tm="100000">
                                          <p:val>
                                            <p:strVal val="#ppt_y"/>
                                          </p:val>
                                        </p:tav>
                                      </p:tavLst>
                                    </p:anim>
                                  </p:childTnLst>
                                </p:cTn>
                              </p:par>
                              <p:par>
                                <p:cTn id="18" presetID="2" presetClass="entr" presetSubtype="2" decel="100000" fill="hold" grpId="0" nodeType="withEffect">
                                  <p:stCondLst>
                                    <p:cond delay="20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fill="hold"/>
                                        <p:tgtEl>
                                          <p:spTgt spid="9"/>
                                        </p:tgtEl>
                                        <p:attrNameLst>
                                          <p:attrName>ppt_x</p:attrName>
                                        </p:attrNameLst>
                                      </p:cBhvr>
                                      <p:tavLst>
                                        <p:tav tm="0">
                                          <p:val>
                                            <p:strVal val="1+#ppt_w/2"/>
                                          </p:val>
                                        </p:tav>
                                        <p:tav tm="100000">
                                          <p:val>
                                            <p:strVal val="#ppt_x"/>
                                          </p:val>
                                        </p:tav>
                                      </p:tavLst>
                                    </p:anim>
                                    <p:anim calcmode="lin" valueType="num">
                                      <p:cBhvr additive="base">
                                        <p:cTn id="21"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8"/>
          <p:cNvSpPr txBox="1"/>
          <p:nvPr/>
        </p:nvSpPr>
        <p:spPr>
          <a:xfrm>
            <a:off x="767408" y="1124745"/>
            <a:ext cx="4969846" cy="430887"/>
          </a:xfrm>
          <a:prstGeom prst="rect">
            <a:avLst/>
          </a:prstGeom>
          <a:noFill/>
        </p:spPr>
        <p:txBody>
          <a:bodyPr wrap="square" rtlCol="0">
            <a:spAutoFit/>
          </a:bodyPr>
          <a:lstStyle/>
          <a:p>
            <a:r>
              <a:rPr lang="zh-CN" altLang="en-US" sz="2200" dirty="0">
                <a:solidFill>
                  <a:srgbClr val="5F5E5C"/>
                </a:solidFill>
                <a:latin typeface="华康俪金黑W8(P)" pitchFamily="34" charset="-122"/>
                <a:ea typeface="华康俪金黑W8(P)" pitchFamily="34" charset="-122"/>
              </a:rPr>
              <a:t>第一节</a:t>
            </a:r>
            <a:r>
              <a:rPr lang="en-US" altLang="zh-CN" sz="2200" dirty="0">
                <a:solidFill>
                  <a:srgbClr val="5F5E5C"/>
                </a:solidFill>
                <a:latin typeface="华康俪金黑W8(P)" pitchFamily="34" charset="-122"/>
                <a:ea typeface="华康俪金黑W8(P)" pitchFamily="34" charset="-122"/>
              </a:rPr>
              <a:t>  </a:t>
            </a:r>
            <a:r>
              <a:rPr lang="zh-CN" altLang="en-US" sz="2200" dirty="0">
                <a:solidFill>
                  <a:srgbClr val="5F5E5C"/>
                </a:solidFill>
                <a:latin typeface="华康俪金黑W8(P)" pitchFamily="34" charset="-122"/>
                <a:ea typeface="华康俪金黑W8(P)" pitchFamily="34" charset="-122"/>
              </a:rPr>
              <a:t>品牌的定义及分类</a:t>
            </a:r>
          </a:p>
        </p:txBody>
      </p:sp>
      <p:sp>
        <p:nvSpPr>
          <p:cNvPr id="14" name="TextBox 6"/>
          <p:cNvSpPr txBox="1"/>
          <p:nvPr/>
        </p:nvSpPr>
        <p:spPr>
          <a:xfrm>
            <a:off x="767408" y="1529091"/>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t>1.1.2 </a:t>
            </a:r>
            <a:r>
              <a:rPr lang="zh-CN" altLang="en-US" sz="1800" dirty="0"/>
              <a:t>品牌的分类</a:t>
            </a:r>
            <a:endParaRPr lang="zh-CN" altLang="zh-CN" sz="1800" dirty="0"/>
          </a:p>
        </p:txBody>
      </p:sp>
      <p:sp>
        <p:nvSpPr>
          <p:cNvPr id="18" name="TextBox 6"/>
          <p:cNvSpPr txBox="1"/>
          <p:nvPr/>
        </p:nvSpPr>
        <p:spPr>
          <a:xfrm>
            <a:off x="768272" y="3210910"/>
            <a:ext cx="11088368" cy="3242426"/>
          </a:xfrm>
          <a:prstGeom prst="rect">
            <a:avLst/>
          </a:prstGeom>
          <a:noFill/>
        </p:spPr>
        <p:txBody>
          <a:bodyPr wrap="square" rtlCol="0">
            <a:spAutoFit/>
          </a:bodyPr>
          <a:lstStyle/>
          <a:p>
            <a:pPr marL="342900" indent="-342900">
              <a:lnSpc>
                <a:spcPct val="130000"/>
              </a:lnSpc>
              <a:spcAft>
                <a:spcPts val="300"/>
              </a:spcAft>
              <a:buFont typeface="+mj-ea"/>
              <a:buAutoNum type="circleNumDbPlain"/>
            </a:pPr>
            <a:r>
              <a:rPr lang="zh-CN" altLang="en-US" sz="1600" dirty="0">
                <a:solidFill>
                  <a:schemeClr val="tx1">
                    <a:lumMod val="65000"/>
                    <a:lumOff val="35000"/>
                  </a:schemeClr>
                </a:solidFill>
                <a:latin typeface="微软雅黑" pitchFamily="34" charset="-122"/>
                <a:ea typeface="微软雅黑" pitchFamily="34" charset="-122"/>
              </a:rPr>
              <a:t>根据品牌知名度的辐射区域划分：</a:t>
            </a:r>
            <a:r>
              <a:rPr lang="zh-CN" altLang="en-US" sz="1600" b="1" dirty="0">
                <a:solidFill>
                  <a:schemeClr val="tx1">
                    <a:lumMod val="65000"/>
                    <a:lumOff val="35000"/>
                  </a:schemeClr>
                </a:solidFill>
                <a:latin typeface="微软雅黑" pitchFamily="34" charset="-122"/>
                <a:ea typeface="微软雅黑" pitchFamily="34" charset="-122"/>
              </a:rPr>
              <a:t>区域品牌、国内品牌、国际品牌。 </a:t>
            </a:r>
          </a:p>
          <a:p>
            <a:pPr marL="342900" indent="-342900">
              <a:lnSpc>
                <a:spcPct val="130000"/>
              </a:lnSpc>
              <a:spcAft>
                <a:spcPts val="300"/>
              </a:spcAft>
              <a:buFont typeface="+mj-ea"/>
              <a:buAutoNum type="circleNumDbPlain"/>
            </a:pPr>
            <a:r>
              <a:rPr lang="zh-CN" altLang="en-US" sz="1600" dirty="0">
                <a:solidFill>
                  <a:schemeClr val="tx1">
                    <a:lumMod val="65000"/>
                    <a:lumOff val="35000"/>
                  </a:schemeClr>
                </a:solidFill>
                <a:latin typeface="微软雅黑" pitchFamily="34" charset="-122"/>
                <a:ea typeface="微软雅黑" pitchFamily="34" charset="-122"/>
              </a:rPr>
              <a:t>根据品牌的生命周期长短划分：</a:t>
            </a:r>
            <a:r>
              <a:rPr lang="zh-CN" altLang="en-US" sz="1600" b="1" dirty="0">
                <a:solidFill>
                  <a:schemeClr val="tx1">
                    <a:lumMod val="65000"/>
                    <a:lumOff val="35000"/>
                  </a:schemeClr>
                </a:solidFill>
                <a:latin typeface="微软雅黑" pitchFamily="34" charset="-122"/>
                <a:ea typeface="微软雅黑" pitchFamily="34" charset="-122"/>
              </a:rPr>
              <a:t>短期品牌、长期品牌。</a:t>
            </a:r>
          </a:p>
          <a:p>
            <a:pPr marL="342900" indent="-342900">
              <a:lnSpc>
                <a:spcPct val="130000"/>
              </a:lnSpc>
              <a:spcAft>
                <a:spcPts val="300"/>
              </a:spcAft>
              <a:buFont typeface="+mj-ea"/>
              <a:buAutoNum type="circleNumDbPlain"/>
            </a:pPr>
            <a:r>
              <a:rPr lang="zh-CN" altLang="en-US" sz="1600" dirty="0">
                <a:solidFill>
                  <a:schemeClr val="tx1">
                    <a:lumMod val="65000"/>
                    <a:lumOff val="35000"/>
                  </a:schemeClr>
                </a:solidFill>
                <a:latin typeface="微软雅黑" pitchFamily="34" charset="-122"/>
                <a:ea typeface="微软雅黑" pitchFamily="34" charset="-122"/>
              </a:rPr>
              <a:t>根据品牌强度划分：</a:t>
            </a:r>
            <a:r>
              <a:rPr lang="zh-CN" altLang="en-US" sz="1600" b="1" dirty="0">
                <a:solidFill>
                  <a:schemeClr val="tx1">
                    <a:lumMod val="65000"/>
                    <a:lumOff val="35000"/>
                  </a:schemeClr>
                </a:solidFill>
                <a:latin typeface="微软雅黑" pitchFamily="34" charset="-122"/>
                <a:ea typeface="微软雅黑" pitchFamily="34" charset="-122"/>
              </a:rPr>
              <a:t>顶级品牌、强势品牌、弱势品牌。</a:t>
            </a:r>
          </a:p>
          <a:p>
            <a:pPr marL="342900" indent="-342900">
              <a:lnSpc>
                <a:spcPct val="130000"/>
              </a:lnSpc>
              <a:spcAft>
                <a:spcPts val="300"/>
              </a:spcAft>
              <a:buFont typeface="+mj-ea"/>
              <a:buAutoNum type="circleNumDbPlain"/>
            </a:pPr>
            <a:r>
              <a:rPr lang="zh-CN" altLang="en-US" sz="1600" dirty="0">
                <a:solidFill>
                  <a:schemeClr val="tx1">
                    <a:lumMod val="65000"/>
                    <a:lumOff val="35000"/>
                  </a:schemeClr>
                </a:solidFill>
                <a:latin typeface="微软雅黑" pitchFamily="34" charset="-122"/>
                <a:ea typeface="微软雅黑" pitchFamily="34" charset="-122"/>
              </a:rPr>
              <a:t>根据品牌地位划分：</a:t>
            </a:r>
            <a:r>
              <a:rPr lang="zh-CN" altLang="en-US" sz="1600" b="1" dirty="0">
                <a:solidFill>
                  <a:schemeClr val="tx1">
                    <a:lumMod val="65000"/>
                    <a:lumOff val="35000"/>
                  </a:schemeClr>
                </a:solidFill>
                <a:latin typeface="微软雅黑" pitchFamily="34" charset="-122"/>
                <a:ea typeface="微软雅黑" pitchFamily="34" charset="-122"/>
              </a:rPr>
              <a:t>领导品牌、挑战品牌、跟随品牌。</a:t>
            </a:r>
          </a:p>
          <a:p>
            <a:pPr marL="342900" indent="-342900">
              <a:lnSpc>
                <a:spcPct val="130000"/>
              </a:lnSpc>
              <a:spcAft>
                <a:spcPts val="300"/>
              </a:spcAft>
              <a:buFont typeface="+mj-ea"/>
              <a:buAutoNum type="circleNumDbPlain"/>
            </a:pPr>
            <a:r>
              <a:rPr lang="zh-CN" altLang="en-US" sz="1600" dirty="0">
                <a:solidFill>
                  <a:schemeClr val="tx1">
                    <a:lumMod val="65000"/>
                    <a:lumOff val="35000"/>
                  </a:schemeClr>
                </a:solidFill>
                <a:latin typeface="微软雅黑" pitchFamily="34" charset="-122"/>
                <a:ea typeface="微软雅黑" pitchFamily="34" charset="-122"/>
              </a:rPr>
              <a:t>根据产品生产经营的不同环节划分：</a:t>
            </a:r>
            <a:r>
              <a:rPr lang="zh-CN" altLang="en-US" sz="1600" b="1" dirty="0">
                <a:solidFill>
                  <a:schemeClr val="tx1">
                    <a:lumMod val="65000"/>
                    <a:lumOff val="35000"/>
                  </a:schemeClr>
                </a:solidFill>
                <a:latin typeface="微软雅黑" pitchFamily="34" charset="-122"/>
                <a:ea typeface="微软雅黑" pitchFamily="34" charset="-122"/>
              </a:rPr>
              <a:t>制造商品牌、经营商</a:t>
            </a:r>
            <a:r>
              <a:rPr lang="en-US" altLang="zh-CN" sz="1600" b="1" dirty="0">
                <a:solidFill>
                  <a:schemeClr val="tx1">
                    <a:lumMod val="65000"/>
                    <a:lumOff val="35000"/>
                  </a:schemeClr>
                </a:solidFill>
                <a:latin typeface="微软雅黑" pitchFamily="34" charset="-122"/>
                <a:ea typeface="微软雅黑" pitchFamily="34" charset="-122"/>
              </a:rPr>
              <a:t>/</a:t>
            </a:r>
            <a:r>
              <a:rPr lang="zh-CN" altLang="en-US" sz="1600" b="1" dirty="0">
                <a:solidFill>
                  <a:schemeClr val="tx1">
                    <a:lumMod val="65000"/>
                    <a:lumOff val="35000"/>
                  </a:schemeClr>
                </a:solidFill>
                <a:latin typeface="微软雅黑" pitchFamily="34" charset="-122"/>
                <a:ea typeface="微软雅黑" pitchFamily="34" charset="-122"/>
              </a:rPr>
              <a:t>中间商品牌。</a:t>
            </a:r>
          </a:p>
          <a:p>
            <a:pPr marL="342900" indent="-342900">
              <a:lnSpc>
                <a:spcPct val="130000"/>
              </a:lnSpc>
              <a:spcAft>
                <a:spcPts val="300"/>
              </a:spcAft>
              <a:buFont typeface="+mj-ea"/>
              <a:buAutoNum type="circleNumDbPlain"/>
            </a:pPr>
            <a:r>
              <a:rPr lang="zh-CN" altLang="en-US" sz="1600" dirty="0">
                <a:solidFill>
                  <a:schemeClr val="tx1">
                    <a:lumMod val="65000"/>
                    <a:lumOff val="35000"/>
                  </a:schemeClr>
                </a:solidFill>
                <a:latin typeface="微软雅黑" pitchFamily="34" charset="-122"/>
                <a:ea typeface="微软雅黑" pitchFamily="34" charset="-122"/>
              </a:rPr>
              <a:t>根据品牌来源划分：</a:t>
            </a:r>
            <a:r>
              <a:rPr lang="zh-CN" altLang="en-US" sz="1600" b="1" dirty="0">
                <a:solidFill>
                  <a:schemeClr val="tx1">
                    <a:lumMod val="65000"/>
                    <a:lumOff val="35000"/>
                  </a:schemeClr>
                </a:solidFill>
                <a:latin typeface="微软雅黑" pitchFamily="34" charset="-122"/>
                <a:ea typeface="微软雅黑" pitchFamily="34" charset="-122"/>
              </a:rPr>
              <a:t>自有品牌、外来品牌、嫁接品牌</a:t>
            </a:r>
            <a:r>
              <a:rPr lang="zh-CN" altLang="en-US" sz="1600" dirty="0">
                <a:solidFill>
                  <a:schemeClr val="tx1">
                    <a:lumMod val="65000"/>
                    <a:lumOff val="35000"/>
                  </a:schemeClr>
                </a:solidFill>
                <a:latin typeface="微软雅黑" pitchFamily="34" charset="-122"/>
                <a:ea typeface="微软雅黑" pitchFamily="34" charset="-122"/>
              </a:rPr>
              <a:t>。外来品牌是指企业通过特许经营、兼并、收购或其他形式而取得的品牌。嫁接品牌主要指通过合资、合作方式形成的带有双方品牌的新产品，如索尼</a:t>
            </a: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爱立信手机。</a:t>
            </a:r>
          </a:p>
          <a:p>
            <a:pPr marL="342900" indent="-342900">
              <a:lnSpc>
                <a:spcPct val="130000"/>
              </a:lnSpc>
              <a:spcAft>
                <a:spcPts val="300"/>
              </a:spcAft>
              <a:buFont typeface="+mj-ea"/>
              <a:buAutoNum type="circleNumDbPlain"/>
            </a:pPr>
            <a:r>
              <a:rPr lang="zh-CN" altLang="en-US" sz="1600" dirty="0">
                <a:solidFill>
                  <a:schemeClr val="tx1">
                    <a:lumMod val="65000"/>
                    <a:lumOff val="35000"/>
                  </a:schemeClr>
                </a:solidFill>
                <a:latin typeface="微软雅黑" pitchFamily="34" charset="-122"/>
                <a:ea typeface="微软雅黑" pitchFamily="34" charset="-122"/>
              </a:rPr>
              <a:t>根据品牌层次的不同进行划分：</a:t>
            </a:r>
            <a:r>
              <a:rPr lang="zh-CN" altLang="en-US" sz="1600" b="1" dirty="0">
                <a:solidFill>
                  <a:schemeClr val="tx1">
                    <a:lumMod val="65000"/>
                    <a:lumOff val="35000"/>
                  </a:schemeClr>
                </a:solidFill>
                <a:latin typeface="微软雅黑" pitchFamily="34" charset="-122"/>
                <a:ea typeface="微软雅黑" pitchFamily="34" charset="-122"/>
              </a:rPr>
              <a:t>公司品牌、产品大类品牌、产品线品牌、子品牌</a:t>
            </a:r>
            <a:r>
              <a:rPr lang="zh-CN" altLang="en-US" sz="1600" dirty="0">
                <a:solidFill>
                  <a:schemeClr val="tx1">
                    <a:lumMod val="65000"/>
                    <a:lumOff val="35000"/>
                  </a:schemeClr>
                </a:solidFill>
                <a:latin typeface="微软雅黑" pitchFamily="34" charset="-122"/>
                <a:ea typeface="微软雅黑" pitchFamily="34" charset="-122"/>
              </a:rPr>
              <a:t>等。</a:t>
            </a:r>
          </a:p>
          <a:p>
            <a:pPr marL="342900" indent="-342900">
              <a:lnSpc>
                <a:spcPct val="130000"/>
              </a:lnSpc>
              <a:spcAft>
                <a:spcPts val="300"/>
              </a:spcAft>
              <a:buFont typeface="+mj-ea"/>
              <a:buAutoNum type="circleNumDbPlain"/>
            </a:pPr>
            <a:r>
              <a:rPr lang="zh-CN" altLang="en-US" sz="1600" dirty="0">
                <a:solidFill>
                  <a:schemeClr val="tx1">
                    <a:lumMod val="65000"/>
                    <a:lumOff val="35000"/>
                  </a:schemeClr>
                </a:solidFill>
                <a:latin typeface="微软雅黑" pitchFamily="34" charset="-122"/>
                <a:ea typeface="微软雅黑" pitchFamily="34" charset="-122"/>
              </a:rPr>
              <a:t>根据品牌的主体不同：</a:t>
            </a:r>
            <a:r>
              <a:rPr lang="zh-CN" altLang="en-US" sz="1600" b="1" dirty="0">
                <a:solidFill>
                  <a:schemeClr val="tx1">
                    <a:lumMod val="65000"/>
                    <a:lumOff val="35000"/>
                  </a:schemeClr>
                </a:solidFill>
                <a:latin typeface="微软雅黑" pitchFamily="34" charset="-122"/>
                <a:ea typeface="微软雅黑" pitchFamily="34" charset="-122"/>
              </a:rPr>
              <a:t>个人品牌、组织品牌、地理品牌</a:t>
            </a:r>
            <a:r>
              <a:rPr lang="zh-CN" altLang="en-US" sz="1600" dirty="0">
                <a:solidFill>
                  <a:schemeClr val="tx1">
                    <a:lumMod val="65000"/>
                    <a:lumOff val="35000"/>
                  </a:schemeClr>
                </a:solidFill>
                <a:latin typeface="微软雅黑" pitchFamily="34" charset="-122"/>
                <a:ea typeface="微软雅黑" pitchFamily="34" charset="-122"/>
              </a:rPr>
              <a:t>（城市、国家）等。</a:t>
            </a:r>
          </a:p>
        </p:txBody>
      </p:sp>
      <p:grpSp>
        <p:nvGrpSpPr>
          <p:cNvPr id="19" name="组合 18"/>
          <p:cNvGrpSpPr/>
          <p:nvPr/>
        </p:nvGrpSpPr>
        <p:grpSpPr>
          <a:xfrm>
            <a:off x="767409" y="2507757"/>
            <a:ext cx="5133725" cy="514248"/>
            <a:chOff x="913736" y="3620428"/>
            <a:chExt cx="5133725" cy="514248"/>
          </a:xfrm>
        </p:grpSpPr>
        <p:sp>
          <p:nvSpPr>
            <p:cNvPr id="20" name="圆角矩形 19"/>
            <p:cNvSpPr/>
            <p:nvPr/>
          </p:nvSpPr>
          <p:spPr>
            <a:xfrm>
              <a:off x="913736" y="3620428"/>
              <a:ext cx="5133725" cy="514248"/>
            </a:xfrm>
            <a:prstGeom prst="roundRect">
              <a:avLst>
                <a:gd name="adj" fmla="val 4375"/>
              </a:avLst>
            </a:prstGeom>
            <a:solidFill>
              <a:srgbClr val="CD1F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TextBox 6"/>
            <p:cNvSpPr txBox="1"/>
            <p:nvPr/>
          </p:nvSpPr>
          <p:spPr>
            <a:xfrm>
              <a:off x="914600" y="3651336"/>
              <a:ext cx="5132861" cy="452432"/>
            </a:xfrm>
            <a:prstGeom prst="rect">
              <a:avLst/>
            </a:prstGeom>
            <a:noFill/>
          </p:spPr>
          <p:txBody>
            <a:bodyPr wrap="square" rtlCol="0">
              <a:spAutoFit/>
            </a:bodyPr>
            <a:lstStyle/>
            <a:p>
              <a:pPr>
                <a:lnSpc>
                  <a:spcPct val="130000"/>
                </a:lnSpc>
              </a:pPr>
              <a:r>
                <a:rPr lang="zh-CN" altLang="en-US" b="1" dirty="0">
                  <a:solidFill>
                    <a:schemeClr val="bg1"/>
                  </a:solidFill>
                  <a:latin typeface="微软雅黑" pitchFamily="34" charset="-122"/>
                  <a:ea typeface="微软雅黑" pitchFamily="34" charset="-122"/>
                </a:rPr>
                <a:t>品牌可以依据不同的标准划分为不同的种类： </a:t>
              </a:r>
              <a:endParaRPr lang="zh-CN" altLang="zh-CN" b="1"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377541655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4" decel="100000" fill="hold"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ppt_x"/>
                                          </p:val>
                                        </p:tav>
                                        <p:tav tm="100000">
                                          <p:val>
                                            <p:strVal val="#ppt_x"/>
                                          </p:val>
                                        </p:tav>
                                      </p:tavLst>
                                    </p:anim>
                                    <p:anim calcmode="lin" valueType="num">
                                      <p:cBhvr additive="base">
                                        <p:cTn id="12"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8"/>
          <p:cNvSpPr txBox="1"/>
          <p:nvPr/>
        </p:nvSpPr>
        <p:spPr>
          <a:xfrm>
            <a:off x="767408" y="1124745"/>
            <a:ext cx="4968552" cy="430887"/>
          </a:xfrm>
          <a:prstGeom prst="rect">
            <a:avLst/>
          </a:prstGeom>
          <a:noFill/>
        </p:spPr>
        <p:txBody>
          <a:bodyPr wrap="square" rtlCol="0">
            <a:spAutoFit/>
          </a:bodyPr>
          <a:lstStyle/>
          <a:p>
            <a:r>
              <a:rPr lang="zh-CN" altLang="en-US" sz="2200" dirty="0">
                <a:solidFill>
                  <a:srgbClr val="00B0F0"/>
                </a:solidFill>
                <a:latin typeface="华康俪金黑W8(P)" pitchFamily="34" charset="-122"/>
                <a:ea typeface="华康俪金黑W8(P)" pitchFamily="34" charset="-122"/>
              </a:rPr>
              <a:t>第二步</a:t>
            </a:r>
            <a:r>
              <a:rPr lang="en-US" altLang="zh-CN" sz="2200" dirty="0">
                <a:solidFill>
                  <a:srgbClr val="00B0F0"/>
                </a:solidFill>
                <a:latin typeface="华康俪金黑W8(P)" pitchFamily="34" charset="-122"/>
                <a:ea typeface="华康俪金黑W8(P)" pitchFamily="34" charset="-122"/>
              </a:rPr>
              <a:t>  </a:t>
            </a:r>
            <a:r>
              <a:rPr lang="zh-CN" altLang="en-US" sz="2200" dirty="0">
                <a:solidFill>
                  <a:srgbClr val="00B0F0"/>
                </a:solidFill>
                <a:latin typeface="华康俪金黑W8(P)" pitchFamily="34" charset="-122"/>
                <a:ea typeface="华康俪金黑W8(P)" pitchFamily="34" charset="-122"/>
              </a:rPr>
              <a:t>品牌定位</a:t>
            </a:r>
          </a:p>
        </p:txBody>
      </p:sp>
      <p:sp>
        <p:nvSpPr>
          <p:cNvPr id="5" name="TextBox 6"/>
          <p:cNvSpPr txBox="1"/>
          <p:nvPr/>
        </p:nvSpPr>
        <p:spPr>
          <a:xfrm>
            <a:off x="767409" y="1772816"/>
            <a:ext cx="11089232" cy="1526572"/>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品牌定位就是为企业的品牌在市场上树立一个</a:t>
            </a:r>
            <a:r>
              <a:rPr lang="zh-CN" altLang="en-US" sz="1600" b="1" dirty="0">
                <a:solidFill>
                  <a:srgbClr val="00B0F0"/>
                </a:solidFill>
                <a:latin typeface="微软雅黑" pitchFamily="34" charset="-122"/>
                <a:ea typeface="微软雅黑" pitchFamily="34" charset="-122"/>
              </a:rPr>
              <a:t>明确的、有别于竞争对手的、符合消费者需求</a:t>
            </a:r>
            <a:r>
              <a:rPr lang="zh-CN" altLang="en-US" sz="1600" dirty="0">
                <a:solidFill>
                  <a:srgbClr val="5F5E5C"/>
                </a:solidFill>
                <a:latin typeface="微软雅黑" pitchFamily="34" charset="-122"/>
                <a:ea typeface="微软雅黑" pitchFamily="34" charset="-122"/>
              </a:rPr>
              <a:t>的形象，其目的是在消费者心中占领一个有利的地位。品牌定位的意义是：</a:t>
            </a:r>
            <a:endParaRPr lang="en-US" altLang="zh-CN" sz="1600" dirty="0">
              <a:solidFill>
                <a:srgbClr val="5F5E5C"/>
              </a:solidFill>
              <a:latin typeface="微软雅黑" pitchFamily="34" charset="-122"/>
              <a:ea typeface="微软雅黑" pitchFamily="34" charset="-122"/>
            </a:endParaRPr>
          </a:p>
          <a:p>
            <a:pPr>
              <a:lnSpc>
                <a:spcPct val="130000"/>
              </a:lnSpc>
              <a:spcAft>
                <a:spcPts val="600"/>
              </a:spcAft>
            </a:pPr>
            <a:r>
              <a:rPr lang="en-US" altLang="zh-CN" sz="1600" b="1" dirty="0">
                <a:solidFill>
                  <a:srgbClr val="00B0F0"/>
                </a:solidFill>
                <a:latin typeface="微软雅黑" pitchFamily="34" charset="-122"/>
                <a:ea typeface="微软雅黑" pitchFamily="34" charset="-122"/>
              </a:rPr>
              <a:t>a.</a:t>
            </a:r>
            <a:r>
              <a:rPr lang="zh-CN" altLang="en-US" sz="1600" b="1" dirty="0">
                <a:solidFill>
                  <a:srgbClr val="00B0F0"/>
                </a:solidFill>
                <a:latin typeface="微软雅黑" pitchFamily="34" charset="-122"/>
                <a:ea typeface="微软雅黑" pitchFamily="34" charset="-122"/>
              </a:rPr>
              <a:t>使企业在竞争中脱颖而出；</a:t>
            </a:r>
            <a:endParaRPr lang="en-US" altLang="zh-CN" sz="1600" b="1" dirty="0">
              <a:solidFill>
                <a:srgbClr val="00B0F0"/>
              </a:solidFill>
              <a:latin typeface="微软雅黑" pitchFamily="34" charset="-122"/>
              <a:ea typeface="微软雅黑" pitchFamily="34" charset="-122"/>
            </a:endParaRPr>
          </a:p>
          <a:p>
            <a:pPr>
              <a:lnSpc>
                <a:spcPct val="130000"/>
              </a:lnSpc>
              <a:spcAft>
                <a:spcPts val="600"/>
              </a:spcAft>
            </a:pPr>
            <a:r>
              <a:rPr lang="en-US" altLang="zh-CN" sz="1600" b="1" dirty="0">
                <a:solidFill>
                  <a:srgbClr val="00B0F0"/>
                </a:solidFill>
                <a:latin typeface="微软雅黑" pitchFamily="34" charset="-122"/>
                <a:ea typeface="微软雅黑" pitchFamily="34" charset="-122"/>
              </a:rPr>
              <a:t>b.</a:t>
            </a:r>
            <a:r>
              <a:rPr lang="zh-CN" altLang="en-US" sz="1600" b="1" dirty="0">
                <a:solidFill>
                  <a:srgbClr val="00B0F0"/>
                </a:solidFill>
                <a:latin typeface="微软雅黑" pitchFamily="34" charset="-122"/>
                <a:ea typeface="微软雅黑" pitchFamily="34" charset="-122"/>
              </a:rPr>
              <a:t>有助于企业整合营销资源打造强势品牌；</a:t>
            </a:r>
            <a:r>
              <a:rPr lang="en-US" altLang="zh-CN" sz="1600" b="1" dirty="0">
                <a:solidFill>
                  <a:srgbClr val="00B0F0"/>
                </a:solidFill>
                <a:latin typeface="微软雅黑" pitchFamily="34" charset="-122"/>
                <a:ea typeface="微软雅黑" pitchFamily="34" charset="-122"/>
              </a:rPr>
              <a:t>c.</a:t>
            </a:r>
            <a:r>
              <a:rPr lang="zh-CN" altLang="en-US" sz="1600" b="1" dirty="0">
                <a:solidFill>
                  <a:srgbClr val="00B0F0"/>
                </a:solidFill>
                <a:latin typeface="微软雅黑" pitchFamily="34" charset="-122"/>
                <a:ea typeface="微软雅黑" pitchFamily="34" charset="-122"/>
              </a:rPr>
              <a:t>为顾客提供差别化利益等。</a:t>
            </a:r>
            <a:endParaRPr lang="zh-CN" altLang="zh-CN" sz="1600" b="1" dirty="0">
              <a:solidFill>
                <a:srgbClr val="00B0F0"/>
              </a:solidFill>
              <a:latin typeface="微软雅黑" pitchFamily="34" charset="-122"/>
              <a:ea typeface="微软雅黑" pitchFamily="34" charset="-122"/>
            </a:endParaRPr>
          </a:p>
        </p:txBody>
      </p:sp>
      <p:sp>
        <p:nvSpPr>
          <p:cNvPr id="10" name="矩形 9"/>
          <p:cNvSpPr/>
          <p:nvPr/>
        </p:nvSpPr>
        <p:spPr>
          <a:xfrm>
            <a:off x="767408" y="3501008"/>
            <a:ext cx="11089232" cy="108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767408" y="6417344"/>
            <a:ext cx="11089232" cy="108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0"/>
          <p:cNvSpPr txBox="1"/>
          <p:nvPr/>
        </p:nvSpPr>
        <p:spPr>
          <a:xfrm>
            <a:off x="767410" y="3717032"/>
            <a:ext cx="5832649" cy="2653034"/>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在产品越来越同质化的今天，要成功打造一个品牌，品牌定位越来越重要。品牌定位的成败，一定程度上决定了其品牌发展的成败。品牌定位是企业品牌建设的罗盘，它需要对目标市场、品牌价值等给予明确界定，要在选定的目标市场找到自己的位置，并在消费者的心理占据一个特定位置。品牌定位能帮助品牌在众多产品中脱颖而出，让消费者能够在第一时间进行区分并记忆，将它融入消费者的生活中，向消费者传递一种思想、态度、生活方式。</a:t>
            </a:r>
            <a:endParaRPr lang="zh-CN" altLang="zh-CN" sz="1600" b="1" dirty="0">
              <a:solidFill>
                <a:srgbClr val="E67819"/>
              </a:solidFill>
              <a:latin typeface="微软雅黑" pitchFamily="34" charset="-122"/>
              <a:ea typeface="微软雅黑" pitchFamily="34" charset="-122"/>
            </a:endParaRPr>
          </a:p>
        </p:txBody>
      </p:sp>
      <p:sp>
        <p:nvSpPr>
          <p:cNvPr id="13" name="TextBox 12"/>
          <p:cNvSpPr txBox="1"/>
          <p:nvPr/>
        </p:nvSpPr>
        <p:spPr>
          <a:xfrm>
            <a:off x="6816082" y="3717032"/>
            <a:ext cx="5040560" cy="2653034"/>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品牌定位就是要明确</a:t>
            </a:r>
            <a:r>
              <a:rPr lang="zh-CN" altLang="en-US" sz="1600" b="1" dirty="0">
                <a:solidFill>
                  <a:srgbClr val="00B0F0"/>
                </a:solidFill>
                <a:latin typeface="微软雅黑" pitchFamily="34" charset="-122"/>
                <a:ea typeface="微软雅黑" pitchFamily="34" charset="-122"/>
              </a:rPr>
              <a:t>我们的目标市场在哪里，我们的消费群体是谁，我们能为消费者提供什么样的品牌价值，我们在消费者心中的位置是什么</a:t>
            </a:r>
            <a:r>
              <a:rPr lang="zh-CN" altLang="en-US" sz="1600" dirty="0">
                <a:solidFill>
                  <a:srgbClr val="5F5E5C"/>
                </a:solidFill>
                <a:latin typeface="微软雅黑" pitchFamily="34" charset="-122"/>
                <a:ea typeface="微软雅黑" pitchFamily="34" charset="-122"/>
              </a:rPr>
              <a:t>。定位就是我们对未来潜在顾客心灵所下的功夫，也就是把品牌定位在我们未来顾客的心中。因此，品牌定位可以描述为为某一品牌确定一个适当的市场位置，使商品在消费者的心中占领一个特殊的位置，当某种需要一旦产生，人们就会先想到某一品牌。</a:t>
            </a:r>
          </a:p>
        </p:txBody>
      </p:sp>
    </p:spTree>
    <p:extLst>
      <p:ext uri="{BB962C8B-B14F-4D97-AF65-F5344CB8AC3E}">
        <p14:creationId xmlns:p14="http://schemas.microsoft.com/office/powerpoint/2010/main" val="4175258304"/>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0-#ppt_w/2"/>
                                          </p:val>
                                        </p:tav>
                                        <p:tav tm="100000">
                                          <p:val>
                                            <p:strVal val="#ppt_x"/>
                                          </p:val>
                                        </p:tav>
                                      </p:tavLst>
                                    </p:anim>
                                    <p:anim calcmode="lin" valueType="num">
                                      <p:cBhvr additive="base">
                                        <p:cTn id="13" dur="500" fill="hold"/>
                                        <p:tgtEl>
                                          <p:spTgt spid="12"/>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cBhvr additive="base">
                                        <p:cTn id="16" dur="500" fill="hold"/>
                                        <p:tgtEl>
                                          <p:spTgt spid="13"/>
                                        </p:tgtEl>
                                        <p:attrNameLst>
                                          <p:attrName>ppt_x</p:attrName>
                                        </p:attrNameLst>
                                      </p:cBhvr>
                                      <p:tavLst>
                                        <p:tav tm="0">
                                          <p:val>
                                            <p:strVal val="1+#ppt_w/2"/>
                                          </p:val>
                                        </p:tav>
                                        <p:tav tm="100000">
                                          <p:val>
                                            <p:strVal val="#ppt_x"/>
                                          </p:val>
                                        </p:tav>
                                      </p:tavLst>
                                    </p:anim>
                                    <p:anim calcmode="lin" valueType="num">
                                      <p:cBhvr additive="base">
                                        <p:cTn id="17"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0"/>
      <p:bldP spid="13"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8"/>
          <p:cNvSpPr txBox="1"/>
          <p:nvPr/>
        </p:nvSpPr>
        <p:spPr>
          <a:xfrm>
            <a:off x="767408" y="1124745"/>
            <a:ext cx="4968552" cy="430887"/>
          </a:xfrm>
          <a:prstGeom prst="rect">
            <a:avLst/>
          </a:prstGeom>
          <a:noFill/>
        </p:spPr>
        <p:txBody>
          <a:bodyPr wrap="square" rtlCol="0">
            <a:spAutoFit/>
          </a:bodyPr>
          <a:lstStyle/>
          <a:p>
            <a:r>
              <a:rPr lang="zh-CN" altLang="en-US" sz="2200" dirty="0">
                <a:solidFill>
                  <a:srgbClr val="8BAB00"/>
                </a:solidFill>
                <a:latin typeface="华康俪金黑W8(P)" pitchFamily="34" charset="-122"/>
                <a:ea typeface="华康俪金黑W8(P)" pitchFamily="34" charset="-122"/>
              </a:rPr>
              <a:t>第三步</a:t>
            </a:r>
            <a:r>
              <a:rPr lang="en-US" altLang="zh-CN" sz="2200" dirty="0">
                <a:solidFill>
                  <a:srgbClr val="8BAB00"/>
                </a:solidFill>
                <a:latin typeface="华康俪金黑W8(P)" pitchFamily="34" charset="-122"/>
                <a:ea typeface="华康俪金黑W8(P)" pitchFamily="34" charset="-122"/>
              </a:rPr>
              <a:t>  </a:t>
            </a:r>
            <a:r>
              <a:rPr lang="zh-CN" altLang="en-US" sz="2200" dirty="0">
                <a:solidFill>
                  <a:srgbClr val="8BAB00"/>
                </a:solidFill>
                <a:latin typeface="华康俪金黑W8(P)" pitchFamily="34" charset="-122"/>
                <a:ea typeface="华康俪金黑W8(P)" pitchFamily="34" charset="-122"/>
              </a:rPr>
              <a:t>品牌战略选择</a:t>
            </a:r>
          </a:p>
        </p:txBody>
      </p:sp>
      <p:sp>
        <p:nvSpPr>
          <p:cNvPr id="5" name="TextBox 6"/>
          <p:cNvSpPr txBox="1"/>
          <p:nvPr/>
        </p:nvSpPr>
        <p:spPr>
          <a:xfrm>
            <a:off x="767409" y="1772816"/>
            <a:ext cx="11089232" cy="732508"/>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对于一艘盲目航行的船只来说，任何方向的风都只能是逆风。品牌战略是关系到一个企业兴衰成败的根本性决策。如果缺乏一个对品牌整体运作的长远思路，将导致企业经营的混乱无序，这无疑是对品牌资源的极大浪费。</a:t>
            </a:r>
            <a:endParaRPr lang="zh-CN" altLang="zh-CN" sz="1600" b="1" dirty="0">
              <a:solidFill>
                <a:srgbClr val="CD1F06"/>
              </a:solidFill>
              <a:latin typeface="微软雅黑" pitchFamily="34" charset="-122"/>
              <a:ea typeface="微软雅黑" pitchFamily="34" charset="-122"/>
            </a:endParaRPr>
          </a:p>
        </p:txBody>
      </p:sp>
      <p:grpSp>
        <p:nvGrpSpPr>
          <p:cNvPr id="8" name="组合 7"/>
          <p:cNvGrpSpPr/>
          <p:nvPr/>
        </p:nvGrpSpPr>
        <p:grpSpPr>
          <a:xfrm>
            <a:off x="983432" y="3306583"/>
            <a:ext cx="3528392" cy="581099"/>
            <a:chOff x="244645" y="3186673"/>
            <a:chExt cx="3528392" cy="581099"/>
          </a:xfrm>
        </p:grpSpPr>
        <p:sp>
          <p:nvSpPr>
            <p:cNvPr id="9" name="圆角矩形 8"/>
            <p:cNvSpPr/>
            <p:nvPr/>
          </p:nvSpPr>
          <p:spPr>
            <a:xfrm>
              <a:off x="244645" y="3186673"/>
              <a:ext cx="3528392" cy="581099"/>
            </a:xfrm>
            <a:prstGeom prst="roundRect">
              <a:avLst>
                <a:gd name="adj" fmla="val 4375"/>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TextBox 6"/>
            <p:cNvSpPr txBox="1"/>
            <p:nvPr/>
          </p:nvSpPr>
          <p:spPr>
            <a:xfrm>
              <a:off x="317994" y="3266487"/>
              <a:ext cx="3455043" cy="452432"/>
            </a:xfrm>
            <a:prstGeom prst="rect">
              <a:avLst/>
            </a:prstGeom>
            <a:noFill/>
          </p:spPr>
          <p:txBody>
            <a:bodyPr wrap="square" rtlCol="0">
              <a:spAutoFit/>
            </a:bodyPr>
            <a:lstStyle/>
            <a:p>
              <a:pPr algn="ctr">
                <a:lnSpc>
                  <a:spcPct val="130000"/>
                </a:lnSpc>
              </a:pPr>
              <a:r>
                <a:rPr lang="zh-CN" altLang="en-US" b="1" dirty="0">
                  <a:solidFill>
                    <a:prstClr val="white"/>
                  </a:solidFill>
                  <a:latin typeface="微软雅黑" pitchFamily="34" charset="-122"/>
                  <a:ea typeface="微软雅黑" pitchFamily="34" charset="-122"/>
                </a:rPr>
                <a:t>多品牌战略</a:t>
              </a:r>
              <a:r>
                <a:rPr lang="en-US" altLang="zh-CN" b="1" dirty="0">
                  <a:solidFill>
                    <a:prstClr val="white"/>
                  </a:solidFill>
                  <a:latin typeface="微软雅黑" pitchFamily="34" charset="-122"/>
                  <a:ea typeface="微软雅黑" pitchFamily="34" charset="-122"/>
                </a:rPr>
                <a:t>/</a:t>
              </a:r>
              <a:r>
                <a:rPr lang="zh-CN" altLang="en-US" b="1" dirty="0">
                  <a:solidFill>
                    <a:prstClr val="white"/>
                  </a:solidFill>
                  <a:latin typeface="微软雅黑" pitchFamily="34" charset="-122"/>
                  <a:ea typeface="微软雅黑" pitchFamily="34" charset="-122"/>
                </a:rPr>
                <a:t>个别品牌战略</a:t>
              </a:r>
            </a:p>
          </p:txBody>
        </p:sp>
      </p:grpSp>
      <p:grpSp>
        <p:nvGrpSpPr>
          <p:cNvPr id="15" name="组合 14"/>
          <p:cNvGrpSpPr/>
          <p:nvPr/>
        </p:nvGrpSpPr>
        <p:grpSpPr>
          <a:xfrm>
            <a:off x="983432" y="4645923"/>
            <a:ext cx="3528392" cy="581099"/>
            <a:chOff x="244645" y="3186673"/>
            <a:chExt cx="3528392" cy="581099"/>
          </a:xfrm>
        </p:grpSpPr>
        <p:sp>
          <p:nvSpPr>
            <p:cNvPr id="16" name="圆角矩形 15"/>
            <p:cNvSpPr/>
            <p:nvPr/>
          </p:nvSpPr>
          <p:spPr>
            <a:xfrm>
              <a:off x="244645" y="3186673"/>
              <a:ext cx="3528392" cy="581099"/>
            </a:xfrm>
            <a:prstGeom prst="roundRect">
              <a:avLst>
                <a:gd name="adj" fmla="val 4375"/>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TextBox 6"/>
            <p:cNvSpPr txBox="1"/>
            <p:nvPr/>
          </p:nvSpPr>
          <p:spPr>
            <a:xfrm>
              <a:off x="317994" y="3266487"/>
              <a:ext cx="3455043" cy="452432"/>
            </a:xfrm>
            <a:prstGeom prst="rect">
              <a:avLst/>
            </a:prstGeom>
            <a:noFill/>
          </p:spPr>
          <p:txBody>
            <a:bodyPr wrap="square" rtlCol="0">
              <a:spAutoFit/>
            </a:bodyPr>
            <a:lstStyle/>
            <a:p>
              <a:pPr algn="ctr">
                <a:lnSpc>
                  <a:spcPct val="130000"/>
                </a:lnSpc>
              </a:pPr>
              <a:r>
                <a:rPr lang="zh-CN" altLang="en-US" b="1" dirty="0">
                  <a:solidFill>
                    <a:prstClr val="white"/>
                  </a:solidFill>
                  <a:latin typeface="微软雅黑" pitchFamily="34" charset="-122"/>
                  <a:ea typeface="微软雅黑" pitchFamily="34" charset="-122"/>
                </a:rPr>
                <a:t>品牌联合战略</a:t>
              </a:r>
            </a:p>
          </p:txBody>
        </p:sp>
      </p:grpSp>
      <p:grpSp>
        <p:nvGrpSpPr>
          <p:cNvPr id="18" name="组合 17"/>
          <p:cNvGrpSpPr/>
          <p:nvPr/>
        </p:nvGrpSpPr>
        <p:grpSpPr>
          <a:xfrm>
            <a:off x="983432" y="5315593"/>
            <a:ext cx="3528392" cy="581099"/>
            <a:chOff x="244645" y="3186673"/>
            <a:chExt cx="3528392" cy="581099"/>
          </a:xfrm>
        </p:grpSpPr>
        <p:sp>
          <p:nvSpPr>
            <p:cNvPr id="19" name="圆角矩形 18"/>
            <p:cNvSpPr/>
            <p:nvPr/>
          </p:nvSpPr>
          <p:spPr>
            <a:xfrm>
              <a:off x="244645" y="3186673"/>
              <a:ext cx="3528392" cy="581099"/>
            </a:xfrm>
            <a:prstGeom prst="roundRect">
              <a:avLst>
                <a:gd name="adj" fmla="val 4375"/>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TextBox 6"/>
            <p:cNvSpPr txBox="1"/>
            <p:nvPr/>
          </p:nvSpPr>
          <p:spPr>
            <a:xfrm>
              <a:off x="317994" y="3266487"/>
              <a:ext cx="3455043" cy="452432"/>
            </a:xfrm>
            <a:prstGeom prst="rect">
              <a:avLst/>
            </a:prstGeom>
            <a:noFill/>
          </p:spPr>
          <p:txBody>
            <a:bodyPr wrap="square" rtlCol="0">
              <a:spAutoFit/>
            </a:bodyPr>
            <a:lstStyle/>
            <a:p>
              <a:pPr algn="ctr">
                <a:lnSpc>
                  <a:spcPct val="130000"/>
                </a:lnSpc>
              </a:pPr>
              <a:r>
                <a:rPr lang="zh-CN" altLang="en-US" b="1" dirty="0">
                  <a:solidFill>
                    <a:prstClr val="white"/>
                  </a:solidFill>
                  <a:latin typeface="微软雅黑" pitchFamily="34" charset="-122"/>
                  <a:ea typeface="微软雅黑" pitchFamily="34" charset="-122"/>
                </a:rPr>
                <a:t>品牌特许经营战略</a:t>
              </a:r>
            </a:p>
          </p:txBody>
        </p:sp>
      </p:grpSp>
      <p:grpSp>
        <p:nvGrpSpPr>
          <p:cNvPr id="21" name="组合 20"/>
          <p:cNvGrpSpPr/>
          <p:nvPr/>
        </p:nvGrpSpPr>
        <p:grpSpPr>
          <a:xfrm>
            <a:off x="983432" y="3976253"/>
            <a:ext cx="3528392" cy="581099"/>
            <a:chOff x="244645" y="3186673"/>
            <a:chExt cx="3528392" cy="581099"/>
          </a:xfrm>
        </p:grpSpPr>
        <p:sp>
          <p:nvSpPr>
            <p:cNvPr id="22" name="圆角矩形 21"/>
            <p:cNvSpPr/>
            <p:nvPr/>
          </p:nvSpPr>
          <p:spPr>
            <a:xfrm>
              <a:off x="244645" y="3186673"/>
              <a:ext cx="3528392" cy="581099"/>
            </a:xfrm>
            <a:prstGeom prst="roundRect">
              <a:avLst>
                <a:gd name="adj" fmla="val 4375"/>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TextBox 6"/>
            <p:cNvSpPr txBox="1"/>
            <p:nvPr/>
          </p:nvSpPr>
          <p:spPr>
            <a:xfrm>
              <a:off x="317994" y="3266487"/>
              <a:ext cx="3455043" cy="452432"/>
            </a:xfrm>
            <a:prstGeom prst="rect">
              <a:avLst/>
            </a:prstGeom>
            <a:noFill/>
          </p:spPr>
          <p:txBody>
            <a:bodyPr wrap="square" rtlCol="0">
              <a:spAutoFit/>
            </a:bodyPr>
            <a:lstStyle/>
            <a:p>
              <a:pPr algn="ctr">
                <a:lnSpc>
                  <a:spcPct val="130000"/>
                </a:lnSpc>
              </a:pPr>
              <a:r>
                <a:rPr lang="zh-CN" altLang="en-US" b="1" dirty="0">
                  <a:solidFill>
                    <a:prstClr val="white"/>
                  </a:solidFill>
                  <a:latin typeface="微软雅黑" pitchFamily="34" charset="-122"/>
                  <a:ea typeface="微软雅黑" pitchFamily="34" charset="-122"/>
                </a:rPr>
                <a:t>背书品牌</a:t>
              </a:r>
              <a:r>
                <a:rPr lang="en-US" altLang="zh-CN" b="1" dirty="0">
                  <a:solidFill>
                    <a:prstClr val="white"/>
                  </a:solidFill>
                  <a:latin typeface="微软雅黑" pitchFamily="34" charset="-122"/>
                  <a:ea typeface="微软雅黑" pitchFamily="34" charset="-122"/>
                </a:rPr>
                <a:t>/</a:t>
              </a:r>
              <a:r>
                <a:rPr lang="zh-CN" altLang="en-US" b="1" dirty="0">
                  <a:solidFill>
                    <a:prstClr val="white"/>
                  </a:solidFill>
                  <a:latin typeface="微软雅黑" pitchFamily="34" charset="-122"/>
                  <a:ea typeface="微软雅黑" pitchFamily="34" charset="-122"/>
                </a:rPr>
                <a:t>母品牌战略</a:t>
              </a:r>
            </a:p>
          </p:txBody>
        </p:sp>
      </p:grpSp>
      <p:grpSp>
        <p:nvGrpSpPr>
          <p:cNvPr id="24" name="组合 23"/>
          <p:cNvGrpSpPr/>
          <p:nvPr/>
        </p:nvGrpSpPr>
        <p:grpSpPr>
          <a:xfrm>
            <a:off x="4655839" y="3306583"/>
            <a:ext cx="7128792" cy="581099"/>
            <a:chOff x="244645" y="3186673"/>
            <a:chExt cx="6548882" cy="581099"/>
          </a:xfrm>
        </p:grpSpPr>
        <p:sp>
          <p:nvSpPr>
            <p:cNvPr id="25" name="圆角矩形 24"/>
            <p:cNvSpPr/>
            <p:nvPr/>
          </p:nvSpPr>
          <p:spPr>
            <a:xfrm>
              <a:off x="244645" y="3186673"/>
              <a:ext cx="6548882" cy="581099"/>
            </a:xfrm>
            <a:prstGeom prst="roundRect">
              <a:avLst>
                <a:gd name="adj" fmla="val 4375"/>
              </a:avLst>
            </a:prstGeom>
            <a:solidFill>
              <a:srgbClr val="8BA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0C417"/>
                </a:solidFill>
              </a:endParaRPr>
            </a:p>
          </p:txBody>
        </p:sp>
        <p:sp>
          <p:nvSpPr>
            <p:cNvPr id="26" name="TextBox 6"/>
            <p:cNvSpPr txBox="1"/>
            <p:nvPr/>
          </p:nvSpPr>
          <p:spPr>
            <a:xfrm>
              <a:off x="317994" y="3266487"/>
              <a:ext cx="6475533" cy="452432"/>
            </a:xfrm>
            <a:prstGeom prst="rect">
              <a:avLst/>
            </a:prstGeom>
            <a:noFill/>
          </p:spPr>
          <p:txBody>
            <a:bodyPr wrap="square" rtlCol="0">
              <a:spAutoFit/>
            </a:bodyPr>
            <a:lstStyle/>
            <a:p>
              <a:pPr>
                <a:lnSpc>
                  <a:spcPct val="130000"/>
                </a:lnSpc>
              </a:pPr>
              <a:r>
                <a:rPr lang="zh-CN" altLang="en-US" b="1" dirty="0">
                  <a:solidFill>
                    <a:prstClr val="white"/>
                  </a:solidFill>
                  <a:latin typeface="微软雅黑" pitchFamily="34" charset="-122"/>
                  <a:ea typeface="微软雅黑" pitchFamily="34" charset="-122"/>
                </a:rPr>
                <a:t>首创且实施最成功的是宝洁，旗下的独立大品牌多达</a:t>
              </a:r>
              <a:r>
                <a:rPr lang="en-US" altLang="zh-CN" b="1" dirty="0">
                  <a:solidFill>
                    <a:prstClr val="white"/>
                  </a:solidFill>
                  <a:latin typeface="微软雅黑" pitchFamily="34" charset="-122"/>
                  <a:ea typeface="微软雅黑" pitchFamily="34" charset="-122"/>
                </a:rPr>
                <a:t>300</a:t>
              </a:r>
              <a:r>
                <a:rPr lang="zh-CN" altLang="en-US" b="1" dirty="0">
                  <a:solidFill>
                    <a:prstClr val="white"/>
                  </a:solidFill>
                  <a:latin typeface="微软雅黑" pitchFamily="34" charset="-122"/>
                  <a:ea typeface="微软雅黑" pitchFamily="34" charset="-122"/>
                </a:rPr>
                <a:t>多种</a:t>
              </a:r>
            </a:p>
          </p:txBody>
        </p:sp>
      </p:grpSp>
      <p:grpSp>
        <p:nvGrpSpPr>
          <p:cNvPr id="27" name="组合 26"/>
          <p:cNvGrpSpPr/>
          <p:nvPr/>
        </p:nvGrpSpPr>
        <p:grpSpPr>
          <a:xfrm>
            <a:off x="4655839" y="3976253"/>
            <a:ext cx="7128792" cy="581099"/>
            <a:chOff x="244645" y="3186673"/>
            <a:chExt cx="6548882" cy="581099"/>
          </a:xfrm>
        </p:grpSpPr>
        <p:sp>
          <p:nvSpPr>
            <p:cNvPr id="28" name="圆角矩形 27"/>
            <p:cNvSpPr/>
            <p:nvPr/>
          </p:nvSpPr>
          <p:spPr>
            <a:xfrm>
              <a:off x="244645" y="3186673"/>
              <a:ext cx="6548882" cy="581099"/>
            </a:xfrm>
            <a:prstGeom prst="roundRect">
              <a:avLst>
                <a:gd name="adj" fmla="val 4375"/>
              </a:avLst>
            </a:prstGeom>
            <a:solidFill>
              <a:srgbClr val="8BA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0C417"/>
                </a:solidFill>
              </a:endParaRPr>
            </a:p>
          </p:txBody>
        </p:sp>
        <p:sp>
          <p:nvSpPr>
            <p:cNvPr id="29" name="TextBox 6"/>
            <p:cNvSpPr txBox="1"/>
            <p:nvPr/>
          </p:nvSpPr>
          <p:spPr>
            <a:xfrm>
              <a:off x="317994" y="3266487"/>
              <a:ext cx="6475533" cy="452432"/>
            </a:xfrm>
            <a:prstGeom prst="rect">
              <a:avLst/>
            </a:prstGeom>
            <a:noFill/>
          </p:spPr>
          <p:txBody>
            <a:bodyPr wrap="square" rtlCol="0">
              <a:spAutoFit/>
            </a:bodyPr>
            <a:lstStyle/>
            <a:p>
              <a:pPr>
                <a:lnSpc>
                  <a:spcPct val="130000"/>
                </a:lnSpc>
              </a:pPr>
              <a:r>
                <a:rPr lang="zh-CN" altLang="en-US" b="1" dirty="0">
                  <a:solidFill>
                    <a:prstClr val="white"/>
                  </a:solidFill>
                  <a:latin typeface="微软雅黑" pitchFamily="34" charset="-122"/>
                  <a:ea typeface="微软雅黑" pitchFamily="34" charset="-122"/>
                </a:rPr>
                <a:t>浏阳河、京酒、金六福等品牌与五粮液品牌之间的背书关系</a:t>
              </a:r>
            </a:p>
          </p:txBody>
        </p:sp>
      </p:grpSp>
      <p:grpSp>
        <p:nvGrpSpPr>
          <p:cNvPr id="30" name="组合 29"/>
          <p:cNvGrpSpPr/>
          <p:nvPr/>
        </p:nvGrpSpPr>
        <p:grpSpPr>
          <a:xfrm>
            <a:off x="4655839" y="4645923"/>
            <a:ext cx="7128792" cy="581099"/>
            <a:chOff x="244645" y="3186673"/>
            <a:chExt cx="6548882" cy="581099"/>
          </a:xfrm>
        </p:grpSpPr>
        <p:sp>
          <p:nvSpPr>
            <p:cNvPr id="31" name="圆角矩形 30"/>
            <p:cNvSpPr/>
            <p:nvPr/>
          </p:nvSpPr>
          <p:spPr>
            <a:xfrm>
              <a:off x="244645" y="3186673"/>
              <a:ext cx="6548882" cy="581099"/>
            </a:xfrm>
            <a:prstGeom prst="roundRect">
              <a:avLst>
                <a:gd name="adj" fmla="val 4375"/>
              </a:avLst>
            </a:prstGeom>
            <a:solidFill>
              <a:srgbClr val="8BA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0C417"/>
                </a:solidFill>
              </a:endParaRPr>
            </a:p>
          </p:txBody>
        </p:sp>
        <p:sp>
          <p:nvSpPr>
            <p:cNvPr id="32" name="TextBox 6"/>
            <p:cNvSpPr txBox="1"/>
            <p:nvPr/>
          </p:nvSpPr>
          <p:spPr>
            <a:xfrm>
              <a:off x="317994" y="3266487"/>
              <a:ext cx="6475533" cy="452432"/>
            </a:xfrm>
            <a:prstGeom prst="rect">
              <a:avLst/>
            </a:prstGeom>
            <a:noFill/>
          </p:spPr>
          <p:txBody>
            <a:bodyPr wrap="square" rtlCol="0">
              <a:spAutoFit/>
            </a:bodyPr>
            <a:lstStyle/>
            <a:p>
              <a:pPr>
                <a:lnSpc>
                  <a:spcPct val="130000"/>
                </a:lnSpc>
              </a:pPr>
              <a:r>
                <a:rPr lang="zh-CN" altLang="en-US" b="1" dirty="0">
                  <a:solidFill>
                    <a:prstClr val="white"/>
                  </a:solidFill>
                  <a:latin typeface="微软雅黑" pitchFamily="34" charset="-122"/>
                  <a:ea typeface="微软雅黑" pitchFamily="34" charset="-122"/>
                </a:rPr>
                <a:t>“索爱”手机，</a:t>
              </a:r>
              <a:r>
                <a:rPr lang="en-US" altLang="zh-CN" b="1" dirty="0">
                  <a:solidFill>
                    <a:prstClr val="white"/>
                  </a:solidFill>
                  <a:latin typeface="微软雅黑" pitchFamily="34" charset="-122"/>
                  <a:ea typeface="微软雅黑" pitchFamily="34" charset="-122"/>
                </a:rPr>
                <a:t>Intel</a:t>
              </a:r>
              <a:r>
                <a:rPr lang="zh-CN" altLang="en-US" b="1" dirty="0">
                  <a:solidFill>
                    <a:prstClr val="white"/>
                  </a:solidFill>
                  <a:latin typeface="微软雅黑" pitchFamily="34" charset="-122"/>
                  <a:ea typeface="微软雅黑" pitchFamily="34" charset="-122"/>
                </a:rPr>
                <a:t>与各大</a:t>
              </a:r>
              <a:r>
                <a:rPr lang="en-US" altLang="zh-CN" b="1" dirty="0">
                  <a:solidFill>
                    <a:prstClr val="white"/>
                  </a:solidFill>
                  <a:latin typeface="微软雅黑" pitchFamily="34" charset="-122"/>
                  <a:ea typeface="微软雅黑" pitchFamily="34" charset="-122"/>
                </a:rPr>
                <a:t>PC</a:t>
              </a:r>
              <a:r>
                <a:rPr lang="zh-CN" altLang="en-US" b="1" dirty="0">
                  <a:solidFill>
                    <a:prstClr val="white"/>
                  </a:solidFill>
                  <a:latin typeface="微软雅黑" pitchFamily="34" charset="-122"/>
                  <a:ea typeface="微软雅黑" pitchFamily="34" charset="-122"/>
                </a:rPr>
                <a:t>厂商的</a:t>
              </a:r>
              <a:r>
                <a:rPr lang="en-US" altLang="zh-CN" b="1" dirty="0">
                  <a:solidFill>
                    <a:prstClr val="white"/>
                  </a:solidFill>
                  <a:latin typeface="微软雅黑" pitchFamily="34" charset="-122"/>
                  <a:ea typeface="微软雅黑" pitchFamily="34" charset="-122"/>
                </a:rPr>
                <a:t>Intel Inside</a:t>
              </a:r>
              <a:r>
                <a:rPr lang="zh-CN" altLang="en-US" b="1" dirty="0">
                  <a:solidFill>
                    <a:prstClr val="white"/>
                  </a:solidFill>
                  <a:latin typeface="微软雅黑" pitchFamily="34" charset="-122"/>
                  <a:ea typeface="微软雅黑" pitchFamily="34" charset="-122"/>
                </a:rPr>
                <a:t>的品牌战略</a:t>
              </a:r>
            </a:p>
          </p:txBody>
        </p:sp>
      </p:grpSp>
      <p:grpSp>
        <p:nvGrpSpPr>
          <p:cNvPr id="33" name="组合 32"/>
          <p:cNvGrpSpPr/>
          <p:nvPr/>
        </p:nvGrpSpPr>
        <p:grpSpPr>
          <a:xfrm>
            <a:off x="4655840" y="5315593"/>
            <a:ext cx="7128792" cy="581099"/>
            <a:chOff x="244645" y="3186673"/>
            <a:chExt cx="6548882" cy="581099"/>
          </a:xfrm>
        </p:grpSpPr>
        <p:sp>
          <p:nvSpPr>
            <p:cNvPr id="34" name="圆角矩形 33"/>
            <p:cNvSpPr/>
            <p:nvPr/>
          </p:nvSpPr>
          <p:spPr>
            <a:xfrm>
              <a:off x="244645" y="3186673"/>
              <a:ext cx="6548882" cy="581099"/>
            </a:xfrm>
            <a:prstGeom prst="roundRect">
              <a:avLst>
                <a:gd name="adj" fmla="val 4375"/>
              </a:avLst>
            </a:prstGeom>
            <a:solidFill>
              <a:srgbClr val="8BA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0C417"/>
                </a:solidFill>
              </a:endParaRPr>
            </a:p>
          </p:txBody>
        </p:sp>
        <p:sp>
          <p:nvSpPr>
            <p:cNvPr id="35" name="TextBox 6"/>
            <p:cNvSpPr txBox="1"/>
            <p:nvPr/>
          </p:nvSpPr>
          <p:spPr>
            <a:xfrm>
              <a:off x="317994" y="3266487"/>
              <a:ext cx="6475533" cy="452432"/>
            </a:xfrm>
            <a:prstGeom prst="rect">
              <a:avLst/>
            </a:prstGeom>
            <a:noFill/>
          </p:spPr>
          <p:txBody>
            <a:bodyPr wrap="square" rtlCol="0">
              <a:spAutoFit/>
            </a:bodyPr>
            <a:lstStyle/>
            <a:p>
              <a:pPr>
                <a:lnSpc>
                  <a:spcPct val="130000"/>
                </a:lnSpc>
              </a:pPr>
              <a:r>
                <a:rPr lang="zh-CN" altLang="en-US" b="1" dirty="0">
                  <a:solidFill>
                    <a:prstClr val="white"/>
                  </a:solidFill>
                  <a:latin typeface="微软雅黑" pitchFamily="34" charset="-122"/>
                  <a:ea typeface="微软雅黑" pitchFamily="34" charset="-122"/>
                </a:rPr>
                <a:t>品牌特许经营始于美国，实施最为成功的企业当数麦当劳</a:t>
              </a:r>
            </a:p>
          </p:txBody>
        </p:sp>
      </p:grpSp>
      <p:grpSp>
        <p:nvGrpSpPr>
          <p:cNvPr id="36" name="组合 35"/>
          <p:cNvGrpSpPr/>
          <p:nvPr/>
        </p:nvGrpSpPr>
        <p:grpSpPr>
          <a:xfrm>
            <a:off x="983432" y="2636913"/>
            <a:ext cx="3528392" cy="581099"/>
            <a:chOff x="244645" y="3186673"/>
            <a:chExt cx="3528392" cy="581099"/>
          </a:xfrm>
        </p:grpSpPr>
        <p:sp>
          <p:nvSpPr>
            <p:cNvPr id="37" name="圆角矩形 36"/>
            <p:cNvSpPr/>
            <p:nvPr/>
          </p:nvSpPr>
          <p:spPr>
            <a:xfrm>
              <a:off x="244645" y="3186673"/>
              <a:ext cx="3528392" cy="581099"/>
            </a:xfrm>
            <a:prstGeom prst="roundRect">
              <a:avLst>
                <a:gd name="adj" fmla="val 4375"/>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8" name="TextBox 6"/>
            <p:cNvSpPr txBox="1"/>
            <p:nvPr/>
          </p:nvSpPr>
          <p:spPr>
            <a:xfrm>
              <a:off x="317994" y="3266487"/>
              <a:ext cx="3455043" cy="452432"/>
            </a:xfrm>
            <a:prstGeom prst="rect">
              <a:avLst/>
            </a:prstGeom>
            <a:noFill/>
          </p:spPr>
          <p:txBody>
            <a:bodyPr wrap="square" rtlCol="0">
              <a:spAutoFit/>
            </a:bodyPr>
            <a:lstStyle/>
            <a:p>
              <a:pPr algn="ctr">
                <a:lnSpc>
                  <a:spcPct val="130000"/>
                </a:lnSpc>
              </a:pPr>
              <a:r>
                <a:rPr lang="zh-CN" altLang="en-US" b="1" dirty="0">
                  <a:solidFill>
                    <a:prstClr val="white"/>
                  </a:solidFill>
                  <a:latin typeface="微软雅黑" pitchFamily="34" charset="-122"/>
                  <a:ea typeface="微软雅黑" pitchFamily="34" charset="-122"/>
                </a:rPr>
                <a:t>单一</a:t>
              </a:r>
              <a:r>
                <a:rPr lang="en-US" altLang="zh-CN" b="1" dirty="0">
                  <a:solidFill>
                    <a:prstClr val="white"/>
                  </a:solidFill>
                  <a:latin typeface="微软雅黑" pitchFamily="34" charset="-122"/>
                  <a:ea typeface="微软雅黑" pitchFamily="34" charset="-122"/>
                </a:rPr>
                <a:t>/</a:t>
              </a:r>
              <a:r>
                <a:rPr lang="zh-CN" altLang="en-US" b="1" dirty="0">
                  <a:solidFill>
                    <a:prstClr val="white"/>
                  </a:solidFill>
                  <a:latin typeface="微软雅黑" pitchFamily="34" charset="-122"/>
                  <a:ea typeface="微软雅黑" pitchFamily="34" charset="-122"/>
                </a:rPr>
                <a:t>统一品牌战略</a:t>
              </a:r>
            </a:p>
          </p:txBody>
        </p:sp>
      </p:grpSp>
      <p:grpSp>
        <p:nvGrpSpPr>
          <p:cNvPr id="39" name="组合 38"/>
          <p:cNvGrpSpPr/>
          <p:nvPr/>
        </p:nvGrpSpPr>
        <p:grpSpPr>
          <a:xfrm>
            <a:off x="4655839" y="2636913"/>
            <a:ext cx="7128792" cy="581099"/>
            <a:chOff x="244645" y="3186673"/>
            <a:chExt cx="6548882" cy="581099"/>
          </a:xfrm>
        </p:grpSpPr>
        <p:sp>
          <p:nvSpPr>
            <p:cNvPr id="40" name="圆角矩形 39"/>
            <p:cNvSpPr/>
            <p:nvPr/>
          </p:nvSpPr>
          <p:spPr>
            <a:xfrm>
              <a:off x="244645" y="3186673"/>
              <a:ext cx="6548882" cy="581099"/>
            </a:xfrm>
            <a:prstGeom prst="roundRect">
              <a:avLst>
                <a:gd name="adj" fmla="val 4375"/>
              </a:avLst>
            </a:prstGeom>
            <a:solidFill>
              <a:srgbClr val="8BA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0C417"/>
                </a:solidFill>
              </a:endParaRPr>
            </a:p>
          </p:txBody>
        </p:sp>
        <p:sp>
          <p:nvSpPr>
            <p:cNvPr id="41" name="TextBox 6"/>
            <p:cNvSpPr txBox="1"/>
            <p:nvPr/>
          </p:nvSpPr>
          <p:spPr>
            <a:xfrm>
              <a:off x="317994" y="3266487"/>
              <a:ext cx="6475533" cy="452432"/>
            </a:xfrm>
            <a:prstGeom prst="rect">
              <a:avLst/>
            </a:prstGeom>
            <a:noFill/>
          </p:spPr>
          <p:txBody>
            <a:bodyPr wrap="square" rtlCol="0">
              <a:spAutoFit/>
            </a:bodyPr>
            <a:lstStyle/>
            <a:p>
              <a:pPr>
                <a:lnSpc>
                  <a:spcPct val="130000"/>
                </a:lnSpc>
              </a:pPr>
              <a:r>
                <a:rPr lang="zh-CN" altLang="en-US" b="1" dirty="0">
                  <a:solidFill>
                    <a:prstClr val="white"/>
                  </a:solidFill>
                  <a:latin typeface="微软雅黑" pitchFamily="34" charset="-122"/>
                  <a:ea typeface="微软雅黑" pitchFamily="34" charset="-122"/>
                </a:rPr>
                <a:t>如佳能的数码相机、传真机、复印机等产品都统一使用“</a:t>
              </a:r>
              <a:r>
                <a:rPr lang="en-US" altLang="zh-CN" b="1" dirty="0">
                  <a:solidFill>
                    <a:prstClr val="white"/>
                  </a:solidFill>
                  <a:latin typeface="微软雅黑" pitchFamily="34" charset="-122"/>
                  <a:ea typeface="微软雅黑" pitchFamily="34" charset="-122"/>
                </a:rPr>
                <a:t>Canon”</a:t>
              </a:r>
              <a:endParaRPr lang="zh-CN" altLang="en-US" b="1" dirty="0">
                <a:solidFill>
                  <a:prstClr val="white"/>
                </a:solidFill>
                <a:latin typeface="微软雅黑" pitchFamily="34" charset="-122"/>
                <a:ea typeface="微软雅黑" pitchFamily="34" charset="-122"/>
              </a:endParaRPr>
            </a:p>
          </p:txBody>
        </p:sp>
      </p:grpSp>
      <p:grpSp>
        <p:nvGrpSpPr>
          <p:cNvPr id="42" name="组合 41"/>
          <p:cNvGrpSpPr/>
          <p:nvPr/>
        </p:nvGrpSpPr>
        <p:grpSpPr>
          <a:xfrm>
            <a:off x="983432" y="5985264"/>
            <a:ext cx="3528392" cy="581099"/>
            <a:chOff x="244645" y="3186673"/>
            <a:chExt cx="3528392" cy="581099"/>
          </a:xfrm>
        </p:grpSpPr>
        <p:sp>
          <p:nvSpPr>
            <p:cNvPr id="43" name="圆角矩形 42"/>
            <p:cNvSpPr/>
            <p:nvPr/>
          </p:nvSpPr>
          <p:spPr>
            <a:xfrm>
              <a:off x="244645" y="3186673"/>
              <a:ext cx="3528392" cy="581099"/>
            </a:xfrm>
            <a:prstGeom prst="roundRect">
              <a:avLst>
                <a:gd name="adj" fmla="val 4375"/>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4" name="TextBox 6"/>
            <p:cNvSpPr txBox="1"/>
            <p:nvPr/>
          </p:nvSpPr>
          <p:spPr>
            <a:xfrm>
              <a:off x="317994" y="3266487"/>
              <a:ext cx="3455043" cy="452432"/>
            </a:xfrm>
            <a:prstGeom prst="rect">
              <a:avLst/>
            </a:prstGeom>
            <a:noFill/>
          </p:spPr>
          <p:txBody>
            <a:bodyPr wrap="square" rtlCol="0">
              <a:spAutoFit/>
            </a:bodyPr>
            <a:lstStyle/>
            <a:p>
              <a:pPr algn="ctr">
                <a:lnSpc>
                  <a:spcPct val="130000"/>
                </a:lnSpc>
              </a:pPr>
              <a:r>
                <a:rPr lang="zh-CN" altLang="en-US" b="1" dirty="0">
                  <a:solidFill>
                    <a:prstClr val="white"/>
                  </a:solidFill>
                  <a:latin typeface="微软雅黑" pitchFamily="34" charset="-122"/>
                  <a:ea typeface="微软雅黑" pitchFamily="34" charset="-122"/>
                </a:rPr>
                <a:t>品牌虚拟经营战略</a:t>
              </a:r>
            </a:p>
          </p:txBody>
        </p:sp>
      </p:grpSp>
      <p:grpSp>
        <p:nvGrpSpPr>
          <p:cNvPr id="45" name="组合 44"/>
          <p:cNvGrpSpPr/>
          <p:nvPr/>
        </p:nvGrpSpPr>
        <p:grpSpPr>
          <a:xfrm>
            <a:off x="4655839" y="5985264"/>
            <a:ext cx="7128792" cy="581099"/>
            <a:chOff x="244645" y="3186673"/>
            <a:chExt cx="6548882" cy="581099"/>
          </a:xfrm>
        </p:grpSpPr>
        <p:sp>
          <p:nvSpPr>
            <p:cNvPr id="46" name="圆角矩形 45"/>
            <p:cNvSpPr/>
            <p:nvPr/>
          </p:nvSpPr>
          <p:spPr>
            <a:xfrm>
              <a:off x="244645" y="3186673"/>
              <a:ext cx="6548882" cy="581099"/>
            </a:xfrm>
            <a:prstGeom prst="roundRect">
              <a:avLst>
                <a:gd name="adj" fmla="val 4375"/>
              </a:avLst>
            </a:prstGeom>
            <a:solidFill>
              <a:srgbClr val="8BA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0C417"/>
                </a:solidFill>
              </a:endParaRPr>
            </a:p>
          </p:txBody>
        </p:sp>
        <p:sp>
          <p:nvSpPr>
            <p:cNvPr id="47" name="TextBox 6"/>
            <p:cNvSpPr txBox="1"/>
            <p:nvPr/>
          </p:nvSpPr>
          <p:spPr>
            <a:xfrm>
              <a:off x="317994" y="3266487"/>
              <a:ext cx="6475533" cy="452432"/>
            </a:xfrm>
            <a:prstGeom prst="rect">
              <a:avLst/>
            </a:prstGeom>
            <a:noFill/>
          </p:spPr>
          <p:txBody>
            <a:bodyPr wrap="square" rtlCol="0">
              <a:spAutoFit/>
            </a:bodyPr>
            <a:lstStyle/>
            <a:p>
              <a:pPr>
                <a:lnSpc>
                  <a:spcPct val="130000"/>
                </a:lnSpc>
              </a:pPr>
              <a:r>
                <a:rPr lang="zh-CN" altLang="en-US" b="1" dirty="0">
                  <a:solidFill>
                    <a:prstClr val="white"/>
                  </a:solidFill>
                  <a:latin typeface="微软雅黑" pitchFamily="34" charset="-122"/>
                  <a:ea typeface="微软雅黑" pitchFamily="34" charset="-122"/>
                </a:rPr>
                <a:t>耐克是品牌虚拟经营最为成功的企业之一</a:t>
              </a:r>
            </a:p>
          </p:txBody>
        </p:sp>
      </p:grpSp>
    </p:spTree>
    <p:extLst>
      <p:ext uri="{BB962C8B-B14F-4D97-AF65-F5344CB8AC3E}">
        <p14:creationId xmlns:p14="http://schemas.microsoft.com/office/powerpoint/2010/main" val="2656488677"/>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decel="100000"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0-#ppt_w/2"/>
                                          </p:val>
                                        </p:tav>
                                        <p:tav tm="100000">
                                          <p:val>
                                            <p:strVal val="#ppt_x"/>
                                          </p:val>
                                        </p:tav>
                                      </p:tavLst>
                                    </p:anim>
                                    <p:anim calcmode="lin" valueType="num">
                                      <p:cBhvr additive="base">
                                        <p:cTn id="13" dur="50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8" decel="100000" fill="hold" nodeType="with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additive="base">
                                        <p:cTn id="16" dur="500" fill="hold"/>
                                        <p:tgtEl>
                                          <p:spTgt spid="15"/>
                                        </p:tgtEl>
                                        <p:attrNameLst>
                                          <p:attrName>ppt_x</p:attrName>
                                        </p:attrNameLst>
                                      </p:cBhvr>
                                      <p:tavLst>
                                        <p:tav tm="0">
                                          <p:val>
                                            <p:strVal val="0-#ppt_w/2"/>
                                          </p:val>
                                        </p:tav>
                                        <p:tav tm="100000">
                                          <p:val>
                                            <p:strVal val="#ppt_x"/>
                                          </p:val>
                                        </p:tav>
                                      </p:tavLst>
                                    </p:anim>
                                    <p:anim calcmode="lin" valueType="num">
                                      <p:cBhvr additive="base">
                                        <p:cTn id="17" dur="500" fill="hold"/>
                                        <p:tgtEl>
                                          <p:spTgt spid="15"/>
                                        </p:tgtEl>
                                        <p:attrNameLst>
                                          <p:attrName>ppt_y</p:attrName>
                                        </p:attrNameLst>
                                      </p:cBhvr>
                                      <p:tavLst>
                                        <p:tav tm="0">
                                          <p:val>
                                            <p:strVal val="#ppt_y"/>
                                          </p:val>
                                        </p:tav>
                                        <p:tav tm="100000">
                                          <p:val>
                                            <p:strVal val="#ppt_y"/>
                                          </p:val>
                                        </p:tav>
                                      </p:tavLst>
                                    </p:anim>
                                  </p:childTnLst>
                                </p:cTn>
                              </p:par>
                              <p:par>
                                <p:cTn id="18" presetID="2" presetClass="entr" presetSubtype="8" decel="100000" fill="hold" nodeType="withEffect">
                                  <p:stCondLst>
                                    <p:cond delay="0"/>
                                  </p:stCondLst>
                                  <p:childTnLst>
                                    <p:set>
                                      <p:cBhvr>
                                        <p:cTn id="19" dur="1" fill="hold">
                                          <p:stCondLst>
                                            <p:cond delay="0"/>
                                          </p:stCondLst>
                                        </p:cTn>
                                        <p:tgtEl>
                                          <p:spTgt spid="18"/>
                                        </p:tgtEl>
                                        <p:attrNameLst>
                                          <p:attrName>style.visibility</p:attrName>
                                        </p:attrNameLst>
                                      </p:cBhvr>
                                      <p:to>
                                        <p:strVal val="visible"/>
                                      </p:to>
                                    </p:set>
                                    <p:anim calcmode="lin" valueType="num">
                                      <p:cBhvr additive="base">
                                        <p:cTn id="20" dur="500" fill="hold"/>
                                        <p:tgtEl>
                                          <p:spTgt spid="18"/>
                                        </p:tgtEl>
                                        <p:attrNameLst>
                                          <p:attrName>ppt_x</p:attrName>
                                        </p:attrNameLst>
                                      </p:cBhvr>
                                      <p:tavLst>
                                        <p:tav tm="0">
                                          <p:val>
                                            <p:strVal val="0-#ppt_w/2"/>
                                          </p:val>
                                        </p:tav>
                                        <p:tav tm="100000">
                                          <p:val>
                                            <p:strVal val="#ppt_x"/>
                                          </p:val>
                                        </p:tav>
                                      </p:tavLst>
                                    </p:anim>
                                    <p:anim calcmode="lin" valueType="num">
                                      <p:cBhvr additive="base">
                                        <p:cTn id="21" dur="500" fill="hold"/>
                                        <p:tgtEl>
                                          <p:spTgt spid="18"/>
                                        </p:tgtEl>
                                        <p:attrNameLst>
                                          <p:attrName>ppt_y</p:attrName>
                                        </p:attrNameLst>
                                      </p:cBhvr>
                                      <p:tavLst>
                                        <p:tav tm="0">
                                          <p:val>
                                            <p:strVal val="#ppt_y"/>
                                          </p:val>
                                        </p:tav>
                                        <p:tav tm="100000">
                                          <p:val>
                                            <p:strVal val="#ppt_y"/>
                                          </p:val>
                                        </p:tav>
                                      </p:tavLst>
                                    </p:anim>
                                  </p:childTnLst>
                                </p:cTn>
                              </p:par>
                              <p:par>
                                <p:cTn id="22" presetID="2" presetClass="entr" presetSubtype="8" decel="100000" fill="hold" nodeType="withEffect">
                                  <p:stCondLst>
                                    <p:cond delay="0"/>
                                  </p:stCondLst>
                                  <p:childTnLst>
                                    <p:set>
                                      <p:cBhvr>
                                        <p:cTn id="23" dur="1" fill="hold">
                                          <p:stCondLst>
                                            <p:cond delay="0"/>
                                          </p:stCondLst>
                                        </p:cTn>
                                        <p:tgtEl>
                                          <p:spTgt spid="21"/>
                                        </p:tgtEl>
                                        <p:attrNameLst>
                                          <p:attrName>style.visibility</p:attrName>
                                        </p:attrNameLst>
                                      </p:cBhvr>
                                      <p:to>
                                        <p:strVal val="visible"/>
                                      </p:to>
                                    </p:set>
                                    <p:anim calcmode="lin" valueType="num">
                                      <p:cBhvr additive="base">
                                        <p:cTn id="24" dur="500" fill="hold"/>
                                        <p:tgtEl>
                                          <p:spTgt spid="21"/>
                                        </p:tgtEl>
                                        <p:attrNameLst>
                                          <p:attrName>ppt_x</p:attrName>
                                        </p:attrNameLst>
                                      </p:cBhvr>
                                      <p:tavLst>
                                        <p:tav tm="0">
                                          <p:val>
                                            <p:strVal val="0-#ppt_w/2"/>
                                          </p:val>
                                        </p:tav>
                                        <p:tav tm="100000">
                                          <p:val>
                                            <p:strVal val="#ppt_x"/>
                                          </p:val>
                                        </p:tav>
                                      </p:tavLst>
                                    </p:anim>
                                    <p:anim calcmode="lin" valueType="num">
                                      <p:cBhvr additive="base">
                                        <p:cTn id="25" dur="500" fill="hold"/>
                                        <p:tgtEl>
                                          <p:spTgt spid="21"/>
                                        </p:tgtEl>
                                        <p:attrNameLst>
                                          <p:attrName>ppt_y</p:attrName>
                                        </p:attrNameLst>
                                      </p:cBhvr>
                                      <p:tavLst>
                                        <p:tav tm="0">
                                          <p:val>
                                            <p:strVal val="#ppt_y"/>
                                          </p:val>
                                        </p:tav>
                                        <p:tav tm="100000">
                                          <p:val>
                                            <p:strVal val="#ppt_y"/>
                                          </p:val>
                                        </p:tav>
                                      </p:tavLst>
                                    </p:anim>
                                  </p:childTnLst>
                                </p:cTn>
                              </p:par>
                              <p:par>
                                <p:cTn id="26" presetID="2" presetClass="entr" presetSubtype="2" decel="100000" fill="hold" nodeType="withEffect">
                                  <p:stCondLst>
                                    <p:cond delay="0"/>
                                  </p:stCondLst>
                                  <p:childTnLst>
                                    <p:set>
                                      <p:cBhvr>
                                        <p:cTn id="27" dur="1" fill="hold">
                                          <p:stCondLst>
                                            <p:cond delay="0"/>
                                          </p:stCondLst>
                                        </p:cTn>
                                        <p:tgtEl>
                                          <p:spTgt spid="24"/>
                                        </p:tgtEl>
                                        <p:attrNameLst>
                                          <p:attrName>style.visibility</p:attrName>
                                        </p:attrNameLst>
                                      </p:cBhvr>
                                      <p:to>
                                        <p:strVal val="visible"/>
                                      </p:to>
                                    </p:set>
                                    <p:anim calcmode="lin" valueType="num">
                                      <p:cBhvr additive="base">
                                        <p:cTn id="28" dur="500" fill="hold"/>
                                        <p:tgtEl>
                                          <p:spTgt spid="24"/>
                                        </p:tgtEl>
                                        <p:attrNameLst>
                                          <p:attrName>ppt_x</p:attrName>
                                        </p:attrNameLst>
                                      </p:cBhvr>
                                      <p:tavLst>
                                        <p:tav tm="0">
                                          <p:val>
                                            <p:strVal val="1+#ppt_w/2"/>
                                          </p:val>
                                        </p:tav>
                                        <p:tav tm="100000">
                                          <p:val>
                                            <p:strVal val="#ppt_x"/>
                                          </p:val>
                                        </p:tav>
                                      </p:tavLst>
                                    </p:anim>
                                    <p:anim calcmode="lin" valueType="num">
                                      <p:cBhvr additive="base">
                                        <p:cTn id="29" dur="500" fill="hold"/>
                                        <p:tgtEl>
                                          <p:spTgt spid="24"/>
                                        </p:tgtEl>
                                        <p:attrNameLst>
                                          <p:attrName>ppt_y</p:attrName>
                                        </p:attrNameLst>
                                      </p:cBhvr>
                                      <p:tavLst>
                                        <p:tav tm="0">
                                          <p:val>
                                            <p:strVal val="#ppt_y"/>
                                          </p:val>
                                        </p:tav>
                                        <p:tav tm="100000">
                                          <p:val>
                                            <p:strVal val="#ppt_y"/>
                                          </p:val>
                                        </p:tav>
                                      </p:tavLst>
                                    </p:anim>
                                  </p:childTnLst>
                                </p:cTn>
                              </p:par>
                              <p:par>
                                <p:cTn id="30" presetID="2" presetClass="entr" presetSubtype="2" decel="100000" fill="hold" nodeType="withEffect">
                                  <p:stCondLst>
                                    <p:cond delay="0"/>
                                  </p:stCondLst>
                                  <p:childTnLst>
                                    <p:set>
                                      <p:cBhvr>
                                        <p:cTn id="31" dur="1" fill="hold">
                                          <p:stCondLst>
                                            <p:cond delay="0"/>
                                          </p:stCondLst>
                                        </p:cTn>
                                        <p:tgtEl>
                                          <p:spTgt spid="27"/>
                                        </p:tgtEl>
                                        <p:attrNameLst>
                                          <p:attrName>style.visibility</p:attrName>
                                        </p:attrNameLst>
                                      </p:cBhvr>
                                      <p:to>
                                        <p:strVal val="visible"/>
                                      </p:to>
                                    </p:set>
                                    <p:anim calcmode="lin" valueType="num">
                                      <p:cBhvr additive="base">
                                        <p:cTn id="32" dur="500" fill="hold"/>
                                        <p:tgtEl>
                                          <p:spTgt spid="27"/>
                                        </p:tgtEl>
                                        <p:attrNameLst>
                                          <p:attrName>ppt_x</p:attrName>
                                        </p:attrNameLst>
                                      </p:cBhvr>
                                      <p:tavLst>
                                        <p:tav tm="0">
                                          <p:val>
                                            <p:strVal val="1+#ppt_w/2"/>
                                          </p:val>
                                        </p:tav>
                                        <p:tav tm="100000">
                                          <p:val>
                                            <p:strVal val="#ppt_x"/>
                                          </p:val>
                                        </p:tav>
                                      </p:tavLst>
                                    </p:anim>
                                    <p:anim calcmode="lin" valueType="num">
                                      <p:cBhvr additive="base">
                                        <p:cTn id="33" dur="500" fill="hold"/>
                                        <p:tgtEl>
                                          <p:spTgt spid="27"/>
                                        </p:tgtEl>
                                        <p:attrNameLst>
                                          <p:attrName>ppt_y</p:attrName>
                                        </p:attrNameLst>
                                      </p:cBhvr>
                                      <p:tavLst>
                                        <p:tav tm="0">
                                          <p:val>
                                            <p:strVal val="#ppt_y"/>
                                          </p:val>
                                        </p:tav>
                                        <p:tav tm="100000">
                                          <p:val>
                                            <p:strVal val="#ppt_y"/>
                                          </p:val>
                                        </p:tav>
                                      </p:tavLst>
                                    </p:anim>
                                  </p:childTnLst>
                                </p:cTn>
                              </p:par>
                              <p:par>
                                <p:cTn id="34" presetID="2" presetClass="entr" presetSubtype="2" decel="100000" fill="hold" nodeType="withEffect">
                                  <p:stCondLst>
                                    <p:cond delay="0"/>
                                  </p:stCondLst>
                                  <p:childTnLst>
                                    <p:set>
                                      <p:cBhvr>
                                        <p:cTn id="35" dur="1" fill="hold">
                                          <p:stCondLst>
                                            <p:cond delay="0"/>
                                          </p:stCondLst>
                                        </p:cTn>
                                        <p:tgtEl>
                                          <p:spTgt spid="30"/>
                                        </p:tgtEl>
                                        <p:attrNameLst>
                                          <p:attrName>style.visibility</p:attrName>
                                        </p:attrNameLst>
                                      </p:cBhvr>
                                      <p:to>
                                        <p:strVal val="visible"/>
                                      </p:to>
                                    </p:set>
                                    <p:anim calcmode="lin" valueType="num">
                                      <p:cBhvr additive="base">
                                        <p:cTn id="36" dur="500" fill="hold"/>
                                        <p:tgtEl>
                                          <p:spTgt spid="30"/>
                                        </p:tgtEl>
                                        <p:attrNameLst>
                                          <p:attrName>ppt_x</p:attrName>
                                        </p:attrNameLst>
                                      </p:cBhvr>
                                      <p:tavLst>
                                        <p:tav tm="0">
                                          <p:val>
                                            <p:strVal val="1+#ppt_w/2"/>
                                          </p:val>
                                        </p:tav>
                                        <p:tav tm="100000">
                                          <p:val>
                                            <p:strVal val="#ppt_x"/>
                                          </p:val>
                                        </p:tav>
                                      </p:tavLst>
                                    </p:anim>
                                    <p:anim calcmode="lin" valueType="num">
                                      <p:cBhvr additive="base">
                                        <p:cTn id="37" dur="500" fill="hold"/>
                                        <p:tgtEl>
                                          <p:spTgt spid="30"/>
                                        </p:tgtEl>
                                        <p:attrNameLst>
                                          <p:attrName>ppt_y</p:attrName>
                                        </p:attrNameLst>
                                      </p:cBhvr>
                                      <p:tavLst>
                                        <p:tav tm="0">
                                          <p:val>
                                            <p:strVal val="#ppt_y"/>
                                          </p:val>
                                        </p:tav>
                                        <p:tav tm="100000">
                                          <p:val>
                                            <p:strVal val="#ppt_y"/>
                                          </p:val>
                                        </p:tav>
                                      </p:tavLst>
                                    </p:anim>
                                  </p:childTnLst>
                                </p:cTn>
                              </p:par>
                              <p:par>
                                <p:cTn id="38" presetID="2" presetClass="entr" presetSubtype="2" decel="100000" fill="hold" nodeType="withEffect">
                                  <p:stCondLst>
                                    <p:cond delay="0"/>
                                  </p:stCondLst>
                                  <p:childTnLst>
                                    <p:set>
                                      <p:cBhvr>
                                        <p:cTn id="39" dur="1" fill="hold">
                                          <p:stCondLst>
                                            <p:cond delay="0"/>
                                          </p:stCondLst>
                                        </p:cTn>
                                        <p:tgtEl>
                                          <p:spTgt spid="33"/>
                                        </p:tgtEl>
                                        <p:attrNameLst>
                                          <p:attrName>style.visibility</p:attrName>
                                        </p:attrNameLst>
                                      </p:cBhvr>
                                      <p:to>
                                        <p:strVal val="visible"/>
                                      </p:to>
                                    </p:set>
                                    <p:anim calcmode="lin" valueType="num">
                                      <p:cBhvr additive="base">
                                        <p:cTn id="40" dur="500" fill="hold"/>
                                        <p:tgtEl>
                                          <p:spTgt spid="33"/>
                                        </p:tgtEl>
                                        <p:attrNameLst>
                                          <p:attrName>ppt_x</p:attrName>
                                        </p:attrNameLst>
                                      </p:cBhvr>
                                      <p:tavLst>
                                        <p:tav tm="0">
                                          <p:val>
                                            <p:strVal val="1+#ppt_w/2"/>
                                          </p:val>
                                        </p:tav>
                                        <p:tav tm="100000">
                                          <p:val>
                                            <p:strVal val="#ppt_x"/>
                                          </p:val>
                                        </p:tav>
                                      </p:tavLst>
                                    </p:anim>
                                    <p:anim calcmode="lin" valueType="num">
                                      <p:cBhvr additive="base">
                                        <p:cTn id="41" dur="500" fill="hold"/>
                                        <p:tgtEl>
                                          <p:spTgt spid="33"/>
                                        </p:tgtEl>
                                        <p:attrNameLst>
                                          <p:attrName>ppt_y</p:attrName>
                                        </p:attrNameLst>
                                      </p:cBhvr>
                                      <p:tavLst>
                                        <p:tav tm="0">
                                          <p:val>
                                            <p:strVal val="#ppt_y"/>
                                          </p:val>
                                        </p:tav>
                                        <p:tav tm="100000">
                                          <p:val>
                                            <p:strVal val="#ppt_y"/>
                                          </p:val>
                                        </p:tav>
                                      </p:tavLst>
                                    </p:anim>
                                  </p:childTnLst>
                                </p:cTn>
                              </p:par>
                              <p:par>
                                <p:cTn id="42" presetID="2" presetClass="entr" presetSubtype="8" decel="100000" fill="hold" nodeType="withEffect">
                                  <p:stCondLst>
                                    <p:cond delay="0"/>
                                  </p:stCondLst>
                                  <p:childTnLst>
                                    <p:set>
                                      <p:cBhvr>
                                        <p:cTn id="43" dur="1" fill="hold">
                                          <p:stCondLst>
                                            <p:cond delay="0"/>
                                          </p:stCondLst>
                                        </p:cTn>
                                        <p:tgtEl>
                                          <p:spTgt spid="36"/>
                                        </p:tgtEl>
                                        <p:attrNameLst>
                                          <p:attrName>style.visibility</p:attrName>
                                        </p:attrNameLst>
                                      </p:cBhvr>
                                      <p:to>
                                        <p:strVal val="visible"/>
                                      </p:to>
                                    </p:set>
                                    <p:anim calcmode="lin" valueType="num">
                                      <p:cBhvr additive="base">
                                        <p:cTn id="44" dur="500" fill="hold"/>
                                        <p:tgtEl>
                                          <p:spTgt spid="36"/>
                                        </p:tgtEl>
                                        <p:attrNameLst>
                                          <p:attrName>ppt_x</p:attrName>
                                        </p:attrNameLst>
                                      </p:cBhvr>
                                      <p:tavLst>
                                        <p:tav tm="0">
                                          <p:val>
                                            <p:strVal val="0-#ppt_w/2"/>
                                          </p:val>
                                        </p:tav>
                                        <p:tav tm="100000">
                                          <p:val>
                                            <p:strVal val="#ppt_x"/>
                                          </p:val>
                                        </p:tav>
                                      </p:tavLst>
                                    </p:anim>
                                    <p:anim calcmode="lin" valueType="num">
                                      <p:cBhvr additive="base">
                                        <p:cTn id="45" dur="500" fill="hold"/>
                                        <p:tgtEl>
                                          <p:spTgt spid="36"/>
                                        </p:tgtEl>
                                        <p:attrNameLst>
                                          <p:attrName>ppt_y</p:attrName>
                                        </p:attrNameLst>
                                      </p:cBhvr>
                                      <p:tavLst>
                                        <p:tav tm="0">
                                          <p:val>
                                            <p:strVal val="#ppt_y"/>
                                          </p:val>
                                        </p:tav>
                                        <p:tav tm="100000">
                                          <p:val>
                                            <p:strVal val="#ppt_y"/>
                                          </p:val>
                                        </p:tav>
                                      </p:tavLst>
                                    </p:anim>
                                  </p:childTnLst>
                                </p:cTn>
                              </p:par>
                              <p:par>
                                <p:cTn id="46" presetID="2" presetClass="entr" presetSubtype="2" decel="100000" fill="hold" nodeType="withEffect">
                                  <p:stCondLst>
                                    <p:cond delay="0"/>
                                  </p:stCondLst>
                                  <p:childTnLst>
                                    <p:set>
                                      <p:cBhvr>
                                        <p:cTn id="47" dur="1" fill="hold">
                                          <p:stCondLst>
                                            <p:cond delay="0"/>
                                          </p:stCondLst>
                                        </p:cTn>
                                        <p:tgtEl>
                                          <p:spTgt spid="39"/>
                                        </p:tgtEl>
                                        <p:attrNameLst>
                                          <p:attrName>style.visibility</p:attrName>
                                        </p:attrNameLst>
                                      </p:cBhvr>
                                      <p:to>
                                        <p:strVal val="visible"/>
                                      </p:to>
                                    </p:set>
                                    <p:anim calcmode="lin" valueType="num">
                                      <p:cBhvr additive="base">
                                        <p:cTn id="48" dur="500" fill="hold"/>
                                        <p:tgtEl>
                                          <p:spTgt spid="39"/>
                                        </p:tgtEl>
                                        <p:attrNameLst>
                                          <p:attrName>ppt_x</p:attrName>
                                        </p:attrNameLst>
                                      </p:cBhvr>
                                      <p:tavLst>
                                        <p:tav tm="0">
                                          <p:val>
                                            <p:strVal val="1+#ppt_w/2"/>
                                          </p:val>
                                        </p:tav>
                                        <p:tav tm="100000">
                                          <p:val>
                                            <p:strVal val="#ppt_x"/>
                                          </p:val>
                                        </p:tav>
                                      </p:tavLst>
                                    </p:anim>
                                    <p:anim calcmode="lin" valueType="num">
                                      <p:cBhvr additive="base">
                                        <p:cTn id="49" dur="500" fill="hold"/>
                                        <p:tgtEl>
                                          <p:spTgt spid="39"/>
                                        </p:tgtEl>
                                        <p:attrNameLst>
                                          <p:attrName>ppt_y</p:attrName>
                                        </p:attrNameLst>
                                      </p:cBhvr>
                                      <p:tavLst>
                                        <p:tav tm="0">
                                          <p:val>
                                            <p:strVal val="#ppt_y"/>
                                          </p:val>
                                        </p:tav>
                                        <p:tav tm="100000">
                                          <p:val>
                                            <p:strVal val="#ppt_y"/>
                                          </p:val>
                                        </p:tav>
                                      </p:tavLst>
                                    </p:anim>
                                  </p:childTnLst>
                                </p:cTn>
                              </p:par>
                              <p:par>
                                <p:cTn id="50" presetID="2" presetClass="entr" presetSubtype="8" decel="100000" fill="hold" nodeType="withEffect">
                                  <p:stCondLst>
                                    <p:cond delay="0"/>
                                  </p:stCondLst>
                                  <p:childTnLst>
                                    <p:set>
                                      <p:cBhvr>
                                        <p:cTn id="51" dur="1" fill="hold">
                                          <p:stCondLst>
                                            <p:cond delay="0"/>
                                          </p:stCondLst>
                                        </p:cTn>
                                        <p:tgtEl>
                                          <p:spTgt spid="42"/>
                                        </p:tgtEl>
                                        <p:attrNameLst>
                                          <p:attrName>style.visibility</p:attrName>
                                        </p:attrNameLst>
                                      </p:cBhvr>
                                      <p:to>
                                        <p:strVal val="visible"/>
                                      </p:to>
                                    </p:set>
                                    <p:anim calcmode="lin" valueType="num">
                                      <p:cBhvr additive="base">
                                        <p:cTn id="52" dur="500" fill="hold"/>
                                        <p:tgtEl>
                                          <p:spTgt spid="42"/>
                                        </p:tgtEl>
                                        <p:attrNameLst>
                                          <p:attrName>ppt_x</p:attrName>
                                        </p:attrNameLst>
                                      </p:cBhvr>
                                      <p:tavLst>
                                        <p:tav tm="0">
                                          <p:val>
                                            <p:strVal val="0-#ppt_w/2"/>
                                          </p:val>
                                        </p:tav>
                                        <p:tav tm="100000">
                                          <p:val>
                                            <p:strVal val="#ppt_x"/>
                                          </p:val>
                                        </p:tav>
                                      </p:tavLst>
                                    </p:anim>
                                    <p:anim calcmode="lin" valueType="num">
                                      <p:cBhvr additive="base">
                                        <p:cTn id="53" dur="500" fill="hold"/>
                                        <p:tgtEl>
                                          <p:spTgt spid="42"/>
                                        </p:tgtEl>
                                        <p:attrNameLst>
                                          <p:attrName>ppt_y</p:attrName>
                                        </p:attrNameLst>
                                      </p:cBhvr>
                                      <p:tavLst>
                                        <p:tav tm="0">
                                          <p:val>
                                            <p:strVal val="#ppt_y"/>
                                          </p:val>
                                        </p:tav>
                                        <p:tav tm="100000">
                                          <p:val>
                                            <p:strVal val="#ppt_y"/>
                                          </p:val>
                                        </p:tav>
                                      </p:tavLst>
                                    </p:anim>
                                  </p:childTnLst>
                                </p:cTn>
                              </p:par>
                              <p:par>
                                <p:cTn id="54" presetID="2" presetClass="entr" presetSubtype="2" decel="100000" fill="hold" nodeType="withEffect">
                                  <p:stCondLst>
                                    <p:cond delay="0"/>
                                  </p:stCondLst>
                                  <p:childTnLst>
                                    <p:set>
                                      <p:cBhvr>
                                        <p:cTn id="55" dur="1" fill="hold">
                                          <p:stCondLst>
                                            <p:cond delay="0"/>
                                          </p:stCondLst>
                                        </p:cTn>
                                        <p:tgtEl>
                                          <p:spTgt spid="45"/>
                                        </p:tgtEl>
                                        <p:attrNameLst>
                                          <p:attrName>style.visibility</p:attrName>
                                        </p:attrNameLst>
                                      </p:cBhvr>
                                      <p:to>
                                        <p:strVal val="visible"/>
                                      </p:to>
                                    </p:set>
                                    <p:anim calcmode="lin" valueType="num">
                                      <p:cBhvr additive="base">
                                        <p:cTn id="56" dur="500" fill="hold"/>
                                        <p:tgtEl>
                                          <p:spTgt spid="45"/>
                                        </p:tgtEl>
                                        <p:attrNameLst>
                                          <p:attrName>ppt_x</p:attrName>
                                        </p:attrNameLst>
                                      </p:cBhvr>
                                      <p:tavLst>
                                        <p:tav tm="0">
                                          <p:val>
                                            <p:strVal val="1+#ppt_w/2"/>
                                          </p:val>
                                        </p:tav>
                                        <p:tav tm="100000">
                                          <p:val>
                                            <p:strVal val="#ppt_x"/>
                                          </p:val>
                                        </p:tav>
                                      </p:tavLst>
                                    </p:anim>
                                    <p:anim calcmode="lin" valueType="num">
                                      <p:cBhvr additive="base">
                                        <p:cTn id="57" dur="500" fill="hold"/>
                                        <p:tgtEl>
                                          <p:spTgt spid="4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8"/>
          <p:cNvSpPr txBox="1"/>
          <p:nvPr/>
        </p:nvSpPr>
        <p:spPr>
          <a:xfrm>
            <a:off x="767408" y="1124745"/>
            <a:ext cx="4968552" cy="430887"/>
          </a:xfrm>
          <a:prstGeom prst="rect">
            <a:avLst/>
          </a:prstGeom>
          <a:noFill/>
        </p:spPr>
        <p:txBody>
          <a:bodyPr wrap="square" rtlCol="0">
            <a:spAutoFit/>
          </a:bodyPr>
          <a:lstStyle/>
          <a:p>
            <a:r>
              <a:rPr lang="zh-CN" altLang="en-US" sz="2200" dirty="0">
                <a:solidFill>
                  <a:srgbClr val="7030A0"/>
                </a:solidFill>
                <a:latin typeface="华康俪金黑W8(P)" pitchFamily="34" charset="-122"/>
                <a:ea typeface="华康俪金黑W8(P)" pitchFamily="34" charset="-122"/>
              </a:rPr>
              <a:t>第四步</a:t>
            </a:r>
            <a:r>
              <a:rPr lang="en-US" altLang="zh-CN" sz="2200" dirty="0">
                <a:solidFill>
                  <a:srgbClr val="7030A0"/>
                </a:solidFill>
                <a:latin typeface="华康俪金黑W8(P)" pitchFamily="34" charset="-122"/>
                <a:ea typeface="华康俪金黑W8(P)" pitchFamily="34" charset="-122"/>
              </a:rPr>
              <a:t>  </a:t>
            </a:r>
            <a:r>
              <a:rPr lang="zh-CN" altLang="en-US" sz="2200" dirty="0">
                <a:solidFill>
                  <a:srgbClr val="7030A0"/>
                </a:solidFill>
                <a:latin typeface="华康俪金黑W8(P)" pitchFamily="34" charset="-122"/>
                <a:ea typeface="华康俪金黑W8(P)" pitchFamily="34" charset="-122"/>
              </a:rPr>
              <a:t>品牌识别设计</a:t>
            </a:r>
          </a:p>
        </p:txBody>
      </p:sp>
      <p:sp>
        <p:nvSpPr>
          <p:cNvPr id="5" name="TextBox 6"/>
          <p:cNvSpPr txBox="1"/>
          <p:nvPr/>
        </p:nvSpPr>
        <p:spPr>
          <a:xfrm>
            <a:off x="767409" y="1772816"/>
            <a:ext cx="11089232" cy="452432"/>
          </a:xfrm>
          <a:prstGeom prst="rect">
            <a:avLst/>
          </a:prstGeom>
          <a:noFill/>
        </p:spPr>
        <p:txBody>
          <a:bodyPr wrap="square" rtlCol="0">
            <a:spAutoFit/>
          </a:bodyPr>
          <a:lstStyle/>
          <a:p>
            <a:pPr>
              <a:lnSpc>
                <a:spcPct val="130000"/>
              </a:lnSpc>
              <a:spcAft>
                <a:spcPts val="600"/>
              </a:spcAft>
            </a:pPr>
            <a:r>
              <a:rPr lang="zh-CN" altLang="en-US" b="1" dirty="0">
                <a:solidFill>
                  <a:srgbClr val="5F5E5C"/>
                </a:solidFill>
                <a:latin typeface="微软雅黑" pitchFamily="34" charset="-122"/>
                <a:ea typeface="微软雅黑" pitchFamily="34" charset="-122"/>
              </a:rPr>
              <a:t>据心理学家分析，人们的信息</a:t>
            </a:r>
            <a:r>
              <a:rPr lang="en-US" altLang="zh-CN" b="1" dirty="0">
                <a:solidFill>
                  <a:srgbClr val="5F5E5C"/>
                </a:solidFill>
                <a:latin typeface="微软雅黑" pitchFamily="34" charset="-122"/>
                <a:ea typeface="微软雅黑" pitchFamily="34" charset="-122"/>
              </a:rPr>
              <a:t>85%</a:t>
            </a:r>
            <a:r>
              <a:rPr lang="zh-CN" altLang="en-US" b="1" dirty="0">
                <a:solidFill>
                  <a:srgbClr val="5F5E5C"/>
                </a:solidFill>
                <a:latin typeface="微软雅黑" pitchFamily="34" charset="-122"/>
                <a:ea typeface="微软雅黑" pitchFamily="34" charset="-122"/>
              </a:rPr>
              <a:t>是从视觉中获得的，因此，</a:t>
            </a:r>
            <a:r>
              <a:rPr lang="zh-CN" altLang="en-US" b="1" dirty="0">
                <a:solidFill>
                  <a:srgbClr val="7030A0"/>
                </a:solidFill>
                <a:latin typeface="微软雅黑" pitchFamily="34" charset="-122"/>
                <a:ea typeface="微软雅黑" pitchFamily="34" charset="-122"/>
              </a:rPr>
              <a:t>建立良好的品牌视觉形象是竞争的首选目标</a:t>
            </a:r>
            <a:r>
              <a:rPr lang="zh-CN" altLang="en-US" b="1" dirty="0">
                <a:solidFill>
                  <a:srgbClr val="5F5E5C"/>
                </a:solidFill>
                <a:latin typeface="微软雅黑" pitchFamily="34" charset="-122"/>
                <a:ea typeface="微软雅黑" pitchFamily="34" charset="-122"/>
              </a:rPr>
              <a:t>。</a:t>
            </a:r>
            <a:endParaRPr lang="zh-CN" altLang="zh-CN" b="1" dirty="0">
              <a:solidFill>
                <a:srgbClr val="CD1F06"/>
              </a:solidFill>
              <a:latin typeface="微软雅黑" pitchFamily="34" charset="-122"/>
              <a:ea typeface="微软雅黑" pitchFamily="34" charset="-122"/>
            </a:endParaRPr>
          </a:p>
        </p:txBody>
      </p:sp>
      <p:pic>
        <p:nvPicPr>
          <p:cNvPr id="48" name="Picture 2" descr="http://image2.huangye88.com/2012/02/27/f4298a280621d348.jpg"/>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6455837" y="2673768"/>
            <a:ext cx="5328797" cy="3563545"/>
          </a:xfrm>
          <a:prstGeom prst="rect">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49" name="TextBox 6"/>
          <p:cNvSpPr txBox="1"/>
          <p:nvPr/>
        </p:nvSpPr>
        <p:spPr>
          <a:xfrm>
            <a:off x="767408" y="3277088"/>
            <a:ext cx="5544617" cy="2012859"/>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品牌视觉识别设计即</a:t>
            </a:r>
            <a:r>
              <a:rPr lang="zh-CN" altLang="en-US" sz="1600" b="1" dirty="0">
                <a:solidFill>
                  <a:srgbClr val="7030A0"/>
                </a:solidFill>
                <a:latin typeface="微软雅黑" pitchFamily="34" charset="-122"/>
                <a:ea typeface="微软雅黑" pitchFamily="34" charset="-122"/>
              </a:rPr>
              <a:t>相当于</a:t>
            </a:r>
            <a:r>
              <a:rPr lang="en-US" altLang="zh-CN" sz="1600" b="1" dirty="0">
                <a:solidFill>
                  <a:srgbClr val="7030A0"/>
                </a:solidFill>
                <a:latin typeface="微软雅黑" pitchFamily="34" charset="-122"/>
                <a:ea typeface="微软雅黑" pitchFamily="34" charset="-122"/>
              </a:rPr>
              <a:t>CIS</a:t>
            </a:r>
            <a:r>
              <a:rPr lang="zh-CN" altLang="en-US" sz="1600" b="1" dirty="0">
                <a:solidFill>
                  <a:srgbClr val="7030A0"/>
                </a:solidFill>
                <a:latin typeface="微软雅黑" pitchFamily="34" charset="-122"/>
                <a:ea typeface="微软雅黑" pitchFamily="34" charset="-122"/>
              </a:rPr>
              <a:t>（企业识别系统）中的</a:t>
            </a:r>
            <a:r>
              <a:rPr lang="en-US" altLang="zh-CN" sz="1600" b="1" dirty="0">
                <a:solidFill>
                  <a:srgbClr val="7030A0"/>
                </a:solidFill>
                <a:latin typeface="微软雅黑" pitchFamily="34" charset="-122"/>
                <a:ea typeface="微软雅黑" pitchFamily="34" charset="-122"/>
              </a:rPr>
              <a:t>VI</a:t>
            </a:r>
            <a:r>
              <a:rPr lang="zh-CN" altLang="en-US" sz="1600" b="1" dirty="0">
                <a:solidFill>
                  <a:srgbClr val="7030A0"/>
                </a:solidFill>
                <a:latin typeface="微软雅黑" pitchFamily="34" charset="-122"/>
                <a:ea typeface="微软雅黑" pitchFamily="34" charset="-122"/>
              </a:rPr>
              <a:t>（视觉识别）设计</a:t>
            </a:r>
            <a:r>
              <a:rPr lang="zh-CN" altLang="en-US" sz="1600" dirty="0">
                <a:solidFill>
                  <a:srgbClr val="7030A0"/>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在品牌营销的今天，没有</a:t>
            </a:r>
            <a:r>
              <a:rPr lang="en-US" altLang="zh-CN" sz="1600" dirty="0">
                <a:solidFill>
                  <a:srgbClr val="5F5E5C"/>
                </a:solidFill>
                <a:latin typeface="微软雅黑" pitchFamily="34" charset="-122"/>
                <a:ea typeface="微软雅黑" pitchFamily="34" charset="-122"/>
              </a:rPr>
              <a:t>VI</a:t>
            </a:r>
            <a:r>
              <a:rPr lang="zh-CN" altLang="en-US" sz="1600" dirty="0">
                <a:solidFill>
                  <a:srgbClr val="5F5E5C"/>
                </a:solidFill>
                <a:latin typeface="微软雅黑" pitchFamily="34" charset="-122"/>
                <a:ea typeface="微软雅黑" pitchFamily="34" charset="-122"/>
              </a:rPr>
              <a:t>设计对于一个现代企业来说，就意味着它的形象将淹没于商海之中，让人辨别不清；就意味着它是一个缺少灵魂的赚钱机器；就意味着它的产品与服务毫无个性，消费者对它毫无眷恋；就意味着团队的涣散和低落的士气。</a:t>
            </a:r>
          </a:p>
        </p:txBody>
      </p:sp>
      <p:sp>
        <p:nvSpPr>
          <p:cNvPr id="50" name="TextBox 6"/>
          <p:cNvSpPr txBox="1"/>
          <p:nvPr/>
        </p:nvSpPr>
        <p:spPr>
          <a:xfrm>
            <a:off x="767408" y="5504804"/>
            <a:ext cx="5544616" cy="732508"/>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品牌识别设计包括基本要素设计（名称、标志、标准字、标准色）和应用要素设计（产品包装、广告展示宣传等）。</a:t>
            </a:r>
          </a:p>
        </p:txBody>
      </p:sp>
    </p:spTree>
    <p:extLst>
      <p:ext uri="{BB962C8B-B14F-4D97-AF65-F5344CB8AC3E}">
        <p14:creationId xmlns:p14="http://schemas.microsoft.com/office/powerpoint/2010/main" val="4081259776"/>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4" decel="100000" fill="hold" grpId="0" nodeType="afterEffect">
                                  <p:stCondLst>
                                    <p:cond delay="0"/>
                                  </p:stCondLst>
                                  <p:childTnLst>
                                    <p:set>
                                      <p:cBhvr>
                                        <p:cTn id="11" dur="1" fill="hold">
                                          <p:stCondLst>
                                            <p:cond delay="0"/>
                                          </p:stCondLst>
                                        </p:cTn>
                                        <p:tgtEl>
                                          <p:spTgt spid="49"/>
                                        </p:tgtEl>
                                        <p:attrNameLst>
                                          <p:attrName>style.visibility</p:attrName>
                                        </p:attrNameLst>
                                      </p:cBhvr>
                                      <p:to>
                                        <p:strVal val="visible"/>
                                      </p:to>
                                    </p:set>
                                    <p:anim calcmode="lin" valueType="num">
                                      <p:cBhvr additive="base">
                                        <p:cTn id="12" dur="500" fill="hold"/>
                                        <p:tgtEl>
                                          <p:spTgt spid="49"/>
                                        </p:tgtEl>
                                        <p:attrNameLst>
                                          <p:attrName>ppt_x</p:attrName>
                                        </p:attrNameLst>
                                      </p:cBhvr>
                                      <p:tavLst>
                                        <p:tav tm="0">
                                          <p:val>
                                            <p:strVal val="#ppt_x"/>
                                          </p:val>
                                        </p:tav>
                                        <p:tav tm="100000">
                                          <p:val>
                                            <p:strVal val="#ppt_x"/>
                                          </p:val>
                                        </p:tav>
                                      </p:tavLst>
                                    </p:anim>
                                    <p:anim calcmode="lin" valueType="num">
                                      <p:cBhvr additive="base">
                                        <p:cTn id="13" dur="500" fill="hold"/>
                                        <p:tgtEl>
                                          <p:spTgt spid="49"/>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decel="100000" fill="hold" grpId="0" nodeType="afterEffect">
                                  <p:stCondLst>
                                    <p:cond delay="0"/>
                                  </p:stCondLst>
                                  <p:childTnLst>
                                    <p:set>
                                      <p:cBhvr>
                                        <p:cTn id="16" dur="1" fill="hold">
                                          <p:stCondLst>
                                            <p:cond delay="0"/>
                                          </p:stCondLst>
                                        </p:cTn>
                                        <p:tgtEl>
                                          <p:spTgt spid="50"/>
                                        </p:tgtEl>
                                        <p:attrNameLst>
                                          <p:attrName>style.visibility</p:attrName>
                                        </p:attrNameLst>
                                      </p:cBhvr>
                                      <p:to>
                                        <p:strVal val="visible"/>
                                      </p:to>
                                    </p:set>
                                    <p:anim calcmode="lin" valueType="num">
                                      <p:cBhvr additive="base">
                                        <p:cTn id="17" dur="500" fill="hold"/>
                                        <p:tgtEl>
                                          <p:spTgt spid="50"/>
                                        </p:tgtEl>
                                        <p:attrNameLst>
                                          <p:attrName>ppt_x</p:attrName>
                                        </p:attrNameLst>
                                      </p:cBhvr>
                                      <p:tavLst>
                                        <p:tav tm="0">
                                          <p:val>
                                            <p:strVal val="#ppt_x"/>
                                          </p:val>
                                        </p:tav>
                                        <p:tav tm="100000">
                                          <p:val>
                                            <p:strVal val="#ppt_x"/>
                                          </p:val>
                                        </p:tav>
                                      </p:tavLst>
                                    </p:anim>
                                    <p:anim calcmode="lin" valueType="num">
                                      <p:cBhvr additive="base">
                                        <p:cTn id="18" dur="500" fill="hold"/>
                                        <p:tgtEl>
                                          <p:spTgt spid="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9" grpId="0"/>
      <p:bldP spid="50"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8"/>
          <p:cNvSpPr txBox="1"/>
          <p:nvPr/>
        </p:nvSpPr>
        <p:spPr>
          <a:xfrm>
            <a:off x="767408" y="1124745"/>
            <a:ext cx="4968552" cy="430887"/>
          </a:xfrm>
          <a:prstGeom prst="rect">
            <a:avLst/>
          </a:prstGeom>
          <a:noFill/>
        </p:spPr>
        <p:txBody>
          <a:bodyPr wrap="square" rtlCol="0">
            <a:spAutoFit/>
          </a:bodyPr>
          <a:lstStyle/>
          <a:p>
            <a:r>
              <a:rPr lang="zh-CN" altLang="en-US" sz="2200" dirty="0">
                <a:solidFill>
                  <a:srgbClr val="FF8500"/>
                </a:solidFill>
                <a:latin typeface="华康俪金黑W8(P)" pitchFamily="34" charset="-122"/>
                <a:ea typeface="华康俪金黑W8(P)" pitchFamily="34" charset="-122"/>
              </a:rPr>
              <a:t>第五步</a:t>
            </a:r>
            <a:r>
              <a:rPr lang="en-US" altLang="zh-CN" sz="2200" dirty="0">
                <a:solidFill>
                  <a:srgbClr val="FF8500"/>
                </a:solidFill>
                <a:latin typeface="华康俪金黑W8(P)" pitchFamily="34" charset="-122"/>
                <a:ea typeface="华康俪金黑W8(P)" pitchFamily="34" charset="-122"/>
              </a:rPr>
              <a:t>  </a:t>
            </a:r>
            <a:r>
              <a:rPr lang="zh-CN" altLang="en-US" sz="2200" dirty="0">
                <a:solidFill>
                  <a:srgbClr val="FF8500"/>
                </a:solidFill>
                <a:latin typeface="华康俪金黑W8(P)" pitchFamily="34" charset="-122"/>
                <a:ea typeface="华康俪金黑W8(P)" pitchFamily="34" charset="-122"/>
              </a:rPr>
              <a:t>品牌传播推广</a:t>
            </a:r>
          </a:p>
        </p:txBody>
      </p:sp>
      <p:sp>
        <p:nvSpPr>
          <p:cNvPr id="5" name="TextBox 6"/>
          <p:cNvSpPr txBox="1"/>
          <p:nvPr/>
        </p:nvSpPr>
        <p:spPr>
          <a:xfrm>
            <a:off x="767409" y="1772816"/>
            <a:ext cx="11089232" cy="452432"/>
          </a:xfrm>
          <a:prstGeom prst="rect">
            <a:avLst/>
          </a:prstGeom>
          <a:noFill/>
        </p:spPr>
        <p:txBody>
          <a:bodyPr wrap="square" rtlCol="0">
            <a:spAutoFit/>
          </a:bodyPr>
          <a:lstStyle/>
          <a:p>
            <a:pPr>
              <a:lnSpc>
                <a:spcPct val="130000"/>
              </a:lnSpc>
              <a:spcAft>
                <a:spcPts val="600"/>
              </a:spcAft>
            </a:pPr>
            <a:r>
              <a:rPr lang="zh-CN" altLang="en-US" b="1" dirty="0">
                <a:solidFill>
                  <a:srgbClr val="5F5E5C"/>
                </a:solidFill>
                <a:latin typeface="微软雅黑" pitchFamily="34" charset="-122"/>
                <a:ea typeface="微软雅黑" pitchFamily="34" charset="-122"/>
              </a:rPr>
              <a:t>品牌传播，也称品牌沟通，是品牌营销的主要手段之一，是主要的品牌资产投资。</a:t>
            </a:r>
            <a:endParaRPr lang="zh-CN" altLang="zh-CN" b="1" dirty="0">
              <a:solidFill>
                <a:srgbClr val="CD1F06"/>
              </a:solidFill>
              <a:latin typeface="微软雅黑" pitchFamily="34" charset="-122"/>
              <a:ea typeface="微软雅黑" pitchFamily="34" charset="-122"/>
            </a:endParaRPr>
          </a:p>
        </p:txBody>
      </p:sp>
      <p:sp>
        <p:nvSpPr>
          <p:cNvPr id="49" name="TextBox 6"/>
          <p:cNvSpPr txBox="1"/>
          <p:nvPr/>
        </p:nvSpPr>
        <p:spPr>
          <a:xfrm>
            <a:off x="767408" y="3789040"/>
            <a:ext cx="4896545" cy="2332946"/>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即，企业以品牌的核心价值为原则，在品牌识别的整体框架下，选择</a:t>
            </a:r>
            <a:r>
              <a:rPr lang="zh-CN" altLang="en-US" sz="1600" b="1" dirty="0">
                <a:solidFill>
                  <a:srgbClr val="FF8500"/>
                </a:solidFill>
                <a:latin typeface="微软雅黑" pitchFamily="34" charset="-122"/>
                <a:ea typeface="微软雅黑" pitchFamily="34" charset="-122"/>
              </a:rPr>
              <a:t>广告、公关、口碑、形象代言、销售促进</a:t>
            </a:r>
            <a:r>
              <a:rPr lang="zh-CN" altLang="en-US" sz="1600" dirty="0">
                <a:solidFill>
                  <a:srgbClr val="5F5E5C"/>
                </a:solidFill>
                <a:latin typeface="微软雅黑" pitchFamily="34" charset="-122"/>
                <a:ea typeface="微软雅黑" pitchFamily="34" charset="-122"/>
              </a:rPr>
              <a:t>等传播方式，将品牌推广出去，以建立品牌形象，促进市场销售。品牌传播是企业提升品牌知名度、美誉度，培养消费者忠诚度的有效手段，还可以实现品牌与目标市场的有效对接，为品牌及产品进占市场、拓展市场奠定宣传基础。</a:t>
            </a:r>
          </a:p>
        </p:txBody>
      </p:sp>
      <p:pic>
        <p:nvPicPr>
          <p:cNvPr id="8" name="Picture 2" descr="http://d3.lotpen.com/dzzz3/filelist/20130107/08/ori/50CB80DFDA593A6054C122F1.jp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5793567" y="2636912"/>
            <a:ext cx="5991066" cy="3744416"/>
          </a:xfrm>
          <a:prstGeom prst="rect">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9" name="矩形 8"/>
          <p:cNvSpPr/>
          <p:nvPr/>
        </p:nvSpPr>
        <p:spPr>
          <a:xfrm>
            <a:off x="767408" y="6165304"/>
            <a:ext cx="5184000" cy="108000"/>
          </a:xfrm>
          <a:prstGeom prst="rect">
            <a:avLst/>
          </a:prstGeom>
          <a:solidFill>
            <a:srgbClr val="FF8500">
              <a:alpha val="8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41161559"/>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4" decel="100000" fill="hold" grpId="0" nodeType="afterEffect">
                                  <p:stCondLst>
                                    <p:cond delay="0"/>
                                  </p:stCondLst>
                                  <p:childTnLst>
                                    <p:set>
                                      <p:cBhvr>
                                        <p:cTn id="11" dur="1" fill="hold">
                                          <p:stCondLst>
                                            <p:cond delay="0"/>
                                          </p:stCondLst>
                                        </p:cTn>
                                        <p:tgtEl>
                                          <p:spTgt spid="49"/>
                                        </p:tgtEl>
                                        <p:attrNameLst>
                                          <p:attrName>style.visibility</p:attrName>
                                        </p:attrNameLst>
                                      </p:cBhvr>
                                      <p:to>
                                        <p:strVal val="visible"/>
                                      </p:to>
                                    </p:set>
                                    <p:anim calcmode="lin" valueType="num">
                                      <p:cBhvr additive="base">
                                        <p:cTn id="12" dur="500" fill="hold"/>
                                        <p:tgtEl>
                                          <p:spTgt spid="49"/>
                                        </p:tgtEl>
                                        <p:attrNameLst>
                                          <p:attrName>ppt_x</p:attrName>
                                        </p:attrNameLst>
                                      </p:cBhvr>
                                      <p:tavLst>
                                        <p:tav tm="0">
                                          <p:val>
                                            <p:strVal val="#ppt_x"/>
                                          </p:val>
                                        </p:tav>
                                        <p:tav tm="100000">
                                          <p:val>
                                            <p:strVal val="#ppt_x"/>
                                          </p:val>
                                        </p:tav>
                                      </p:tavLst>
                                    </p:anim>
                                    <p:anim calcmode="lin" valueType="num">
                                      <p:cBhvr additive="base">
                                        <p:cTn id="13"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9"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8"/>
          <p:cNvSpPr txBox="1"/>
          <p:nvPr/>
        </p:nvSpPr>
        <p:spPr>
          <a:xfrm>
            <a:off x="767408" y="1124745"/>
            <a:ext cx="4968552" cy="430887"/>
          </a:xfrm>
          <a:prstGeom prst="rect">
            <a:avLst/>
          </a:prstGeom>
          <a:noFill/>
        </p:spPr>
        <p:txBody>
          <a:bodyPr wrap="square" rtlCol="0">
            <a:spAutoFit/>
          </a:bodyPr>
          <a:lstStyle/>
          <a:p>
            <a:r>
              <a:rPr lang="zh-CN" altLang="en-US" sz="2200" dirty="0">
                <a:solidFill>
                  <a:srgbClr val="FF0000"/>
                </a:solidFill>
                <a:latin typeface="华康俪金黑W8(P)" pitchFamily="34" charset="-122"/>
                <a:ea typeface="华康俪金黑W8(P)" pitchFamily="34" charset="-122"/>
              </a:rPr>
              <a:t>第六步</a:t>
            </a:r>
            <a:r>
              <a:rPr lang="en-US" altLang="zh-CN" sz="2200" dirty="0">
                <a:solidFill>
                  <a:srgbClr val="FF0000"/>
                </a:solidFill>
                <a:latin typeface="华康俪金黑W8(P)" pitchFamily="34" charset="-122"/>
                <a:ea typeface="华康俪金黑W8(P)" pitchFamily="34" charset="-122"/>
              </a:rPr>
              <a:t>  </a:t>
            </a:r>
            <a:r>
              <a:rPr lang="zh-CN" altLang="en-US" sz="2200" dirty="0">
                <a:solidFill>
                  <a:srgbClr val="FF0000"/>
                </a:solidFill>
                <a:latin typeface="华康俪金黑W8(P)" pitchFamily="34" charset="-122"/>
                <a:ea typeface="华康俪金黑W8(P)" pitchFamily="34" charset="-122"/>
              </a:rPr>
              <a:t>品牌维护提升</a:t>
            </a:r>
          </a:p>
        </p:txBody>
      </p:sp>
      <p:sp>
        <p:nvSpPr>
          <p:cNvPr id="5" name="TextBox 6"/>
          <p:cNvSpPr txBox="1"/>
          <p:nvPr/>
        </p:nvSpPr>
        <p:spPr>
          <a:xfrm>
            <a:off x="767409" y="1772816"/>
            <a:ext cx="11089232" cy="812530"/>
          </a:xfrm>
          <a:prstGeom prst="rect">
            <a:avLst/>
          </a:prstGeom>
          <a:noFill/>
        </p:spPr>
        <p:txBody>
          <a:bodyPr wrap="square" rtlCol="0">
            <a:spAutoFit/>
          </a:bodyPr>
          <a:lstStyle/>
          <a:p>
            <a:pPr>
              <a:lnSpc>
                <a:spcPct val="130000"/>
              </a:lnSpc>
              <a:spcAft>
                <a:spcPts val="600"/>
              </a:spcAft>
            </a:pPr>
            <a:r>
              <a:rPr lang="zh-CN" altLang="en-US" b="1" dirty="0">
                <a:solidFill>
                  <a:srgbClr val="5F5E5C"/>
                </a:solidFill>
                <a:latin typeface="微软雅黑" pitchFamily="34" charset="-122"/>
                <a:ea typeface="微软雅黑" pitchFamily="34" charset="-122"/>
              </a:rPr>
              <a:t>企业成功后，不断有人想把你从消费者的脑海里、从超市的货架上挤出去，只要你停止对抗，停止努力，就会慢慢地被人取代。</a:t>
            </a:r>
            <a:endParaRPr lang="zh-CN" altLang="zh-CN" b="1" dirty="0">
              <a:solidFill>
                <a:srgbClr val="CD1F06"/>
              </a:solidFill>
              <a:latin typeface="微软雅黑" pitchFamily="34" charset="-122"/>
              <a:ea typeface="微软雅黑" pitchFamily="34" charset="-122"/>
            </a:endParaRPr>
          </a:p>
        </p:txBody>
      </p:sp>
      <p:sp>
        <p:nvSpPr>
          <p:cNvPr id="7" name="TextBox 6"/>
          <p:cNvSpPr txBox="1"/>
          <p:nvPr/>
        </p:nvSpPr>
        <p:spPr>
          <a:xfrm>
            <a:off x="767408" y="3419939"/>
            <a:ext cx="6480721" cy="1372683"/>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动态的市场环境使得品牌在成长过程中危机四伏，有多少企业在打造品牌的时候出现了本不该犯的错误，甚至有些企业已经初步成功，可是在品牌发展道路上出现了偏差，前功尽弃，把辛苦打造的品牌亲手毁掉。因此，在品牌发展过程中，时刻保持警惕是必要的。</a:t>
            </a:r>
          </a:p>
        </p:txBody>
      </p:sp>
      <p:sp>
        <p:nvSpPr>
          <p:cNvPr id="10" name="TextBox 6"/>
          <p:cNvSpPr txBox="1"/>
          <p:nvPr/>
        </p:nvSpPr>
        <p:spPr>
          <a:xfrm>
            <a:off x="767408" y="5008646"/>
            <a:ext cx="11089233" cy="1372683"/>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品牌危机就是是指由于企业外部环境的突变或品牌运营或营销管理的失误，而对品牌整体形象产生不良影响，致使企业感到窘困的状态。</a:t>
            </a:r>
            <a:r>
              <a:rPr lang="zh-CN" altLang="en-US" sz="1600" b="1" dirty="0">
                <a:solidFill>
                  <a:srgbClr val="FF0000"/>
                </a:solidFill>
                <a:latin typeface="微软雅黑" pitchFamily="34" charset="-122"/>
                <a:ea typeface="微软雅黑" pitchFamily="34" charset="-122"/>
              </a:rPr>
              <a:t>品牌危机防范，从一定意义上说，它是成熟企业的重要标志</a:t>
            </a:r>
            <a:r>
              <a:rPr lang="zh-CN" altLang="en-US" sz="1600" dirty="0">
                <a:solidFill>
                  <a:srgbClr val="5F5E5C"/>
                </a:solidFill>
                <a:latin typeface="微软雅黑" pitchFamily="34" charset="-122"/>
                <a:ea typeface="微软雅黑" pitchFamily="34" charset="-122"/>
              </a:rPr>
              <a:t>。一个企业如在顺境中没有身陷逆境的远虑，那就意味着潜在的危机即将出现。只有时时刻刻保持着强烈的忧患意识，才能在日趋激烈的市场竞争中站稳脚跟，进而发展自己。</a:t>
            </a:r>
          </a:p>
        </p:txBody>
      </p:sp>
      <p:pic>
        <p:nvPicPr>
          <p:cNvPr id="26626" name="Picture 2" descr="http://i3.cnfolimg.com/auto/1_1618954.jpg"/>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7464152" y="3136438"/>
            <a:ext cx="4191000" cy="1656184"/>
          </a:xfrm>
          <a:prstGeom prst="rect">
            <a:avLst/>
          </a:prstGeom>
          <a:noFill/>
          <a:ln>
            <a:solidFill>
              <a:srgbClr val="FF0000"/>
            </a:solidFill>
          </a:ln>
          <a:extLst>
            <a:ext uri="{909E8E84-426E-40DD-AFC4-6F175D3DCCD1}">
              <a14:hiddenFill xmlns:a14="http://schemas.microsoft.com/office/drawing/2010/main">
                <a:solidFill>
                  <a:srgbClr val="FFFFFF"/>
                </a:solidFill>
              </a14:hiddenFill>
            </a:ext>
          </a:extLst>
        </p:spPr>
      </p:pic>
      <p:pic>
        <p:nvPicPr>
          <p:cNvPr id="26628" name="Picture 4" descr="F:\360云盘\02-个人资料\！PPT图片及版面资源\05-PPT精选插图\04-图标\000121.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7248128" y="3789445"/>
            <a:ext cx="1219200" cy="1219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34048382"/>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4" decel="10000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decel="100000"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ppt_x"/>
                                          </p:val>
                                        </p:tav>
                                        <p:tav tm="100000">
                                          <p:val>
                                            <p:strVal val="#ppt_x"/>
                                          </p:val>
                                        </p:tav>
                                      </p:tavLst>
                                    </p:anim>
                                    <p:anim calcmode="lin" valueType="num">
                                      <p:cBhvr additive="base">
                                        <p:cTn id="1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10"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8"/>
          <p:cNvSpPr txBox="1"/>
          <p:nvPr/>
        </p:nvSpPr>
        <p:spPr>
          <a:xfrm>
            <a:off x="767408" y="1124745"/>
            <a:ext cx="4968552" cy="430887"/>
          </a:xfrm>
          <a:prstGeom prst="rect">
            <a:avLst/>
          </a:prstGeom>
          <a:noFill/>
        </p:spPr>
        <p:txBody>
          <a:bodyPr wrap="square" rtlCol="0">
            <a:spAutoFit/>
          </a:bodyPr>
          <a:lstStyle/>
          <a:p>
            <a:r>
              <a:rPr lang="zh-CN" altLang="en-US" sz="2200" dirty="0">
                <a:solidFill>
                  <a:srgbClr val="FF0000"/>
                </a:solidFill>
                <a:latin typeface="华康俪金黑W8(P)" pitchFamily="34" charset="-122"/>
                <a:ea typeface="华康俪金黑W8(P)" pitchFamily="34" charset="-122"/>
              </a:rPr>
              <a:t>第六步</a:t>
            </a:r>
            <a:r>
              <a:rPr lang="en-US" altLang="zh-CN" sz="2200" dirty="0">
                <a:solidFill>
                  <a:srgbClr val="FF0000"/>
                </a:solidFill>
                <a:latin typeface="华康俪金黑W8(P)" pitchFamily="34" charset="-122"/>
                <a:ea typeface="华康俪金黑W8(P)" pitchFamily="34" charset="-122"/>
              </a:rPr>
              <a:t>  </a:t>
            </a:r>
            <a:r>
              <a:rPr lang="zh-CN" altLang="en-US" sz="2200" dirty="0">
                <a:solidFill>
                  <a:srgbClr val="FF0000"/>
                </a:solidFill>
                <a:latin typeface="华康俪金黑W8(P)" pitchFamily="34" charset="-122"/>
                <a:ea typeface="华康俪金黑W8(P)" pitchFamily="34" charset="-122"/>
              </a:rPr>
              <a:t>品牌维护提升</a:t>
            </a:r>
          </a:p>
        </p:txBody>
      </p:sp>
      <p:sp>
        <p:nvSpPr>
          <p:cNvPr id="7" name="TextBox 6"/>
          <p:cNvSpPr txBox="1"/>
          <p:nvPr/>
        </p:nvSpPr>
        <p:spPr>
          <a:xfrm>
            <a:off x="5231904" y="2016031"/>
            <a:ext cx="6552728" cy="1052596"/>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品牌就像一个人，每天必需悉心爱护；品牌也有生病的时候，必须进行诊断和护理。如果要创建强势品牌，累积丰厚的品牌资产，就要加强品牌的日常管理和维护，尽量避免“品牌危机”事件的发生。</a:t>
            </a:r>
          </a:p>
        </p:txBody>
      </p:sp>
      <p:sp>
        <p:nvSpPr>
          <p:cNvPr id="10" name="TextBox 6"/>
          <p:cNvSpPr txBox="1"/>
          <p:nvPr/>
        </p:nvSpPr>
        <p:spPr>
          <a:xfrm>
            <a:off x="5231904" y="3248398"/>
            <a:ext cx="6552728" cy="1692771"/>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品牌维护，就是企业针对内外部环境的变化给品牌带来的影响所进行的维护品牌形象、保持品牌的市场地位和品牌价值的必须要采取的行动。</a:t>
            </a:r>
            <a:r>
              <a:rPr lang="zh-CN" altLang="en-US" sz="1600" b="1" dirty="0">
                <a:solidFill>
                  <a:srgbClr val="FF0000"/>
                </a:solidFill>
                <a:latin typeface="微软雅黑" pitchFamily="34" charset="-122"/>
                <a:ea typeface="微软雅黑" pitchFamily="34" charset="-122"/>
              </a:rPr>
              <a:t>品牌维护是快速创建强势品牌的一个坚强保证，是品牌发展过程中一个必不可少的步骤，也是一个品牌长足发展的基础，它对于企业品牌化道路有着指导意义</a:t>
            </a:r>
            <a:r>
              <a:rPr lang="zh-CN" altLang="en-US" sz="1600" dirty="0">
                <a:solidFill>
                  <a:srgbClr val="5F5E5C"/>
                </a:solidFill>
                <a:latin typeface="微软雅黑" pitchFamily="34" charset="-122"/>
                <a:ea typeface="微软雅黑" pitchFamily="34" charset="-122"/>
              </a:rPr>
              <a:t>。因此，需要品牌的经营者认真对待。</a:t>
            </a:r>
          </a:p>
        </p:txBody>
      </p:sp>
      <p:pic>
        <p:nvPicPr>
          <p:cNvPr id="8" name="Picture 2" descr="F:\360云盘\04-待整理ing\pic\240491-130220111G411.jp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67408" y="1728908"/>
            <a:ext cx="4320000" cy="4837626"/>
          </a:xfrm>
          <a:prstGeom prst="rect">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9" name="矩形 8"/>
          <p:cNvSpPr/>
          <p:nvPr/>
        </p:nvSpPr>
        <p:spPr>
          <a:xfrm>
            <a:off x="4871864" y="1818348"/>
            <a:ext cx="6696744" cy="108000"/>
          </a:xfrm>
          <a:prstGeom prst="rect">
            <a:avLst/>
          </a:prstGeom>
          <a:solidFill>
            <a:srgbClr val="FF0000">
              <a:alpha val="8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Tree>
    <p:extLst>
      <p:ext uri="{BB962C8B-B14F-4D97-AF65-F5344CB8AC3E}">
        <p14:creationId xmlns:p14="http://schemas.microsoft.com/office/powerpoint/2010/main" val="42151670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decel="10000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775788674"/>
      </p:ext>
    </p:extLst>
  </p:cSld>
  <p:clrMapOvr>
    <a:masterClrMapping/>
  </p:clrMapOvr>
  <p:transition>
    <p:cove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464152" y="6412686"/>
            <a:ext cx="3374770" cy="369332"/>
          </a:xfrm>
          <a:prstGeom prst="rect">
            <a:avLst/>
          </a:prstGeom>
          <a:noFill/>
        </p:spPr>
        <p:txBody>
          <a:bodyPr wrap="none" rtlCol="0">
            <a:spAutoFit/>
          </a:bodyPr>
          <a:lstStyle/>
          <a:p>
            <a:r>
              <a:rPr lang="en-US" altLang="zh-CN" dirty="0" smtClean="0">
                <a:hlinkClick r:id="rId2"/>
              </a:rPr>
              <a:t>www.51pptmoban.com</a:t>
            </a:r>
            <a:r>
              <a:rPr lang="en-US" altLang="zh-CN" dirty="0" smtClean="0"/>
              <a:t> </a:t>
            </a:r>
            <a:r>
              <a:rPr lang="zh-CN" altLang="en-US" dirty="0" smtClean="0"/>
              <a:t>搜集整理</a:t>
            </a:r>
            <a:endParaRPr lang="zh-CN" altLang="en-US" dirty="0"/>
          </a:p>
        </p:txBody>
      </p:sp>
    </p:spTree>
    <p:extLst>
      <p:ext uri="{BB962C8B-B14F-4D97-AF65-F5344CB8AC3E}">
        <p14:creationId xmlns:p14="http://schemas.microsoft.com/office/powerpoint/2010/main" val="2661413103"/>
      </p:ext>
    </p:extLst>
  </p:cSld>
  <p:clrMapOvr>
    <a:masterClrMapping/>
  </p:clrMapOvr>
  <p:transition>
    <p:comb/>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dirty="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    </a:t>
            </a:r>
            <a:r>
              <a:rPr lang="en-US" altLang="zh-CN" sz="2800" dirty="0" smtClean="0">
                <a:solidFill>
                  <a:prstClr val="white"/>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eiryo" panose="020B0604030504040204" pitchFamily="34" charset="-128"/>
                <a:hlinkClick r:id="rId3"/>
              </a:rPr>
              <a:t> </a:t>
            </a:r>
            <a:r>
              <a:rPr lang="en-US" altLang="zh-CN" sz="2800" dirty="0" smtClean="0">
                <a:solidFill>
                  <a:srgbClr val="CEEAB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eiryo" panose="020B0604030504040204" pitchFamily="34" charset="-128"/>
              </a:rPr>
              <a:t> </a:t>
            </a:r>
            <a:endParaRPr lang="zh-CN" altLang="en-US" sz="2800" dirty="0">
              <a:solidFill>
                <a:srgbClr val="CEEAB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244670496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8"/>
          <p:cNvSpPr txBox="1"/>
          <p:nvPr/>
        </p:nvSpPr>
        <p:spPr>
          <a:xfrm>
            <a:off x="767408" y="1124745"/>
            <a:ext cx="4969846" cy="430887"/>
          </a:xfrm>
          <a:prstGeom prst="rect">
            <a:avLst/>
          </a:prstGeom>
          <a:noFill/>
        </p:spPr>
        <p:txBody>
          <a:bodyPr wrap="square" rtlCol="0">
            <a:spAutoFit/>
          </a:bodyPr>
          <a:lstStyle/>
          <a:p>
            <a:r>
              <a:rPr lang="zh-CN" altLang="en-US" sz="2200" dirty="0">
                <a:solidFill>
                  <a:srgbClr val="5F5E5C"/>
                </a:solidFill>
                <a:latin typeface="华康俪金黑W8(P)" pitchFamily="34" charset="-122"/>
                <a:ea typeface="华康俪金黑W8(P)" pitchFamily="34" charset="-122"/>
              </a:rPr>
              <a:t>第二节</a:t>
            </a:r>
            <a:r>
              <a:rPr lang="en-US" altLang="zh-CN" sz="2200" dirty="0">
                <a:solidFill>
                  <a:srgbClr val="5F5E5C"/>
                </a:solidFill>
                <a:latin typeface="华康俪金黑W8(P)" pitchFamily="34" charset="-122"/>
                <a:ea typeface="华康俪金黑W8(P)" pitchFamily="34" charset="-122"/>
              </a:rPr>
              <a:t>  </a:t>
            </a:r>
            <a:r>
              <a:rPr lang="zh-CN" altLang="en-US" sz="2200" dirty="0">
                <a:solidFill>
                  <a:srgbClr val="5F5E5C"/>
                </a:solidFill>
                <a:latin typeface="华康俪金黑W8(P)" pitchFamily="34" charset="-122"/>
                <a:ea typeface="华康俪金黑W8(P)" pitchFamily="34" charset="-122"/>
              </a:rPr>
              <a:t>相关定义间的区别</a:t>
            </a:r>
          </a:p>
        </p:txBody>
      </p:sp>
      <p:graphicFrame>
        <p:nvGraphicFramePr>
          <p:cNvPr id="11" name="图示 10"/>
          <p:cNvGraphicFramePr/>
          <p:nvPr>
            <p:extLst>
              <p:ext uri="{D42A27DB-BD31-4B8C-83A1-F6EECF244321}">
                <p14:modId xmlns:p14="http://schemas.microsoft.com/office/powerpoint/2010/main" val="2289371282"/>
              </p:ext>
            </p:extLst>
          </p:nvPr>
        </p:nvGraphicFramePr>
        <p:xfrm>
          <a:off x="3561928" y="2924944"/>
          <a:ext cx="5486400" cy="3200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7" name="矩形 26"/>
          <p:cNvSpPr/>
          <p:nvPr/>
        </p:nvSpPr>
        <p:spPr>
          <a:xfrm>
            <a:off x="7680176" y="5432796"/>
            <a:ext cx="4176464" cy="732508"/>
          </a:xfrm>
          <a:prstGeom prst="rect">
            <a:avLst/>
          </a:prstGeom>
        </p:spPr>
        <p:txBody>
          <a:bodyPr wrap="square">
            <a:spAutoFit/>
          </a:bodyPr>
          <a:lstStyle/>
          <a:p>
            <a:pPr>
              <a:lnSpc>
                <a:spcPct val="130000"/>
              </a:lnSpc>
            </a:pPr>
            <a:r>
              <a:rPr lang="zh-CN" altLang="en-US" sz="1600" dirty="0">
                <a:solidFill>
                  <a:srgbClr val="5F5E5C"/>
                </a:solidFill>
                <a:latin typeface="微软雅黑" pitchFamily="34" charset="-122"/>
                <a:ea typeface="微软雅黑" pitchFamily="34" charset="-122"/>
              </a:rPr>
              <a:t>“名牌”，简单的说，就是知名品牌，或在市场竞争中的强势品牌。</a:t>
            </a:r>
          </a:p>
        </p:txBody>
      </p:sp>
      <p:sp>
        <p:nvSpPr>
          <p:cNvPr id="28" name="矩形 27"/>
          <p:cNvSpPr/>
          <p:nvPr/>
        </p:nvSpPr>
        <p:spPr>
          <a:xfrm>
            <a:off x="767408" y="3356992"/>
            <a:ext cx="3776344" cy="732508"/>
          </a:xfrm>
          <a:prstGeom prst="rect">
            <a:avLst/>
          </a:prstGeom>
        </p:spPr>
        <p:txBody>
          <a:bodyPr wrap="square">
            <a:spAutoFit/>
          </a:bodyPr>
          <a:lstStyle/>
          <a:p>
            <a:pPr>
              <a:lnSpc>
                <a:spcPct val="130000"/>
              </a:lnSpc>
            </a:pPr>
            <a:r>
              <a:rPr lang="zh-CN" altLang="en-US" sz="1600" dirty="0">
                <a:solidFill>
                  <a:srgbClr val="5F5E5C"/>
                </a:solidFill>
                <a:latin typeface="微软雅黑" pitchFamily="34" charset="-122"/>
                <a:ea typeface="微软雅黑" pitchFamily="34" charset="-122"/>
              </a:rPr>
              <a:t>做营销的目的是销量的提升，做品牌的目的主要是让销售可持续增长。</a:t>
            </a:r>
          </a:p>
        </p:txBody>
      </p:sp>
      <p:sp>
        <p:nvSpPr>
          <p:cNvPr id="29" name="矩形 28"/>
          <p:cNvSpPr/>
          <p:nvPr/>
        </p:nvSpPr>
        <p:spPr>
          <a:xfrm>
            <a:off x="8032064" y="3068960"/>
            <a:ext cx="3824576" cy="1052596"/>
          </a:xfrm>
          <a:prstGeom prst="rect">
            <a:avLst/>
          </a:prstGeom>
        </p:spPr>
        <p:txBody>
          <a:bodyPr wrap="square">
            <a:spAutoFit/>
          </a:bodyPr>
          <a:lstStyle/>
          <a:p>
            <a:pPr>
              <a:lnSpc>
                <a:spcPct val="130000"/>
              </a:lnSpc>
            </a:pPr>
            <a:r>
              <a:rPr lang="zh-CN" altLang="en-US" sz="1600" dirty="0">
                <a:solidFill>
                  <a:srgbClr val="5F5E5C"/>
                </a:solidFill>
                <a:latin typeface="微软雅黑" pitchFamily="34" charset="-122"/>
                <a:ea typeface="微软雅黑" pitchFamily="34" charset="-122"/>
              </a:rPr>
              <a:t>商标是在工商局注册的，是法律概念；品牌是在消费者心中“注册的”，品牌只有转化为商标，才能受到保护。</a:t>
            </a:r>
          </a:p>
        </p:txBody>
      </p:sp>
      <p:sp>
        <p:nvSpPr>
          <p:cNvPr id="30" name="矩形 29"/>
          <p:cNvSpPr/>
          <p:nvPr/>
        </p:nvSpPr>
        <p:spPr>
          <a:xfrm>
            <a:off x="1127448" y="5391950"/>
            <a:ext cx="3776344" cy="732508"/>
          </a:xfrm>
          <a:prstGeom prst="rect">
            <a:avLst/>
          </a:prstGeom>
        </p:spPr>
        <p:txBody>
          <a:bodyPr wrap="square">
            <a:spAutoFit/>
          </a:bodyPr>
          <a:lstStyle/>
          <a:p>
            <a:pPr>
              <a:lnSpc>
                <a:spcPct val="130000"/>
              </a:lnSpc>
            </a:pPr>
            <a:r>
              <a:rPr lang="zh-CN" altLang="en-US" sz="1600" dirty="0">
                <a:solidFill>
                  <a:srgbClr val="5F5E5C"/>
                </a:solidFill>
                <a:latin typeface="微软雅黑" pitchFamily="34" charset="-122"/>
                <a:ea typeface="微软雅黑" pitchFamily="34" charset="-122"/>
              </a:rPr>
              <a:t>品牌是一种文化现象，品牌的内涵来源于文化。</a:t>
            </a:r>
          </a:p>
        </p:txBody>
      </p:sp>
      <p:sp>
        <p:nvSpPr>
          <p:cNvPr id="31" name="矩形 30"/>
          <p:cNvSpPr/>
          <p:nvPr/>
        </p:nvSpPr>
        <p:spPr>
          <a:xfrm>
            <a:off x="3647728" y="1843663"/>
            <a:ext cx="5472608" cy="732508"/>
          </a:xfrm>
          <a:prstGeom prst="rect">
            <a:avLst/>
          </a:prstGeom>
        </p:spPr>
        <p:txBody>
          <a:bodyPr wrap="square">
            <a:spAutoFit/>
          </a:bodyPr>
          <a:lstStyle/>
          <a:p>
            <a:pPr>
              <a:lnSpc>
                <a:spcPct val="130000"/>
              </a:lnSpc>
            </a:pPr>
            <a:r>
              <a:rPr lang="zh-CN" altLang="en-US" sz="1600" dirty="0">
                <a:solidFill>
                  <a:srgbClr val="5F5E5C"/>
                </a:solidFill>
                <a:latin typeface="微软雅黑" pitchFamily="34" charset="-122"/>
                <a:ea typeface="微软雅黑" pitchFamily="34" charset="-122"/>
              </a:rPr>
              <a:t>产品是工厂制造出来的，用以满足消费者功能需求；品牌是根植消费者的头脑中的，是消费者愿意付出购买的情感依托。</a:t>
            </a:r>
          </a:p>
        </p:txBody>
      </p:sp>
      <p:grpSp>
        <p:nvGrpSpPr>
          <p:cNvPr id="7" name="组合 6"/>
          <p:cNvGrpSpPr/>
          <p:nvPr/>
        </p:nvGrpSpPr>
        <p:grpSpPr>
          <a:xfrm>
            <a:off x="1127448" y="5949280"/>
            <a:ext cx="4464496" cy="288032"/>
            <a:chOff x="1130623" y="5949280"/>
            <a:chExt cx="4464496" cy="288032"/>
          </a:xfrm>
        </p:grpSpPr>
        <p:cxnSp>
          <p:nvCxnSpPr>
            <p:cNvPr id="3" name="直接连接符 2"/>
            <p:cNvCxnSpPr/>
            <p:nvPr/>
          </p:nvCxnSpPr>
          <p:spPr>
            <a:xfrm flipH="1">
              <a:off x="5163071" y="5949280"/>
              <a:ext cx="432048" cy="288032"/>
            </a:xfrm>
            <a:prstGeom prst="line">
              <a:avLst/>
            </a:prstGeom>
            <a:ln w="19050">
              <a:solidFill>
                <a:srgbClr val="8BAB00"/>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1130623" y="6237312"/>
              <a:ext cx="4032448" cy="0"/>
            </a:xfrm>
            <a:prstGeom prst="line">
              <a:avLst/>
            </a:prstGeom>
            <a:ln w="19050">
              <a:solidFill>
                <a:srgbClr val="8BAB00"/>
              </a:solidFill>
            </a:ln>
          </p:spPr>
          <p:style>
            <a:lnRef idx="1">
              <a:schemeClr val="accent1"/>
            </a:lnRef>
            <a:fillRef idx="0">
              <a:schemeClr val="accent1"/>
            </a:fillRef>
            <a:effectRef idx="0">
              <a:schemeClr val="accent1"/>
            </a:effectRef>
            <a:fontRef idx="minor">
              <a:schemeClr val="tx1"/>
            </a:fontRef>
          </p:style>
        </p:cxnSp>
      </p:grpSp>
      <p:grpSp>
        <p:nvGrpSpPr>
          <p:cNvPr id="32" name="组合 31"/>
          <p:cNvGrpSpPr/>
          <p:nvPr/>
        </p:nvGrpSpPr>
        <p:grpSpPr>
          <a:xfrm flipV="1">
            <a:off x="767408" y="4161508"/>
            <a:ext cx="4136384" cy="253362"/>
            <a:chOff x="1130623" y="5949280"/>
            <a:chExt cx="4464496" cy="288032"/>
          </a:xfrm>
        </p:grpSpPr>
        <p:cxnSp>
          <p:nvCxnSpPr>
            <p:cNvPr id="33" name="直接连接符 32"/>
            <p:cNvCxnSpPr/>
            <p:nvPr/>
          </p:nvCxnSpPr>
          <p:spPr>
            <a:xfrm flipH="1">
              <a:off x="5163071" y="5949280"/>
              <a:ext cx="432048" cy="288032"/>
            </a:xfrm>
            <a:prstGeom prst="line">
              <a:avLst/>
            </a:prstGeom>
            <a:ln w="19050">
              <a:solidFill>
                <a:srgbClr val="FF8500"/>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flipH="1">
              <a:off x="1130623" y="6237312"/>
              <a:ext cx="4032448" cy="0"/>
            </a:xfrm>
            <a:prstGeom prst="line">
              <a:avLst/>
            </a:prstGeom>
            <a:ln w="19050">
              <a:solidFill>
                <a:srgbClr val="FF8500"/>
              </a:solidFill>
            </a:ln>
          </p:spPr>
          <p:style>
            <a:lnRef idx="1">
              <a:schemeClr val="accent1"/>
            </a:lnRef>
            <a:fillRef idx="0">
              <a:schemeClr val="accent1"/>
            </a:fillRef>
            <a:effectRef idx="0">
              <a:schemeClr val="accent1"/>
            </a:effectRef>
            <a:fontRef idx="minor">
              <a:schemeClr val="tx1"/>
            </a:fontRef>
          </p:style>
        </p:cxnSp>
      </p:grpSp>
      <p:cxnSp>
        <p:nvCxnSpPr>
          <p:cNvPr id="36" name="直接连接符 35"/>
          <p:cNvCxnSpPr/>
          <p:nvPr/>
        </p:nvCxnSpPr>
        <p:spPr>
          <a:xfrm>
            <a:off x="3647728" y="2636912"/>
            <a:ext cx="5472608" cy="0"/>
          </a:xfrm>
          <a:prstGeom prst="line">
            <a:avLst/>
          </a:prstGeom>
          <a:ln w="1905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flipV="1">
            <a:off x="6312024" y="2640170"/>
            <a:ext cx="0" cy="428791"/>
          </a:xfrm>
          <a:prstGeom prst="line">
            <a:avLst/>
          </a:prstGeom>
          <a:ln w="19050">
            <a:solidFill>
              <a:srgbClr val="7030A0"/>
            </a:solidFill>
          </a:ln>
        </p:spPr>
        <p:style>
          <a:lnRef idx="1">
            <a:schemeClr val="accent1"/>
          </a:lnRef>
          <a:fillRef idx="0">
            <a:schemeClr val="accent1"/>
          </a:fillRef>
          <a:effectRef idx="0">
            <a:schemeClr val="accent1"/>
          </a:effectRef>
          <a:fontRef idx="minor">
            <a:schemeClr val="tx1"/>
          </a:fontRef>
        </p:style>
      </p:cxnSp>
      <p:grpSp>
        <p:nvGrpSpPr>
          <p:cNvPr id="39" name="组合 38"/>
          <p:cNvGrpSpPr/>
          <p:nvPr/>
        </p:nvGrpSpPr>
        <p:grpSpPr>
          <a:xfrm flipH="1" flipV="1">
            <a:off x="7752184" y="4159856"/>
            <a:ext cx="3960440" cy="395514"/>
            <a:chOff x="1130623" y="5949280"/>
            <a:chExt cx="4464496" cy="288032"/>
          </a:xfrm>
        </p:grpSpPr>
        <p:cxnSp>
          <p:nvCxnSpPr>
            <p:cNvPr id="40" name="直接连接符 39"/>
            <p:cNvCxnSpPr/>
            <p:nvPr/>
          </p:nvCxnSpPr>
          <p:spPr>
            <a:xfrm flipH="1">
              <a:off x="5163071" y="5949280"/>
              <a:ext cx="432048" cy="288032"/>
            </a:xfrm>
            <a:prstGeom prst="line">
              <a:avLst/>
            </a:prstGeom>
            <a:ln w="19050">
              <a:solidFill>
                <a:srgbClr val="3C78CE"/>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H="1">
              <a:off x="1130623" y="6237312"/>
              <a:ext cx="4032448" cy="0"/>
            </a:xfrm>
            <a:prstGeom prst="line">
              <a:avLst/>
            </a:prstGeom>
            <a:ln w="19050">
              <a:solidFill>
                <a:srgbClr val="3C78CE"/>
              </a:solidFill>
            </a:ln>
          </p:spPr>
          <p:style>
            <a:lnRef idx="1">
              <a:schemeClr val="accent1"/>
            </a:lnRef>
            <a:fillRef idx="0">
              <a:schemeClr val="accent1"/>
            </a:fillRef>
            <a:effectRef idx="0">
              <a:schemeClr val="accent1"/>
            </a:effectRef>
            <a:fontRef idx="minor">
              <a:schemeClr val="tx1"/>
            </a:fontRef>
          </p:style>
        </p:cxnSp>
      </p:grpSp>
      <p:grpSp>
        <p:nvGrpSpPr>
          <p:cNvPr id="42" name="组合 41"/>
          <p:cNvGrpSpPr/>
          <p:nvPr/>
        </p:nvGrpSpPr>
        <p:grpSpPr>
          <a:xfrm flipH="1">
            <a:off x="7259742" y="5891981"/>
            <a:ext cx="4452882" cy="310632"/>
            <a:chOff x="1130623" y="5949280"/>
            <a:chExt cx="4464496" cy="288032"/>
          </a:xfrm>
        </p:grpSpPr>
        <p:cxnSp>
          <p:nvCxnSpPr>
            <p:cNvPr id="43" name="直接连接符 42"/>
            <p:cNvCxnSpPr/>
            <p:nvPr/>
          </p:nvCxnSpPr>
          <p:spPr>
            <a:xfrm flipH="1">
              <a:off x="5163071" y="5949280"/>
              <a:ext cx="432048" cy="288032"/>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flipH="1">
              <a:off x="1130623" y="6237312"/>
              <a:ext cx="4032448" cy="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124428904"/>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0-#ppt_w/2"/>
                                          </p:val>
                                        </p:tav>
                                        <p:tav tm="100000">
                                          <p:val>
                                            <p:strVal val="#ppt_x"/>
                                          </p:val>
                                        </p:tav>
                                      </p:tavLst>
                                    </p:anim>
                                    <p:anim calcmode="lin" valueType="num">
                                      <p:cBhvr additive="base">
                                        <p:cTn id="8" dur="500" fill="hold"/>
                                        <p:tgtEl>
                                          <p:spTgt spid="28"/>
                                        </p:tgtEl>
                                        <p:attrNameLst>
                                          <p:attrName>ppt_y</p:attrName>
                                        </p:attrNameLst>
                                      </p:cBhvr>
                                      <p:tavLst>
                                        <p:tav tm="0">
                                          <p:val>
                                            <p:strVal val="#ppt_y"/>
                                          </p:val>
                                        </p:tav>
                                        <p:tav tm="100000">
                                          <p:val>
                                            <p:strVal val="#ppt_y"/>
                                          </p:val>
                                        </p:tav>
                                      </p:tavLst>
                                    </p:anim>
                                  </p:childTnLst>
                                </p:cTn>
                              </p:par>
                              <p:par>
                                <p:cTn id="9" presetID="2" presetClass="entr" presetSubtype="3" decel="100000" fill="hold" grpId="0" nodeType="with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500" fill="hold"/>
                                        <p:tgtEl>
                                          <p:spTgt spid="29"/>
                                        </p:tgtEl>
                                        <p:attrNameLst>
                                          <p:attrName>ppt_x</p:attrName>
                                        </p:attrNameLst>
                                      </p:cBhvr>
                                      <p:tavLst>
                                        <p:tav tm="0">
                                          <p:val>
                                            <p:strVal val="1+#ppt_w/2"/>
                                          </p:val>
                                        </p:tav>
                                        <p:tav tm="100000">
                                          <p:val>
                                            <p:strVal val="#ppt_x"/>
                                          </p:val>
                                        </p:tav>
                                      </p:tavLst>
                                    </p:anim>
                                    <p:anim calcmode="lin" valueType="num">
                                      <p:cBhvr additive="base">
                                        <p:cTn id="12" dur="500" fill="hold"/>
                                        <p:tgtEl>
                                          <p:spTgt spid="29"/>
                                        </p:tgtEl>
                                        <p:attrNameLst>
                                          <p:attrName>ppt_y</p:attrName>
                                        </p:attrNameLst>
                                      </p:cBhvr>
                                      <p:tavLst>
                                        <p:tav tm="0">
                                          <p:val>
                                            <p:strVal val="0-#ppt_h/2"/>
                                          </p:val>
                                        </p:tav>
                                        <p:tav tm="100000">
                                          <p:val>
                                            <p:strVal val="#ppt_y"/>
                                          </p:val>
                                        </p:tav>
                                      </p:tavLst>
                                    </p:anim>
                                  </p:childTnLst>
                                </p:cTn>
                              </p:par>
                              <p:par>
                                <p:cTn id="13" presetID="2" presetClass="entr" presetSubtype="6" decel="100000"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fill="hold"/>
                                        <p:tgtEl>
                                          <p:spTgt spid="27"/>
                                        </p:tgtEl>
                                        <p:attrNameLst>
                                          <p:attrName>ppt_x</p:attrName>
                                        </p:attrNameLst>
                                      </p:cBhvr>
                                      <p:tavLst>
                                        <p:tav tm="0">
                                          <p:val>
                                            <p:strVal val="1+#ppt_w/2"/>
                                          </p:val>
                                        </p:tav>
                                        <p:tav tm="100000">
                                          <p:val>
                                            <p:strVal val="#ppt_x"/>
                                          </p:val>
                                        </p:tav>
                                      </p:tavLst>
                                    </p:anim>
                                    <p:anim calcmode="lin" valueType="num">
                                      <p:cBhvr additive="base">
                                        <p:cTn id="16" dur="500" fill="hold"/>
                                        <p:tgtEl>
                                          <p:spTgt spid="27"/>
                                        </p:tgtEl>
                                        <p:attrNameLst>
                                          <p:attrName>ppt_y</p:attrName>
                                        </p:attrNameLst>
                                      </p:cBhvr>
                                      <p:tavLst>
                                        <p:tav tm="0">
                                          <p:val>
                                            <p:strVal val="1+#ppt_h/2"/>
                                          </p:val>
                                        </p:tav>
                                        <p:tav tm="100000">
                                          <p:val>
                                            <p:strVal val="#ppt_y"/>
                                          </p:val>
                                        </p:tav>
                                      </p:tavLst>
                                    </p:anim>
                                  </p:childTnLst>
                                </p:cTn>
                              </p:par>
                              <p:par>
                                <p:cTn id="17" presetID="2" presetClass="entr" presetSubtype="12" decel="100000" fill="hold" grpId="0" nodeType="with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fill="hold"/>
                                        <p:tgtEl>
                                          <p:spTgt spid="30"/>
                                        </p:tgtEl>
                                        <p:attrNameLst>
                                          <p:attrName>ppt_x</p:attrName>
                                        </p:attrNameLst>
                                      </p:cBhvr>
                                      <p:tavLst>
                                        <p:tav tm="0">
                                          <p:val>
                                            <p:strVal val="0-#ppt_w/2"/>
                                          </p:val>
                                        </p:tav>
                                        <p:tav tm="100000">
                                          <p:val>
                                            <p:strVal val="#ppt_x"/>
                                          </p:val>
                                        </p:tav>
                                      </p:tavLst>
                                    </p:anim>
                                    <p:anim calcmode="lin" valueType="num">
                                      <p:cBhvr additive="base">
                                        <p:cTn id="20" dur="500" fill="hold"/>
                                        <p:tgtEl>
                                          <p:spTgt spid="30"/>
                                        </p:tgtEl>
                                        <p:attrNameLst>
                                          <p:attrName>ppt_y</p:attrName>
                                        </p:attrNameLst>
                                      </p:cBhvr>
                                      <p:tavLst>
                                        <p:tav tm="0">
                                          <p:val>
                                            <p:strVal val="1+#ppt_h/2"/>
                                          </p:val>
                                        </p:tav>
                                        <p:tav tm="100000">
                                          <p:val>
                                            <p:strVal val="#ppt_y"/>
                                          </p:val>
                                        </p:tav>
                                      </p:tavLst>
                                    </p:anim>
                                  </p:childTnLst>
                                </p:cTn>
                              </p:par>
                              <p:par>
                                <p:cTn id="21" presetID="2" presetClass="entr" presetSubtype="1" decel="100000" fill="hold" grpId="0" nodeType="withEffect">
                                  <p:stCondLst>
                                    <p:cond delay="0"/>
                                  </p:stCondLst>
                                  <p:childTnLst>
                                    <p:set>
                                      <p:cBhvr>
                                        <p:cTn id="22" dur="1" fill="hold">
                                          <p:stCondLst>
                                            <p:cond delay="0"/>
                                          </p:stCondLst>
                                        </p:cTn>
                                        <p:tgtEl>
                                          <p:spTgt spid="31"/>
                                        </p:tgtEl>
                                        <p:attrNameLst>
                                          <p:attrName>style.visibility</p:attrName>
                                        </p:attrNameLst>
                                      </p:cBhvr>
                                      <p:to>
                                        <p:strVal val="visible"/>
                                      </p:to>
                                    </p:set>
                                    <p:anim calcmode="lin" valueType="num">
                                      <p:cBhvr additive="base">
                                        <p:cTn id="23" dur="500" fill="hold"/>
                                        <p:tgtEl>
                                          <p:spTgt spid="31"/>
                                        </p:tgtEl>
                                        <p:attrNameLst>
                                          <p:attrName>ppt_x</p:attrName>
                                        </p:attrNameLst>
                                      </p:cBhvr>
                                      <p:tavLst>
                                        <p:tav tm="0">
                                          <p:val>
                                            <p:strVal val="#ppt_x"/>
                                          </p:val>
                                        </p:tav>
                                        <p:tav tm="100000">
                                          <p:val>
                                            <p:strVal val="#ppt_x"/>
                                          </p:val>
                                        </p:tav>
                                      </p:tavLst>
                                    </p:anim>
                                    <p:anim calcmode="lin" valueType="num">
                                      <p:cBhvr additive="base">
                                        <p:cTn id="24" dur="500" fill="hold"/>
                                        <p:tgtEl>
                                          <p:spTgt spid="3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8"/>
          <p:cNvSpPr txBox="1"/>
          <p:nvPr/>
        </p:nvSpPr>
        <p:spPr>
          <a:xfrm>
            <a:off x="767408" y="1124745"/>
            <a:ext cx="4969846" cy="430887"/>
          </a:xfrm>
          <a:prstGeom prst="rect">
            <a:avLst/>
          </a:prstGeom>
          <a:noFill/>
        </p:spPr>
        <p:txBody>
          <a:bodyPr wrap="square" rtlCol="0">
            <a:spAutoFit/>
          </a:bodyPr>
          <a:lstStyle/>
          <a:p>
            <a:r>
              <a:rPr lang="zh-CN" altLang="en-US" sz="2200" dirty="0">
                <a:solidFill>
                  <a:srgbClr val="5F5E5C"/>
                </a:solidFill>
                <a:latin typeface="华康俪金黑W8(P)" pitchFamily="34" charset="-122"/>
                <a:ea typeface="华康俪金黑W8(P)" pitchFamily="34" charset="-122"/>
              </a:rPr>
              <a:t>第三节</a:t>
            </a:r>
            <a:r>
              <a:rPr lang="en-US" altLang="zh-CN" sz="2200" dirty="0">
                <a:solidFill>
                  <a:srgbClr val="5F5E5C"/>
                </a:solidFill>
                <a:latin typeface="华康俪金黑W8(P)" pitchFamily="34" charset="-122"/>
                <a:ea typeface="华康俪金黑W8(P)" pitchFamily="34" charset="-122"/>
              </a:rPr>
              <a:t>  </a:t>
            </a:r>
            <a:r>
              <a:rPr lang="zh-CN" altLang="en-US" sz="2200" dirty="0">
                <a:solidFill>
                  <a:srgbClr val="5F5E5C"/>
                </a:solidFill>
                <a:latin typeface="华康俪金黑W8(P)" pitchFamily="34" charset="-122"/>
                <a:ea typeface="华康俪金黑W8(P)" pitchFamily="34" charset="-122"/>
              </a:rPr>
              <a:t>品牌的起源与发展</a:t>
            </a:r>
          </a:p>
        </p:txBody>
      </p:sp>
      <p:sp>
        <p:nvSpPr>
          <p:cNvPr id="23" name="TextBox 6"/>
          <p:cNvSpPr txBox="1"/>
          <p:nvPr/>
        </p:nvSpPr>
        <p:spPr>
          <a:xfrm>
            <a:off x="767408" y="1529091"/>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t>1.3.1 </a:t>
            </a:r>
            <a:r>
              <a:rPr lang="zh-CN" altLang="en-US" sz="1800" dirty="0"/>
              <a:t>品牌的起源</a:t>
            </a:r>
            <a:endParaRPr lang="zh-CN" altLang="zh-CN" sz="1800" dirty="0"/>
          </a:p>
        </p:txBody>
      </p:sp>
      <p:sp>
        <p:nvSpPr>
          <p:cNvPr id="24" name="TextBox 7"/>
          <p:cNvSpPr txBox="1"/>
          <p:nvPr/>
        </p:nvSpPr>
        <p:spPr>
          <a:xfrm>
            <a:off x="767408" y="2816350"/>
            <a:ext cx="6480720" cy="1692771"/>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在西方，品牌单词</a:t>
            </a:r>
            <a:r>
              <a:rPr lang="en-US" altLang="zh-CN" sz="1600" dirty="0">
                <a:solidFill>
                  <a:srgbClr val="5F5E5C"/>
                </a:solidFill>
                <a:latin typeface="微软雅黑" pitchFamily="34" charset="-122"/>
                <a:ea typeface="微软雅黑" pitchFamily="34" charset="-122"/>
              </a:rPr>
              <a:t>Brand</a:t>
            </a:r>
            <a:r>
              <a:rPr lang="zh-CN" altLang="en-US" sz="1600" dirty="0">
                <a:solidFill>
                  <a:srgbClr val="5F5E5C"/>
                </a:solidFill>
                <a:latin typeface="微软雅黑" pitchFamily="34" charset="-122"/>
                <a:ea typeface="微软雅黑" pitchFamily="34" charset="-122"/>
              </a:rPr>
              <a:t>，源出古挪威文</a:t>
            </a:r>
            <a:r>
              <a:rPr lang="en-US" altLang="zh-CN" sz="1600" dirty="0" err="1">
                <a:solidFill>
                  <a:srgbClr val="5F5E5C"/>
                </a:solidFill>
                <a:latin typeface="微软雅黑" pitchFamily="34" charset="-122"/>
                <a:ea typeface="微软雅黑" pitchFamily="34" charset="-122"/>
              </a:rPr>
              <a:t>Brandr</a:t>
            </a:r>
            <a:r>
              <a:rPr lang="zh-CN" altLang="en-US" sz="1600" dirty="0">
                <a:solidFill>
                  <a:srgbClr val="5F5E5C"/>
                </a:solidFill>
                <a:latin typeface="微软雅黑" pitchFamily="34" charset="-122"/>
                <a:ea typeface="微软雅黑" pitchFamily="34" charset="-122"/>
              </a:rPr>
              <a:t>，意为“打上烙印”，人们在其饲养的牲畜上敲上一个印记，以证明“它是我的”；到了中世纪的欧洲，手工艺匠人用这种打烙印的方法在自己的手工艺品上烙下标记，以便顾客识别产品的产地和生产者。这就产生了最初的商标，并以此为消费者提供担保，同时向生产者提供法律保护。</a:t>
            </a:r>
            <a:endParaRPr lang="zh-CN" altLang="zh-CN" sz="1600" b="1" dirty="0">
              <a:solidFill>
                <a:srgbClr val="E67819"/>
              </a:solidFill>
              <a:latin typeface="微软雅黑" pitchFamily="34" charset="-122"/>
              <a:ea typeface="微软雅黑" pitchFamily="34" charset="-122"/>
            </a:endParaRPr>
          </a:p>
        </p:txBody>
      </p:sp>
      <p:sp>
        <p:nvSpPr>
          <p:cNvPr id="25" name="TextBox 6"/>
          <p:cNvSpPr txBox="1"/>
          <p:nvPr/>
        </p:nvSpPr>
        <p:spPr>
          <a:xfrm>
            <a:off x="767408" y="4688558"/>
            <a:ext cx="6480720" cy="1692771"/>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在东方，中国品牌文化的历史可追溯到</a:t>
            </a:r>
            <a:r>
              <a:rPr lang="en-US" altLang="zh-CN" sz="1600" dirty="0">
                <a:solidFill>
                  <a:srgbClr val="5F5E5C"/>
                </a:solidFill>
                <a:latin typeface="微软雅黑" pitchFamily="34" charset="-122"/>
                <a:ea typeface="微软雅黑" pitchFamily="34" charset="-122"/>
              </a:rPr>
              <a:t>7000</a:t>
            </a:r>
            <a:r>
              <a:rPr lang="zh-CN" altLang="en-US" sz="1600" dirty="0">
                <a:solidFill>
                  <a:srgbClr val="5F5E5C"/>
                </a:solidFill>
                <a:latin typeface="微软雅黑" pitchFamily="34" charset="-122"/>
                <a:ea typeface="微软雅黑" pitchFamily="34" charset="-122"/>
              </a:rPr>
              <a:t>年前铭刻在陶器上的标记。到周时，就有规制规定，“</a:t>
            </a:r>
            <a:r>
              <a:rPr lang="zh-CN" altLang="en-US" sz="1600" b="1" dirty="0">
                <a:solidFill>
                  <a:srgbClr val="CD1F06"/>
                </a:solidFill>
                <a:latin typeface="微软雅黑" pitchFamily="34" charset="-122"/>
                <a:ea typeface="微软雅黑" pitchFamily="34" charset="-122"/>
              </a:rPr>
              <a:t>物勒工名，以考其诚</a:t>
            </a:r>
            <a:r>
              <a:rPr lang="zh-CN" altLang="en-US" sz="1600" dirty="0">
                <a:solidFill>
                  <a:srgbClr val="5F5E5C"/>
                </a:solidFill>
                <a:latin typeface="微软雅黑" pitchFamily="34" charset="-122"/>
                <a:ea typeface="微软雅黑" pitchFamily="34" charset="-122"/>
              </a:rPr>
              <a:t>（</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周礼</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）”，在齐国之都临淄大量出土的战国时代的陶器上都刻着制造者的住址和名字，此是为中国产生的品牌规制的起源。从那开始，“制造者住址＋制造者名字”就成为了中国传统的品牌名称命名法。</a:t>
            </a:r>
            <a:endParaRPr lang="zh-CN" altLang="zh-CN" sz="1600" b="1" dirty="0">
              <a:solidFill>
                <a:srgbClr val="E67819"/>
              </a:solidFill>
              <a:latin typeface="微软雅黑" pitchFamily="34" charset="-122"/>
              <a:ea typeface="微软雅黑" pitchFamily="34" charset="-122"/>
            </a:endParaRPr>
          </a:p>
        </p:txBody>
      </p:sp>
      <p:pic>
        <p:nvPicPr>
          <p:cNvPr id="35" name="Picture 2" descr="秦始皇兵马俑摄影图片"/>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328852" y="2767766"/>
            <a:ext cx="4562578" cy="3613562"/>
          </a:xfrm>
          <a:prstGeom prst="rect">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16835867"/>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par>
                                <p:cTn id="9" presetID="2" presetClass="entr" presetSubtype="1" decel="100000"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ppt_x"/>
                                          </p:val>
                                        </p:tav>
                                        <p:tav tm="100000">
                                          <p:val>
                                            <p:strVal val="#ppt_x"/>
                                          </p:val>
                                        </p:tav>
                                      </p:tavLst>
                                    </p:anim>
                                    <p:anim calcmode="lin" valueType="num">
                                      <p:cBhvr additive="base">
                                        <p:cTn id="12" dur="500" fill="hold"/>
                                        <p:tgtEl>
                                          <p:spTgt spid="2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8"/>
          <p:cNvSpPr txBox="1"/>
          <p:nvPr/>
        </p:nvSpPr>
        <p:spPr>
          <a:xfrm>
            <a:off x="767408" y="1124745"/>
            <a:ext cx="4969846" cy="430887"/>
          </a:xfrm>
          <a:prstGeom prst="rect">
            <a:avLst/>
          </a:prstGeom>
          <a:noFill/>
        </p:spPr>
        <p:txBody>
          <a:bodyPr wrap="square" rtlCol="0">
            <a:spAutoFit/>
          </a:bodyPr>
          <a:lstStyle/>
          <a:p>
            <a:r>
              <a:rPr lang="zh-CN" altLang="en-US" sz="2200" dirty="0">
                <a:solidFill>
                  <a:srgbClr val="5F5E5C"/>
                </a:solidFill>
                <a:latin typeface="华康俪金黑W8(P)" pitchFamily="34" charset="-122"/>
                <a:ea typeface="华康俪金黑W8(P)" pitchFamily="34" charset="-122"/>
              </a:rPr>
              <a:t>第三节</a:t>
            </a:r>
            <a:r>
              <a:rPr lang="en-US" altLang="zh-CN" sz="2200" dirty="0">
                <a:solidFill>
                  <a:srgbClr val="5F5E5C"/>
                </a:solidFill>
                <a:latin typeface="华康俪金黑W8(P)" pitchFamily="34" charset="-122"/>
                <a:ea typeface="华康俪金黑W8(P)" pitchFamily="34" charset="-122"/>
              </a:rPr>
              <a:t>  </a:t>
            </a:r>
            <a:r>
              <a:rPr lang="zh-CN" altLang="en-US" sz="2200" dirty="0">
                <a:solidFill>
                  <a:srgbClr val="5F5E5C"/>
                </a:solidFill>
                <a:latin typeface="华康俪金黑W8(P)" pitchFamily="34" charset="-122"/>
                <a:ea typeface="华康俪金黑W8(P)" pitchFamily="34" charset="-122"/>
              </a:rPr>
              <a:t>品牌的起源与发展</a:t>
            </a:r>
          </a:p>
        </p:txBody>
      </p:sp>
      <p:sp>
        <p:nvSpPr>
          <p:cNvPr id="23" name="TextBox 6"/>
          <p:cNvSpPr txBox="1"/>
          <p:nvPr/>
        </p:nvSpPr>
        <p:spPr>
          <a:xfrm>
            <a:off x="767408" y="1529091"/>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t>1.3.1 </a:t>
            </a:r>
            <a:r>
              <a:rPr lang="zh-CN" altLang="en-US" sz="1800" dirty="0"/>
              <a:t>品牌的发展</a:t>
            </a:r>
            <a:endParaRPr lang="zh-CN" altLang="zh-CN" sz="1800" dirty="0"/>
          </a:p>
        </p:txBody>
      </p:sp>
      <p:sp>
        <p:nvSpPr>
          <p:cNvPr id="24" name="TextBox 7"/>
          <p:cNvSpPr txBox="1"/>
          <p:nvPr/>
        </p:nvSpPr>
        <p:spPr>
          <a:xfrm>
            <a:off x="767408" y="3312510"/>
            <a:ext cx="7488832" cy="1372683"/>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彼得</a:t>
            </a:r>
            <a:r>
              <a:rPr lang="en-US" altLang="zh-CN" sz="1600" dirty="0">
                <a:solidFill>
                  <a:srgbClr val="5F5E5C"/>
                </a:solidFill>
                <a:latin typeface="微软雅黑" pitchFamily="34" charset="-122"/>
                <a:ea typeface="微软雅黑" pitchFamily="34" charset="-122"/>
              </a:rPr>
              <a:t> </a:t>
            </a:r>
            <a:r>
              <a:rPr lang="zh-CN" altLang="en-US" sz="1600" dirty="0">
                <a:solidFill>
                  <a:srgbClr val="5F5E5C"/>
                </a:solidFill>
                <a:latin typeface="微软雅黑" pitchFamily="34" charset="-122"/>
                <a:ea typeface="微软雅黑" pitchFamily="34" charset="-122"/>
              </a:rPr>
              <a:t>德鲁克曾说：“</a:t>
            </a:r>
            <a:r>
              <a:rPr lang="zh-CN" altLang="en-US" sz="1600" b="1" dirty="0">
                <a:solidFill>
                  <a:srgbClr val="CD1F06"/>
                </a:solidFill>
                <a:latin typeface="微软雅黑" pitchFamily="34" charset="-122"/>
                <a:ea typeface="微软雅黑" pitchFamily="34" charset="-122"/>
              </a:rPr>
              <a:t>营销就是使得推销没有必要</a:t>
            </a:r>
            <a:r>
              <a:rPr lang="zh-CN" altLang="en-US" sz="1600" dirty="0">
                <a:solidFill>
                  <a:srgbClr val="5F5E5C"/>
                </a:solidFill>
                <a:latin typeface="微软雅黑" pitchFamily="34" charset="-122"/>
                <a:ea typeface="微软雅黑" pitchFamily="34" charset="-122"/>
              </a:rPr>
              <a:t>。”结果：营销取代了推销。营销大师阿尔</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里斯曾说：“</a:t>
            </a:r>
            <a:r>
              <a:rPr lang="zh-CN" altLang="en-US" sz="1600" b="1" dirty="0">
                <a:solidFill>
                  <a:srgbClr val="CD1F06"/>
                </a:solidFill>
                <a:latin typeface="微软雅黑" pitchFamily="34" charset="-122"/>
                <a:ea typeface="微软雅黑" pitchFamily="34" charset="-122"/>
              </a:rPr>
              <a:t>营销让推销下岗，品牌让营销下岗</a:t>
            </a:r>
            <a:r>
              <a:rPr lang="zh-CN" altLang="en-US" sz="1600" dirty="0">
                <a:solidFill>
                  <a:srgbClr val="5F5E5C"/>
                </a:solidFill>
                <a:latin typeface="微软雅黑" pitchFamily="34" charset="-122"/>
                <a:ea typeface="微软雅黑" pitchFamily="34" charset="-122"/>
              </a:rPr>
              <a:t>。”</a:t>
            </a:r>
            <a:r>
              <a:rPr lang="zh-CN" altLang="en-US" sz="1600" b="1" dirty="0">
                <a:solidFill>
                  <a:srgbClr val="CD1F06"/>
                </a:solidFill>
                <a:latin typeface="微软雅黑" pitchFamily="34" charset="-122"/>
                <a:ea typeface="微软雅黑" pitchFamily="34" charset="-122"/>
              </a:rPr>
              <a:t>有品牌的赚钱赚到笑死，没品牌做营销的赚钱赚到累死</a:t>
            </a:r>
            <a:r>
              <a:rPr lang="zh-CN" altLang="en-US" sz="1600" dirty="0">
                <a:solidFill>
                  <a:srgbClr val="5F5E5C"/>
                </a:solidFill>
                <a:latin typeface="微软雅黑" pitchFamily="34" charset="-122"/>
                <a:ea typeface="微软雅黑" pitchFamily="34" charset="-122"/>
              </a:rPr>
              <a:t>。可见，</a:t>
            </a:r>
            <a:r>
              <a:rPr lang="zh-CN" altLang="en-US" sz="1600" b="1" dirty="0">
                <a:solidFill>
                  <a:srgbClr val="5F5E5C"/>
                </a:solidFill>
                <a:latin typeface="微软雅黑" pitchFamily="34" charset="-122"/>
                <a:ea typeface="微软雅黑" pitchFamily="34" charset="-122"/>
              </a:rPr>
              <a:t>品牌是从推销→营销→品牌的最高阶段</a:t>
            </a:r>
            <a:r>
              <a:rPr lang="zh-CN" altLang="en-US" sz="1600" dirty="0">
                <a:solidFill>
                  <a:srgbClr val="5F5E5C"/>
                </a:solidFill>
                <a:latin typeface="微软雅黑" pitchFamily="34" charset="-122"/>
                <a:ea typeface="微软雅黑" pitchFamily="34" charset="-122"/>
              </a:rPr>
              <a:t>。</a:t>
            </a:r>
            <a:endParaRPr lang="zh-CN" altLang="zh-CN" sz="1600" b="1" dirty="0">
              <a:solidFill>
                <a:srgbClr val="E67819"/>
              </a:solidFill>
              <a:latin typeface="微软雅黑" pitchFamily="34" charset="-122"/>
              <a:ea typeface="微软雅黑" pitchFamily="34" charset="-122"/>
            </a:endParaRPr>
          </a:p>
        </p:txBody>
      </p:sp>
      <p:sp>
        <p:nvSpPr>
          <p:cNvPr id="25" name="TextBox 6"/>
          <p:cNvSpPr txBox="1"/>
          <p:nvPr/>
        </p:nvSpPr>
        <p:spPr>
          <a:xfrm>
            <a:off x="767408" y="4936638"/>
            <a:ext cx="7488832" cy="1372683"/>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从</a:t>
            </a:r>
            <a:r>
              <a:rPr lang="en-US" altLang="zh-CN" sz="1600" dirty="0">
                <a:solidFill>
                  <a:srgbClr val="5F5E5C"/>
                </a:solidFill>
                <a:latin typeface="微软雅黑" pitchFamily="34" charset="-122"/>
                <a:ea typeface="微软雅黑" pitchFamily="34" charset="-122"/>
              </a:rPr>
              <a:t>20</a:t>
            </a:r>
            <a:r>
              <a:rPr lang="zh-CN" altLang="en-US" sz="1600" dirty="0">
                <a:solidFill>
                  <a:srgbClr val="5F5E5C"/>
                </a:solidFill>
                <a:latin typeface="微软雅黑" pitchFamily="34" charset="-122"/>
                <a:ea typeface="微软雅黑" pitchFamily="34" charset="-122"/>
              </a:rPr>
              <a:t>世纪</a:t>
            </a:r>
            <a:r>
              <a:rPr lang="en-US" altLang="zh-CN" sz="1600" dirty="0">
                <a:solidFill>
                  <a:srgbClr val="5F5E5C"/>
                </a:solidFill>
                <a:latin typeface="微软雅黑" pitchFamily="34" charset="-122"/>
                <a:ea typeface="微软雅黑" pitchFamily="34" charset="-122"/>
              </a:rPr>
              <a:t>50</a:t>
            </a:r>
            <a:r>
              <a:rPr lang="zh-CN" altLang="en-US" sz="1600" dirty="0">
                <a:solidFill>
                  <a:srgbClr val="5F5E5C"/>
                </a:solidFill>
                <a:latin typeface="微软雅黑" pitchFamily="34" charset="-122"/>
                <a:ea typeface="微软雅黑" pitchFamily="34" charset="-122"/>
              </a:rPr>
              <a:t>年代，美国的大卫</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奥格威第一次提出品牌的概念至今不过半个多世纪，</a:t>
            </a:r>
            <a:r>
              <a:rPr lang="zh-CN" altLang="en-US" sz="1600" b="1" dirty="0">
                <a:solidFill>
                  <a:srgbClr val="CD1F06"/>
                </a:solidFill>
                <a:latin typeface="微软雅黑" pitchFamily="34" charset="-122"/>
                <a:ea typeface="微软雅黑" pitchFamily="34" charset="-122"/>
              </a:rPr>
              <a:t>“品牌”二字已经成为当代营销界使用频率最高的关键词，“品牌学”也成为一门显学</a:t>
            </a:r>
            <a:r>
              <a:rPr lang="zh-CN" altLang="en-US" sz="1600" dirty="0">
                <a:solidFill>
                  <a:srgbClr val="5F5E5C"/>
                </a:solidFill>
                <a:latin typeface="微软雅黑" pitchFamily="34" charset="-122"/>
                <a:ea typeface="微软雅黑" pitchFamily="34" charset="-122"/>
              </a:rPr>
              <a:t>。我国直到</a:t>
            </a:r>
            <a:r>
              <a:rPr lang="en-US" altLang="zh-CN" sz="1600" dirty="0">
                <a:solidFill>
                  <a:srgbClr val="5F5E5C"/>
                </a:solidFill>
                <a:latin typeface="微软雅黑" pitchFamily="34" charset="-122"/>
                <a:ea typeface="微软雅黑" pitchFamily="34" charset="-122"/>
              </a:rPr>
              <a:t>20</a:t>
            </a:r>
            <a:r>
              <a:rPr lang="zh-CN" altLang="en-US" sz="1600" dirty="0">
                <a:solidFill>
                  <a:srgbClr val="5F5E5C"/>
                </a:solidFill>
                <a:latin typeface="微软雅黑" pitchFamily="34" charset="-122"/>
                <a:ea typeface="微软雅黑" pitchFamily="34" charset="-122"/>
              </a:rPr>
              <a:t>世纪</a:t>
            </a:r>
            <a:r>
              <a:rPr lang="en-US" altLang="zh-CN" sz="1600" dirty="0">
                <a:solidFill>
                  <a:srgbClr val="5F5E5C"/>
                </a:solidFill>
                <a:latin typeface="微软雅黑" pitchFamily="34" charset="-122"/>
                <a:ea typeface="微软雅黑" pitchFamily="34" charset="-122"/>
              </a:rPr>
              <a:t>90</a:t>
            </a:r>
            <a:r>
              <a:rPr lang="zh-CN" altLang="en-US" sz="1600" dirty="0">
                <a:solidFill>
                  <a:srgbClr val="5F5E5C"/>
                </a:solidFill>
                <a:latin typeface="微软雅黑" pitchFamily="34" charset="-122"/>
                <a:ea typeface="微软雅黑" pitchFamily="34" charset="-122"/>
              </a:rPr>
              <a:t>年代才有了品牌的概念，然而随着市场经济的蓬勃发展，无论是企业界还是学术界，都在高度关注品牌运营的规律。</a:t>
            </a:r>
            <a:endParaRPr lang="zh-CN" altLang="zh-CN" sz="1600" b="1" dirty="0">
              <a:solidFill>
                <a:srgbClr val="E67819"/>
              </a:solidFill>
              <a:latin typeface="微软雅黑" pitchFamily="34" charset="-122"/>
              <a:ea typeface="微软雅黑" pitchFamily="34" charset="-122"/>
            </a:endParaRPr>
          </a:p>
        </p:txBody>
      </p:sp>
      <p:pic>
        <p:nvPicPr>
          <p:cNvPr id="7" name="Picture 2" descr="C:\Documents and Settings\t11318\桌面\2009213231111980_2.jpg"/>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8342448" y="1555632"/>
            <a:ext cx="3482968" cy="4825697"/>
          </a:xfrm>
          <a:prstGeom prst="rect">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2808940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par>
                                <p:cTn id="9" presetID="2" presetClass="entr" presetSubtype="1" decel="100000"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ppt_x"/>
                                          </p:val>
                                        </p:tav>
                                        <p:tav tm="100000">
                                          <p:val>
                                            <p:strVal val="#ppt_x"/>
                                          </p:val>
                                        </p:tav>
                                      </p:tavLst>
                                    </p:anim>
                                    <p:anim calcmode="lin" valueType="num">
                                      <p:cBhvr additive="base">
                                        <p:cTn id="12" dur="500" fill="hold"/>
                                        <p:tgtEl>
                                          <p:spTgt spid="2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23393" y="2276873"/>
            <a:ext cx="11268037" cy="4104456"/>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8"/>
          <p:cNvSpPr txBox="1"/>
          <p:nvPr/>
        </p:nvSpPr>
        <p:spPr>
          <a:xfrm>
            <a:off x="767408" y="1124745"/>
            <a:ext cx="4969846" cy="430887"/>
          </a:xfrm>
          <a:prstGeom prst="rect">
            <a:avLst/>
          </a:prstGeom>
          <a:noFill/>
        </p:spPr>
        <p:txBody>
          <a:bodyPr wrap="square" rtlCol="0">
            <a:spAutoFit/>
          </a:bodyPr>
          <a:lstStyle/>
          <a:p>
            <a:r>
              <a:rPr lang="zh-CN" altLang="en-US" sz="2200" dirty="0">
                <a:solidFill>
                  <a:srgbClr val="5F5E5C"/>
                </a:solidFill>
                <a:latin typeface="华康俪金黑W8(P)" pitchFamily="34" charset="-122"/>
                <a:ea typeface="华康俪金黑W8(P)" pitchFamily="34" charset="-122"/>
              </a:rPr>
              <a:t>第四节</a:t>
            </a:r>
            <a:r>
              <a:rPr lang="en-US" altLang="zh-CN" sz="2200" dirty="0">
                <a:solidFill>
                  <a:srgbClr val="5F5E5C"/>
                </a:solidFill>
                <a:latin typeface="华康俪金黑W8(P)" pitchFamily="34" charset="-122"/>
                <a:ea typeface="华康俪金黑W8(P)" pitchFamily="34" charset="-122"/>
              </a:rPr>
              <a:t>  </a:t>
            </a:r>
            <a:r>
              <a:rPr lang="zh-CN" altLang="en-US" sz="2200" dirty="0">
                <a:solidFill>
                  <a:srgbClr val="5F5E5C"/>
                </a:solidFill>
                <a:latin typeface="华康俪金黑W8(P)" pitchFamily="34" charset="-122"/>
                <a:ea typeface="华康俪金黑W8(P)" pitchFamily="34" charset="-122"/>
              </a:rPr>
              <a:t>品牌的重要性及作用</a:t>
            </a:r>
          </a:p>
        </p:txBody>
      </p:sp>
      <p:sp>
        <p:nvSpPr>
          <p:cNvPr id="23" name="TextBox 6"/>
          <p:cNvSpPr txBox="1"/>
          <p:nvPr/>
        </p:nvSpPr>
        <p:spPr>
          <a:xfrm>
            <a:off x="767408" y="1529091"/>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t>1.4.1 </a:t>
            </a:r>
            <a:r>
              <a:rPr lang="zh-CN" altLang="en-US" sz="1800" dirty="0"/>
              <a:t>品牌的重要性</a:t>
            </a:r>
            <a:endParaRPr lang="zh-CN" altLang="zh-CN" sz="1800" dirty="0"/>
          </a:p>
        </p:txBody>
      </p:sp>
      <p:sp>
        <p:nvSpPr>
          <p:cNvPr id="7" name="TextBox 6"/>
          <p:cNvSpPr txBox="1"/>
          <p:nvPr/>
        </p:nvSpPr>
        <p:spPr>
          <a:xfrm>
            <a:off x="6522245" y="2456310"/>
            <a:ext cx="5369184" cy="2012859"/>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中国生产了全世界近</a:t>
            </a:r>
            <a:r>
              <a:rPr lang="en-US" altLang="zh-CN" sz="1600" dirty="0">
                <a:solidFill>
                  <a:srgbClr val="5F5E5C"/>
                </a:solidFill>
                <a:latin typeface="微软雅黑" pitchFamily="34" charset="-122"/>
                <a:ea typeface="微软雅黑" pitchFamily="34" charset="-122"/>
              </a:rPr>
              <a:t>80%</a:t>
            </a:r>
            <a:r>
              <a:rPr lang="zh-CN" altLang="en-US" sz="1600" dirty="0">
                <a:solidFill>
                  <a:srgbClr val="5F5E5C"/>
                </a:solidFill>
                <a:latin typeface="微软雅黑" pitchFamily="34" charset="-122"/>
                <a:ea typeface="微软雅黑" pitchFamily="34" charset="-122"/>
              </a:rPr>
              <a:t>的玩具，一个芭比娃娃在美国市场上的价格为</a:t>
            </a:r>
            <a:r>
              <a:rPr lang="en-US" altLang="zh-CN" sz="1600" dirty="0">
                <a:solidFill>
                  <a:srgbClr val="5F5E5C"/>
                </a:solidFill>
                <a:latin typeface="微软雅黑" pitchFamily="34" charset="-122"/>
                <a:ea typeface="微软雅黑" pitchFamily="34" charset="-122"/>
              </a:rPr>
              <a:t>9.9</a:t>
            </a:r>
            <a:r>
              <a:rPr lang="zh-CN" altLang="en-US" sz="1600" dirty="0">
                <a:solidFill>
                  <a:srgbClr val="5F5E5C"/>
                </a:solidFill>
                <a:latin typeface="微软雅黑" pitchFamily="34" charset="-122"/>
                <a:ea typeface="微软雅黑" pitchFamily="34" charset="-122"/>
              </a:rPr>
              <a:t>美元，而生产芭比娃娃的中国企业只能拿到</a:t>
            </a:r>
            <a:r>
              <a:rPr lang="en-US" altLang="zh-CN" sz="1600" dirty="0">
                <a:solidFill>
                  <a:srgbClr val="5F5E5C"/>
                </a:solidFill>
                <a:latin typeface="微软雅黑" pitchFamily="34" charset="-122"/>
                <a:ea typeface="微软雅黑" pitchFamily="34" charset="-122"/>
              </a:rPr>
              <a:t>35</a:t>
            </a:r>
            <a:r>
              <a:rPr lang="zh-CN" altLang="en-US" sz="1600" dirty="0">
                <a:solidFill>
                  <a:srgbClr val="5F5E5C"/>
                </a:solidFill>
                <a:latin typeface="微软雅黑" pitchFamily="34" charset="-122"/>
                <a:ea typeface="微软雅黑" pitchFamily="34" charset="-122"/>
              </a:rPr>
              <a:t>美分的加工费，而当这些“中国制造”的玩具贴上洋品牌以“洋货”身份返销中国市场时（这类产品占国内品牌玩具市场份额一半以上）立即身价倍增，一个芭比娃娃至少卖出</a:t>
            </a:r>
            <a:r>
              <a:rPr lang="en-US" altLang="zh-CN" sz="1600" dirty="0">
                <a:solidFill>
                  <a:srgbClr val="5F5E5C"/>
                </a:solidFill>
                <a:latin typeface="微软雅黑" pitchFamily="34" charset="-122"/>
                <a:ea typeface="微软雅黑" pitchFamily="34" charset="-122"/>
              </a:rPr>
              <a:t>100</a:t>
            </a:r>
            <a:r>
              <a:rPr lang="zh-CN" altLang="en-US" sz="1600" dirty="0">
                <a:solidFill>
                  <a:srgbClr val="5F5E5C"/>
                </a:solidFill>
                <a:latin typeface="微软雅黑" pitchFamily="34" charset="-122"/>
                <a:ea typeface="微软雅黑" pitchFamily="34" charset="-122"/>
              </a:rPr>
              <a:t>余元。</a:t>
            </a:r>
            <a:endParaRPr lang="zh-CN" altLang="zh-CN" sz="1600" dirty="0">
              <a:solidFill>
                <a:srgbClr val="FFC000"/>
              </a:solidFill>
              <a:latin typeface="微软雅黑" pitchFamily="34" charset="-122"/>
              <a:ea typeface="微软雅黑" pitchFamily="34" charset="-122"/>
            </a:endParaRPr>
          </a:p>
        </p:txBody>
      </p:sp>
      <p:sp>
        <p:nvSpPr>
          <p:cNvPr id="8" name="TextBox 7"/>
          <p:cNvSpPr txBox="1"/>
          <p:nvPr/>
        </p:nvSpPr>
        <p:spPr>
          <a:xfrm>
            <a:off x="767408" y="2456310"/>
            <a:ext cx="5369184" cy="1372683"/>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在经济全球化的今天，中国有近</a:t>
            </a:r>
            <a:r>
              <a:rPr lang="en-US" altLang="zh-CN" sz="1600" dirty="0">
                <a:solidFill>
                  <a:srgbClr val="5F5E5C"/>
                </a:solidFill>
                <a:latin typeface="微软雅黑" pitchFamily="34" charset="-122"/>
                <a:ea typeface="微软雅黑" pitchFamily="34" charset="-122"/>
              </a:rPr>
              <a:t>200</a:t>
            </a:r>
            <a:r>
              <a:rPr lang="zh-CN" altLang="en-US" sz="1600" dirty="0">
                <a:solidFill>
                  <a:srgbClr val="5F5E5C"/>
                </a:solidFill>
                <a:latin typeface="微软雅黑" pitchFamily="34" charset="-122"/>
                <a:ea typeface="微软雅黑" pitchFamily="34" charset="-122"/>
              </a:rPr>
              <a:t>种产品的产量居世界第一。据统计，</a:t>
            </a:r>
            <a:r>
              <a:rPr lang="en-US" altLang="zh-CN" sz="1600" dirty="0">
                <a:solidFill>
                  <a:srgbClr val="5F5E5C"/>
                </a:solidFill>
                <a:latin typeface="微软雅黑" pitchFamily="34" charset="-122"/>
                <a:ea typeface="微软雅黑" pitchFamily="34" charset="-122"/>
              </a:rPr>
              <a:t>2006</a:t>
            </a:r>
            <a:r>
              <a:rPr lang="zh-CN" altLang="en-US" sz="1600" dirty="0">
                <a:solidFill>
                  <a:srgbClr val="5F5E5C"/>
                </a:solidFill>
                <a:latin typeface="微软雅黑" pitchFamily="34" charset="-122"/>
                <a:ea typeface="微软雅黑" pitchFamily="34" charset="-122"/>
              </a:rPr>
              <a:t>年中国生产了全球总量</a:t>
            </a:r>
            <a:r>
              <a:rPr lang="en-US" altLang="zh-CN" sz="1600" dirty="0">
                <a:solidFill>
                  <a:srgbClr val="5F5E5C"/>
                </a:solidFill>
                <a:latin typeface="微软雅黑" pitchFamily="34" charset="-122"/>
                <a:ea typeface="微软雅黑" pitchFamily="34" charset="-122"/>
              </a:rPr>
              <a:t>51%</a:t>
            </a:r>
            <a:r>
              <a:rPr lang="zh-CN" altLang="en-US" sz="1600" dirty="0">
                <a:solidFill>
                  <a:srgbClr val="5F5E5C"/>
                </a:solidFill>
                <a:latin typeface="微软雅黑" pitchFamily="34" charset="-122"/>
                <a:ea typeface="微软雅黑" pitchFamily="34" charset="-122"/>
              </a:rPr>
              <a:t>的水泥、</a:t>
            </a:r>
            <a:r>
              <a:rPr lang="en-US" altLang="zh-CN" sz="1600" dirty="0">
                <a:solidFill>
                  <a:srgbClr val="5F5E5C"/>
                </a:solidFill>
                <a:latin typeface="微软雅黑" pitchFamily="34" charset="-122"/>
                <a:ea typeface="微软雅黑" pitchFamily="34" charset="-122"/>
              </a:rPr>
              <a:t>33%</a:t>
            </a:r>
            <a:r>
              <a:rPr lang="zh-CN" altLang="en-US" sz="1600" dirty="0">
                <a:solidFill>
                  <a:srgbClr val="5F5E5C"/>
                </a:solidFill>
                <a:latin typeface="微软雅黑" pitchFamily="34" charset="-122"/>
                <a:ea typeface="微软雅黑" pitchFamily="34" charset="-122"/>
              </a:rPr>
              <a:t>的钢材、</a:t>
            </a:r>
            <a:r>
              <a:rPr lang="en-US" altLang="zh-CN" sz="1600" dirty="0">
                <a:solidFill>
                  <a:srgbClr val="5F5E5C"/>
                </a:solidFill>
                <a:latin typeface="微软雅黑" pitchFamily="34" charset="-122"/>
                <a:ea typeface="微软雅黑" pitchFamily="34" charset="-122"/>
              </a:rPr>
              <a:t>42%</a:t>
            </a:r>
            <a:r>
              <a:rPr lang="zh-CN" altLang="en-US" sz="1600" dirty="0">
                <a:solidFill>
                  <a:srgbClr val="5F5E5C"/>
                </a:solidFill>
                <a:latin typeface="微软雅黑" pitchFamily="34" charset="-122"/>
                <a:ea typeface="微软雅黑" pitchFamily="34" charset="-122"/>
              </a:rPr>
              <a:t>的建筑业材料、</a:t>
            </a:r>
            <a:r>
              <a:rPr lang="en-US" altLang="zh-CN" sz="1600" dirty="0">
                <a:solidFill>
                  <a:srgbClr val="5F5E5C"/>
                </a:solidFill>
                <a:latin typeface="微软雅黑" pitchFamily="34" charset="-122"/>
                <a:ea typeface="微软雅黑" pitchFamily="34" charset="-122"/>
              </a:rPr>
              <a:t>38%</a:t>
            </a:r>
            <a:r>
              <a:rPr lang="zh-CN" altLang="en-US" sz="1600" dirty="0">
                <a:solidFill>
                  <a:srgbClr val="5F5E5C"/>
                </a:solidFill>
                <a:latin typeface="微软雅黑" pitchFamily="34" charset="-122"/>
                <a:ea typeface="微软雅黑" pitchFamily="34" charset="-122"/>
              </a:rPr>
              <a:t>的服装、</a:t>
            </a:r>
            <a:r>
              <a:rPr lang="en-US" altLang="zh-CN" sz="1600" dirty="0">
                <a:solidFill>
                  <a:srgbClr val="5F5E5C"/>
                </a:solidFill>
                <a:latin typeface="微软雅黑" pitchFamily="34" charset="-122"/>
                <a:ea typeface="微软雅黑" pitchFamily="34" charset="-122"/>
              </a:rPr>
              <a:t>35%</a:t>
            </a:r>
            <a:r>
              <a:rPr lang="zh-CN" altLang="en-US" sz="1600" dirty="0">
                <a:solidFill>
                  <a:srgbClr val="5F5E5C"/>
                </a:solidFill>
                <a:latin typeface="微软雅黑" pitchFamily="34" charset="-122"/>
                <a:ea typeface="微软雅黑" pitchFamily="34" charset="-122"/>
              </a:rPr>
              <a:t>纺织品、</a:t>
            </a:r>
            <a:r>
              <a:rPr lang="en-US" altLang="zh-CN" sz="1600" dirty="0">
                <a:solidFill>
                  <a:srgbClr val="5F5E5C"/>
                </a:solidFill>
                <a:latin typeface="微软雅黑" pitchFamily="34" charset="-122"/>
                <a:ea typeface="微软雅黑" pitchFamily="34" charset="-122"/>
              </a:rPr>
              <a:t>35%</a:t>
            </a:r>
            <a:r>
              <a:rPr lang="zh-CN" altLang="en-US" sz="1600" dirty="0">
                <a:solidFill>
                  <a:srgbClr val="5F5E5C"/>
                </a:solidFill>
                <a:latin typeface="微软雅黑" pitchFamily="34" charset="-122"/>
                <a:ea typeface="微软雅黑" pitchFamily="34" charset="-122"/>
              </a:rPr>
              <a:t>以上家电等电子产品等等。</a:t>
            </a:r>
            <a:endParaRPr lang="zh-CN" altLang="zh-CN" sz="1600" b="1" dirty="0">
              <a:solidFill>
                <a:srgbClr val="E67819"/>
              </a:solidFill>
              <a:latin typeface="微软雅黑" pitchFamily="34" charset="-122"/>
              <a:ea typeface="微软雅黑" pitchFamily="34" charset="-122"/>
            </a:endParaRPr>
          </a:p>
        </p:txBody>
      </p:sp>
      <p:sp>
        <p:nvSpPr>
          <p:cNvPr id="9" name="TextBox 6"/>
          <p:cNvSpPr txBox="1"/>
          <p:nvPr/>
        </p:nvSpPr>
        <p:spPr>
          <a:xfrm>
            <a:off x="767408" y="4472534"/>
            <a:ext cx="5369184" cy="1692771"/>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然而，中国是无可非议的制造业大国，却也是无可争议的品牌弱国。我国出口商品中</a:t>
            </a:r>
            <a:r>
              <a:rPr lang="en-US" altLang="zh-CN" sz="1600" dirty="0">
                <a:solidFill>
                  <a:srgbClr val="5F5E5C"/>
                </a:solidFill>
                <a:latin typeface="微软雅黑" pitchFamily="34" charset="-122"/>
                <a:ea typeface="微软雅黑" pitchFamily="34" charset="-122"/>
              </a:rPr>
              <a:t>90</a:t>
            </a:r>
            <a:r>
              <a:rPr lang="zh-CN" altLang="en-US" sz="1600" dirty="0">
                <a:solidFill>
                  <a:srgbClr val="5F5E5C"/>
                </a:solidFill>
                <a:latin typeface="微软雅黑" pitchFamily="34" charset="-122"/>
                <a:ea typeface="微软雅黑" pitchFamily="34" charset="-122"/>
              </a:rPr>
              <a:t>％是贴牌产品，拥有自主品牌的不足</a:t>
            </a:r>
            <a:r>
              <a:rPr lang="en-US" altLang="zh-CN" sz="1600" dirty="0">
                <a:solidFill>
                  <a:srgbClr val="5F5E5C"/>
                </a:solidFill>
                <a:latin typeface="微软雅黑" pitchFamily="34" charset="-122"/>
                <a:ea typeface="微软雅黑" pitchFamily="34" charset="-122"/>
              </a:rPr>
              <a:t>10</a:t>
            </a:r>
            <a:r>
              <a:rPr lang="zh-CN" altLang="en-US" sz="1600" dirty="0">
                <a:solidFill>
                  <a:srgbClr val="5F5E5C"/>
                </a:solidFill>
                <a:latin typeface="微软雅黑" pitchFamily="34" charset="-122"/>
                <a:ea typeface="微软雅黑" pitchFamily="34" charset="-122"/>
              </a:rPr>
              <a:t>％。品牌缺失之痛，导致我国企业只能陷于全球价值链中生产加工的低端环节，辛辛苦苦“为她人做嫁衣”，却踏不上令人瞩目的红地毯。</a:t>
            </a:r>
            <a:endParaRPr lang="zh-CN" altLang="zh-CN" sz="1600" b="1" dirty="0">
              <a:solidFill>
                <a:srgbClr val="E67819"/>
              </a:solidFill>
              <a:latin typeface="微软雅黑" pitchFamily="34" charset="-122"/>
              <a:ea typeface="微软雅黑" pitchFamily="34" charset="-122"/>
            </a:endParaRPr>
          </a:p>
        </p:txBody>
      </p:sp>
      <p:sp>
        <p:nvSpPr>
          <p:cNvPr id="10" name="矩形 9"/>
          <p:cNvSpPr/>
          <p:nvPr/>
        </p:nvSpPr>
        <p:spPr>
          <a:xfrm flipV="1">
            <a:off x="6228800" y="2511698"/>
            <a:ext cx="91553" cy="3653606"/>
          </a:xfrm>
          <a:prstGeom prst="rect">
            <a:avLst/>
          </a:prstGeom>
          <a:solidFill>
            <a:srgbClr val="CD1F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D1F06"/>
              </a:solidFill>
            </a:endParaRPr>
          </a:p>
        </p:txBody>
      </p:sp>
      <p:sp>
        <p:nvSpPr>
          <p:cNvPr id="11" name="TextBox 6"/>
          <p:cNvSpPr txBox="1"/>
          <p:nvPr/>
        </p:nvSpPr>
        <p:spPr>
          <a:xfrm>
            <a:off x="6522245" y="4792622"/>
            <a:ext cx="5369184" cy="1372683"/>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品牌强则国家强，</a:t>
            </a:r>
            <a:r>
              <a:rPr lang="zh-CN" altLang="en-US" sz="1600" b="1" dirty="0">
                <a:solidFill>
                  <a:srgbClr val="CD1F06"/>
                </a:solidFill>
                <a:latin typeface="微软雅黑" pitchFamily="34" charset="-122"/>
                <a:ea typeface="微软雅黑" pitchFamily="34" charset="-122"/>
              </a:rPr>
              <a:t>一个国家的实力在战争年代取决于它的军队，在全球一体化的和平年代则取决于它拥有多少世界性的著名品牌</a:t>
            </a:r>
            <a:r>
              <a:rPr lang="zh-CN" altLang="en-US" sz="1600" dirty="0">
                <a:solidFill>
                  <a:srgbClr val="5F5E5C"/>
                </a:solidFill>
                <a:latin typeface="微软雅黑" pitchFamily="34" charset="-122"/>
                <a:ea typeface="微软雅黑" pitchFamily="34" charset="-122"/>
              </a:rPr>
              <a:t>，世界性品牌的拥有量已成为衡量一个国家实力的重要标准。</a:t>
            </a:r>
            <a:endParaRPr lang="zh-CN" altLang="zh-CN" sz="1600" b="1" dirty="0">
              <a:solidFill>
                <a:srgbClr val="E67819"/>
              </a:solidFill>
              <a:latin typeface="微软雅黑" pitchFamily="34" charset="-122"/>
              <a:ea typeface="微软雅黑" pitchFamily="34" charset="-122"/>
            </a:endParaRPr>
          </a:p>
        </p:txBody>
      </p:sp>
      <p:grpSp>
        <p:nvGrpSpPr>
          <p:cNvPr id="14" name="组合 13"/>
          <p:cNvGrpSpPr/>
          <p:nvPr/>
        </p:nvGrpSpPr>
        <p:grpSpPr>
          <a:xfrm>
            <a:off x="8904312" y="1844824"/>
            <a:ext cx="1440160" cy="400110"/>
            <a:chOff x="4875039" y="1565377"/>
            <a:chExt cx="1440160" cy="400110"/>
          </a:xfrm>
        </p:grpSpPr>
        <p:sp>
          <p:nvSpPr>
            <p:cNvPr id="15" name="TextBox 10"/>
            <p:cNvSpPr txBox="1"/>
            <p:nvPr/>
          </p:nvSpPr>
          <p:spPr>
            <a:xfrm>
              <a:off x="4875039" y="1565377"/>
              <a:ext cx="1440160" cy="400110"/>
            </a:xfrm>
            <a:prstGeom prst="rect">
              <a:avLst/>
            </a:prstGeom>
            <a:noFill/>
          </p:spPr>
          <p:txBody>
            <a:bodyPr wrap="square" rtlCol="0">
              <a:spAutoFit/>
            </a:bodyPr>
            <a:lstStyle/>
            <a:p>
              <a:pPr algn="ctr"/>
              <a:r>
                <a:rPr lang="zh-CN" altLang="en-US" sz="2000" dirty="0">
                  <a:solidFill>
                    <a:srgbClr val="CD1F06"/>
                  </a:solidFill>
                  <a:latin typeface="华康俪金黑W8(P)" panose="020B0800000000000000" pitchFamily="34" charset="-122"/>
                  <a:ea typeface="华康俪金黑W8(P)" panose="020B0800000000000000" pitchFamily="34" charset="-122"/>
                </a:rPr>
                <a:t>资料</a:t>
              </a:r>
            </a:p>
          </p:txBody>
        </p:sp>
        <p:sp>
          <p:nvSpPr>
            <p:cNvPr id="16" name="TextBox 11"/>
            <p:cNvSpPr txBox="1"/>
            <p:nvPr/>
          </p:nvSpPr>
          <p:spPr>
            <a:xfrm>
              <a:off x="5044473" y="1580766"/>
              <a:ext cx="298080" cy="369332"/>
            </a:xfrm>
            <a:prstGeom prst="rect">
              <a:avLst/>
            </a:prstGeom>
            <a:noFill/>
          </p:spPr>
          <p:txBody>
            <a:bodyPr wrap="square" rtlCol="0">
              <a:spAutoFit/>
            </a:bodyPr>
            <a:lstStyle/>
            <a:p>
              <a:r>
                <a:rPr lang="en-US" altLang="zh-CN" dirty="0">
                  <a:solidFill>
                    <a:srgbClr val="CD1F06"/>
                  </a:solidFill>
                  <a:latin typeface="华康俪金黑W8(P)" panose="020B0800000000000000" pitchFamily="34" charset="-122"/>
                  <a:ea typeface="华康俪金黑W8(P)" panose="020B0800000000000000" pitchFamily="34" charset="-122"/>
                </a:rPr>
                <a:t>[</a:t>
              </a:r>
              <a:endParaRPr lang="zh-CN" altLang="en-US" dirty="0">
                <a:solidFill>
                  <a:srgbClr val="CD1F06"/>
                </a:solidFill>
                <a:latin typeface="华康俪金黑W8(P)" panose="020B0800000000000000" pitchFamily="34" charset="-122"/>
                <a:ea typeface="华康俪金黑W8(P)" panose="020B0800000000000000" pitchFamily="34" charset="-122"/>
              </a:endParaRPr>
            </a:p>
          </p:txBody>
        </p:sp>
        <p:sp>
          <p:nvSpPr>
            <p:cNvPr id="17" name="TextBox 12"/>
            <p:cNvSpPr txBox="1"/>
            <p:nvPr/>
          </p:nvSpPr>
          <p:spPr>
            <a:xfrm>
              <a:off x="5898521" y="1580766"/>
              <a:ext cx="298080" cy="369332"/>
            </a:xfrm>
            <a:prstGeom prst="rect">
              <a:avLst/>
            </a:prstGeom>
            <a:noFill/>
          </p:spPr>
          <p:txBody>
            <a:bodyPr wrap="square" rtlCol="0">
              <a:spAutoFit/>
            </a:bodyPr>
            <a:lstStyle>
              <a:defPPr>
                <a:defRPr lang="zh-CN"/>
              </a:defPPr>
              <a:lvl1pPr>
                <a:defRPr>
                  <a:solidFill>
                    <a:srgbClr val="80C417"/>
                  </a:solidFill>
                  <a:latin typeface="华康俪金黑W8(P)" panose="020B0800000000000000" pitchFamily="34" charset="-122"/>
                  <a:ea typeface="华康俪金黑W8(P)" panose="020B0800000000000000" pitchFamily="34" charset="-122"/>
                </a:defRPr>
              </a:lvl1pPr>
            </a:lstStyle>
            <a:p>
              <a:r>
                <a:rPr lang="en-US" altLang="zh-CN" dirty="0">
                  <a:solidFill>
                    <a:srgbClr val="CD1F06"/>
                  </a:solidFill>
                </a:rPr>
                <a:t>]</a:t>
              </a:r>
              <a:endParaRPr lang="zh-CN" altLang="en-US" dirty="0">
                <a:solidFill>
                  <a:srgbClr val="CD1F06"/>
                </a:solidFill>
              </a:endParaRPr>
            </a:p>
          </p:txBody>
        </p:sp>
      </p:grpSp>
      <p:sp>
        <p:nvSpPr>
          <p:cNvPr id="18" name="矩形 17"/>
          <p:cNvSpPr/>
          <p:nvPr/>
        </p:nvSpPr>
        <p:spPr>
          <a:xfrm>
            <a:off x="9945668" y="1860213"/>
            <a:ext cx="1838965" cy="410882"/>
          </a:xfrm>
          <a:prstGeom prst="rect">
            <a:avLst/>
          </a:prstGeom>
        </p:spPr>
        <p:txBody>
          <a:bodyPr wrap="none">
            <a:spAutoFit/>
          </a:bodyPr>
          <a:lstStyle/>
          <a:p>
            <a:pPr indent="266700" algn="ctr">
              <a:lnSpc>
                <a:spcPct val="115000"/>
              </a:lnSpc>
              <a:spcAft>
                <a:spcPts val="420"/>
              </a:spcAft>
            </a:pPr>
            <a:r>
              <a:rPr lang="zh-CN" altLang="en-US" b="1" dirty="0">
                <a:solidFill>
                  <a:srgbClr val="5F5E5C"/>
                </a:solidFill>
                <a:latin typeface="微软雅黑" pitchFamily="34" charset="-122"/>
                <a:ea typeface="微软雅黑" pitchFamily="34" charset="-122"/>
              </a:rPr>
              <a:t>品牌缺失之痛</a:t>
            </a:r>
            <a:endParaRPr lang="zh-CN" altLang="zh-CN" kern="100" dirty="0">
              <a:latin typeface="Times New Roman" panose="02020603050405020304" pitchFamily="18" charset="0"/>
            </a:endParaRPr>
          </a:p>
        </p:txBody>
      </p:sp>
    </p:spTree>
    <p:extLst>
      <p:ext uri="{BB962C8B-B14F-4D97-AF65-F5344CB8AC3E}">
        <p14:creationId xmlns:p14="http://schemas.microsoft.com/office/powerpoint/2010/main" val="3697060933"/>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0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0-#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childTnLst>
                          </p:cTn>
                        </p:par>
                        <p:par>
                          <p:cTn id="13" fill="hold">
                            <p:stCondLst>
                              <p:cond delay="700"/>
                            </p:stCondLst>
                            <p:childTnLst>
                              <p:par>
                                <p:cTn id="14" presetID="2" presetClass="entr" presetSubtype="2" decel="100000"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500" fill="hold"/>
                                        <p:tgtEl>
                                          <p:spTgt spid="7"/>
                                        </p:tgtEl>
                                        <p:attrNameLst>
                                          <p:attrName>ppt_x</p:attrName>
                                        </p:attrNameLst>
                                      </p:cBhvr>
                                      <p:tavLst>
                                        <p:tav tm="0">
                                          <p:val>
                                            <p:strVal val="1+#ppt_w/2"/>
                                          </p:val>
                                        </p:tav>
                                        <p:tav tm="100000">
                                          <p:val>
                                            <p:strVal val="#ppt_x"/>
                                          </p:val>
                                        </p:tav>
                                      </p:tavLst>
                                    </p:anim>
                                    <p:anim calcmode="lin" valueType="num">
                                      <p:cBhvr additive="base">
                                        <p:cTn id="17" dur="500" fill="hold"/>
                                        <p:tgtEl>
                                          <p:spTgt spid="7"/>
                                        </p:tgtEl>
                                        <p:attrNameLst>
                                          <p:attrName>ppt_y</p:attrName>
                                        </p:attrNameLst>
                                      </p:cBhvr>
                                      <p:tavLst>
                                        <p:tav tm="0">
                                          <p:val>
                                            <p:strVal val="#ppt_y"/>
                                          </p:val>
                                        </p:tav>
                                        <p:tav tm="100000">
                                          <p:val>
                                            <p:strVal val="#ppt_y"/>
                                          </p:val>
                                        </p:tav>
                                      </p:tavLst>
                                    </p:anim>
                                  </p:childTnLst>
                                </p:cTn>
                              </p:par>
                              <p:par>
                                <p:cTn id="18" presetID="2" presetClass="entr" presetSubtype="2" decel="100000" fill="hold" grpId="0" nodeType="withEffect">
                                  <p:stCondLst>
                                    <p:cond delay="20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fill="hold"/>
                                        <p:tgtEl>
                                          <p:spTgt spid="11"/>
                                        </p:tgtEl>
                                        <p:attrNameLst>
                                          <p:attrName>ppt_x</p:attrName>
                                        </p:attrNameLst>
                                      </p:cBhvr>
                                      <p:tavLst>
                                        <p:tav tm="0">
                                          <p:val>
                                            <p:strVal val="1+#ppt_w/2"/>
                                          </p:val>
                                        </p:tav>
                                        <p:tav tm="100000">
                                          <p:val>
                                            <p:strVal val="#ppt_x"/>
                                          </p:val>
                                        </p:tav>
                                      </p:tavLst>
                                    </p:anim>
                                    <p:anim calcmode="lin" valueType="num">
                                      <p:cBhvr additive="base">
                                        <p:cTn id="21"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1"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6578</TotalTime>
  <Words>13745</Words>
  <Application>Microsoft Office PowerPoint</Application>
  <PresentationFormat>宽屏</PresentationFormat>
  <Paragraphs>322</Paragraphs>
  <Slides>58</Slides>
  <Notes>1</Notes>
  <HiddenSlides>0</HiddenSlides>
  <MMClips>0</MMClips>
  <ScaleCrop>false</ScaleCrop>
  <HeadingPairs>
    <vt:vector size="6" baseType="variant">
      <vt:variant>
        <vt:lpstr>已用的字体</vt:lpstr>
      </vt:variant>
      <vt:variant>
        <vt:i4>19</vt:i4>
      </vt:variant>
      <vt:variant>
        <vt:lpstr>主题</vt:lpstr>
      </vt:variant>
      <vt:variant>
        <vt:i4>2</vt:i4>
      </vt:variant>
      <vt:variant>
        <vt:lpstr>幻灯片标题</vt:lpstr>
      </vt:variant>
      <vt:variant>
        <vt:i4>58</vt:i4>
      </vt:variant>
    </vt:vector>
  </HeadingPairs>
  <TitlesOfParts>
    <vt:vector size="79" baseType="lpstr">
      <vt:lpstr>Adobe 宋体 Std L</vt:lpstr>
      <vt:lpstr>Agency FB</vt:lpstr>
      <vt:lpstr>Arial Unicode MS</vt:lpstr>
      <vt:lpstr>Broadway</vt:lpstr>
      <vt:lpstr>Meiryo</vt:lpstr>
      <vt:lpstr>黑体</vt:lpstr>
      <vt:lpstr>华康俪金黑W8(P)</vt:lpstr>
      <vt:lpstr>华康少女文字W5(P)</vt:lpstr>
      <vt:lpstr>经典繁仿黑</vt:lpstr>
      <vt:lpstr>宋体</vt:lpstr>
      <vt:lpstr>微软雅黑</vt:lpstr>
      <vt:lpstr>幼圆</vt:lpstr>
      <vt:lpstr>专业字体设计服务/WWW.ZTSGC.COM/</vt:lpstr>
      <vt:lpstr>Arial</vt:lpstr>
      <vt:lpstr>Calibri</vt:lpstr>
      <vt:lpstr>Calibri Light</vt:lpstr>
      <vt:lpstr>Impact</vt:lpstr>
      <vt:lpstr>Times New Roman</vt:lpstr>
      <vt:lpstr>Wingdings</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kan</cp:lastModifiedBy>
  <cp:revision>1757</cp:revision>
  <dcterms:modified xsi:type="dcterms:W3CDTF">2015-05-30T04:43:17Z</dcterms:modified>
</cp:coreProperties>
</file>