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 varScale="1">
        <p:scale>
          <a:sx n="88" d="100"/>
          <a:sy n="88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25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28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83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15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32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148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19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69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025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01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2686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2164803"/>
            <a:ext cx="8541586" cy="3150279"/>
            <a:chOff x="408955" y="1919084"/>
            <a:chExt cx="11593288" cy="4275797"/>
          </a:xfrm>
        </p:grpSpPr>
        <p:sp>
          <p:nvSpPr>
            <p:cNvPr id="27" name="箭头7"/>
            <p:cNvSpPr>
              <a:spLocks/>
            </p:cNvSpPr>
            <p:nvPr/>
          </p:nvSpPr>
          <p:spPr bwMode="blackWhite">
            <a:xfrm>
              <a:off x="7943071" y="2824357"/>
              <a:ext cx="4059172" cy="2262783"/>
            </a:xfrm>
            <a:custGeom>
              <a:avLst/>
              <a:gdLst>
                <a:gd name="T0" fmla="*/ 0 w 936"/>
                <a:gd name="T1" fmla="*/ 231 h 1151"/>
                <a:gd name="T2" fmla="*/ 599 w 936"/>
                <a:gd name="T3" fmla="*/ 231 h 1151"/>
                <a:gd name="T4" fmla="*/ 599 w 936"/>
                <a:gd name="T5" fmla="*/ 0 h 1151"/>
                <a:gd name="T6" fmla="*/ 935 w 936"/>
                <a:gd name="T7" fmla="*/ 575 h 1151"/>
                <a:gd name="T8" fmla="*/ 599 w 936"/>
                <a:gd name="T9" fmla="*/ 1150 h 1151"/>
                <a:gd name="T10" fmla="*/ 599 w 936"/>
                <a:gd name="T11" fmla="*/ 919 h 1151"/>
                <a:gd name="T12" fmla="*/ 0 w 936"/>
                <a:gd name="T13" fmla="*/ 919 h 1151"/>
                <a:gd name="T14" fmla="*/ 0 w 936"/>
                <a:gd name="T15" fmla="*/ 575 h 1151"/>
                <a:gd name="T16" fmla="*/ 0 w 936"/>
                <a:gd name="T17" fmla="*/ 23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6" h="1151">
                  <a:moveTo>
                    <a:pt x="0" y="231"/>
                  </a:moveTo>
                  <a:lnTo>
                    <a:pt x="599" y="231"/>
                  </a:lnTo>
                  <a:lnTo>
                    <a:pt x="599" y="0"/>
                  </a:lnTo>
                  <a:lnTo>
                    <a:pt x="935" y="575"/>
                  </a:lnTo>
                  <a:lnTo>
                    <a:pt x="599" y="1150"/>
                  </a:lnTo>
                  <a:lnTo>
                    <a:pt x="599" y="919"/>
                  </a:lnTo>
                  <a:lnTo>
                    <a:pt x="0" y="919"/>
                  </a:lnTo>
                  <a:lnTo>
                    <a:pt x="0" y="575"/>
                  </a:lnTo>
                  <a:lnTo>
                    <a:pt x="0" y="231"/>
                  </a:lnTo>
                </a:path>
              </a:pathLst>
            </a:custGeom>
            <a:gradFill>
              <a:gsLst>
                <a:gs pos="0">
                  <a:srgbClr val="FFB553"/>
                </a:gs>
                <a:gs pos="100000">
                  <a:srgbClr val="EA86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1"/>
            <p:cNvSpPr>
              <a:spLocks noChangeArrowheads="1"/>
            </p:cNvSpPr>
            <p:nvPr/>
          </p:nvSpPr>
          <p:spPr bwMode="blackWhite">
            <a:xfrm>
              <a:off x="7368925" y="1919084"/>
              <a:ext cx="384846" cy="4275797"/>
            </a:xfrm>
            <a:prstGeom prst="rect">
              <a:avLst/>
            </a:prstGeom>
            <a:gradFill>
              <a:gsLst>
                <a:gs pos="0">
                  <a:srgbClr val="FFB553"/>
                </a:gs>
                <a:gs pos="100000">
                  <a:srgbClr val="EA86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lIns="93296" tIns="46648" rIns="93296" bIns="46648" anchor="ctr"/>
            <a:lstStyle/>
            <a:p>
              <a:pPr lvl="0" algn="ctr">
                <a:defRPr/>
              </a:pPr>
              <a:r>
                <a:rPr lang="zh-CN" altLang="en-US" sz="11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领导者决定了团队的一切！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箭头6"/>
            <p:cNvSpPr>
              <a:spLocks/>
            </p:cNvSpPr>
            <p:nvPr/>
          </p:nvSpPr>
          <p:spPr bwMode="blackWhite">
            <a:xfrm>
              <a:off x="4318764" y="2053359"/>
              <a:ext cx="2858943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FDBAB"/>
                </a:gs>
                <a:gs pos="100000">
                  <a:srgbClr val="FF93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领导者的思维决定团队的思维</a:t>
              </a:r>
            </a:p>
          </p:txBody>
        </p:sp>
        <p:sp>
          <p:nvSpPr>
            <p:cNvPr id="30" name="箭头5"/>
            <p:cNvSpPr>
              <a:spLocks/>
            </p:cNvSpPr>
            <p:nvPr/>
          </p:nvSpPr>
          <p:spPr bwMode="blackWhite">
            <a:xfrm>
              <a:off x="3719424" y="2966574"/>
              <a:ext cx="2854736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领头人的速度</a:t>
              </a:r>
              <a:r>
                <a:rPr lang="zh-CN" altLang="en-US" sz="1050" b="1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决定队伍</a:t>
              </a: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的速度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箭头4"/>
            <p:cNvSpPr>
              <a:spLocks/>
            </p:cNvSpPr>
            <p:nvPr/>
          </p:nvSpPr>
          <p:spPr bwMode="blackWhite">
            <a:xfrm>
              <a:off x="3991557" y="3940361"/>
              <a:ext cx="2854736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FDBAB"/>
                </a:gs>
                <a:gs pos="100000">
                  <a:srgbClr val="FF93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（火车跑的快，全靠车头带）</a:t>
              </a:r>
            </a:p>
          </p:txBody>
        </p:sp>
        <p:sp>
          <p:nvSpPr>
            <p:cNvPr id="32" name="箭头3"/>
            <p:cNvSpPr>
              <a:spLocks/>
            </p:cNvSpPr>
            <p:nvPr/>
          </p:nvSpPr>
          <p:spPr bwMode="blackWhite">
            <a:xfrm>
              <a:off x="4318764" y="4884673"/>
              <a:ext cx="2858943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10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领导改变则团队改变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箭头2"/>
            <p:cNvSpPr>
              <a:spLocks/>
            </p:cNvSpPr>
            <p:nvPr/>
          </p:nvSpPr>
          <p:spPr bwMode="blackWhite">
            <a:xfrm>
              <a:off x="408955" y="2924782"/>
              <a:ext cx="2854736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FDBAB"/>
                </a:gs>
                <a:gs pos="100000">
                  <a:srgbClr val="FF93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05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领导者的风格决定团队的风格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箭头1"/>
            <p:cNvSpPr>
              <a:spLocks/>
            </p:cNvSpPr>
            <p:nvPr/>
          </p:nvSpPr>
          <p:spPr bwMode="blackWhite">
            <a:xfrm>
              <a:off x="899765" y="3940361"/>
              <a:ext cx="2858943" cy="1059313"/>
            </a:xfrm>
            <a:custGeom>
              <a:avLst/>
              <a:gdLst>
                <a:gd name="T0" fmla="*/ 0 w 361"/>
                <a:gd name="T1" fmla="*/ 72 h 360"/>
                <a:gd name="T2" fmla="*/ 256 w 361"/>
                <a:gd name="T3" fmla="*/ 72 h 360"/>
                <a:gd name="T4" fmla="*/ 256 w 361"/>
                <a:gd name="T5" fmla="*/ 0 h 360"/>
                <a:gd name="T6" fmla="*/ 360 w 361"/>
                <a:gd name="T7" fmla="*/ 184 h 360"/>
                <a:gd name="T8" fmla="*/ 256 w 361"/>
                <a:gd name="T9" fmla="*/ 359 h 360"/>
                <a:gd name="T10" fmla="*/ 256 w 361"/>
                <a:gd name="T11" fmla="*/ 288 h 360"/>
                <a:gd name="T12" fmla="*/ 0 w 361"/>
                <a:gd name="T13" fmla="*/ 288 h 360"/>
                <a:gd name="T14" fmla="*/ 0 w 361"/>
                <a:gd name="T15" fmla="*/ 184 h 360"/>
                <a:gd name="T16" fmla="*/ 0 w 361"/>
                <a:gd name="T17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60">
                  <a:moveTo>
                    <a:pt x="0" y="72"/>
                  </a:moveTo>
                  <a:lnTo>
                    <a:pt x="256" y="72"/>
                  </a:lnTo>
                  <a:lnTo>
                    <a:pt x="256" y="0"/>
                  </a:lnTo>
                  <a:lnTo>
                    <a:pt x="360" y="184"/>
                  </a:lnTo>
                  <a:lnTo>
                    <a:pt x="256" y="359"/>
                  </a:lnTo>
                  <a:lnTo>
                    <a:pt x="256" y="288"/>
                  </a:lnTo>
                  <a:lnTo>
                    <a:pt x="0" y="288"/>
                  </a:lnTo>
                  <a:lnTo>
                    <a:pt x="0" y="184"/>
                  </a:lnTo>
                  <a:lnTo>
                    <a:pt x="0" y="72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100" b="1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领导进步则团队进步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113811" y="3605530"/>
              <a:ext cx="3240360" cy="7013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2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一头狮子领导的一群绵羊可以打败一头绵羊领导的一群狮子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7892197" y="2740116"/>
              <a:ext cx="1921593" cy="375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故而，拿破仑说：</a:t>
              </a:r>
              <a:endPara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07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20903</TotalTime>
  <Words>181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1046</cp:revision>
  <dcterms:created xsi:type="dcterms:W3CDTF">2009-02-11T05:37:22Z</dcterms:created>
  <dcterms:modified xsi:type="dcterms:W3CDTF">2015-06-08T04:37:18Z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