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embeddedFontLst>
    <p:embeddedFont>
      <p:font typeface="RoswellSCThreeITC TT" panose="00000400000000000000" pitchFamily="2" charset="0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Meiryo" panose="020B0604030504040204" pitchFamily="34" charset="-128"/>
      <p:regular r:id="rId31"/>
      <p:bold r:id="rId32"/>
      <p:italic r:id="rId33"/>
      <p:boldItalic r:id="rId34"/>
    </p:embeddedFont>
    <p:embeddedFont>
      <p:font typeface="BigNoodleTitling" panose="02000708030402040100" pitchFamily="2" charset="0"/>
      <p:regular r:id="rId35"/>
    </p:embeddedFont>
    <p:embeddedFont>
      <p:font typeface="Microsoft Yi Baiti" panose="03000500000000000000" pitchFamily="66" charset="0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custDataLst>
    <p:tags r:id="rId4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4" autoAdjust="0"/>
    <p:restoredTop sz="94660"/>
  </p:normalViewPr>
  <p:slideViewPr>
    <p:cSldViewPr>
      <p:cViewPr varScale="1">
        <p:scale>
          <a:sx n="110" d="100"/>
          <a:sy n="110" d="100"/>
        </p:scale>
        <p:origin x="151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9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6.fntdata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86B99-F5B2-491B-ABB1-B639E46C47BA}" type="datetimeFigureOut">
              <a:rPr lang="zh-CN" altLang="en-US" smtClean="0"/>
              <a:t>2015/8/15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E4192-9ED8-42AD-BBA0-EA6B247914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50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013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D5A97-3AD8-4C25-B135-36FE648C75A3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3292E-D13F-4262-B872-15DBFD12C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576CE-B3E5-4D6E-B3B8-FDB081761A51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8FB7D-7BEA-497F-A49C-417E911526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4A7A7-A475-4FCD-AFA5-313D1124D45A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C53AC-968B-4948-AA03-37409BA16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38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730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459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31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20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875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695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62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A1F62-860B-42B9-AF1F-4F7A3EBDDACF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621B3-41E3-4D6A-B948-2EF6D79F77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979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8303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53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7CBE-9A4E-4940-A552-952C8FD3107A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8850A-24C2-4FAD-A8A9-8C860CCFE9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89ED-D73C-4034-A551-3EB56E006555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FD8C2-B46B-4D4C-BFA7-1CA04E3F68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59749-FA47-4071-A61D-A116E981E235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CC54E-1D89-41F8-886A-F29227A525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D6F6-09A1-4F6B-BA42-17806A87A548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23383-EFC7-4A14-A84B-972150E67D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58DD0-1B1E-4553-BEFC-BAAAF809E96B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303F3-272B-42B5-88A1-1714BEDA2B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5BB91-4302-451E-AEC8-1117EB8DEB03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2DE16-3520-431B-9023-283E5707C3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56D5B-DB97-46C5-84B0-25F3DF9A5F23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92DDE-4FCC-46D5-8CF4-37E5FE651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6DB0-4B97-43CE-80AA-2E1394435051}" type="datetimeFigureOut">
              <a:rPr lang="en-US"/>
              <a:pPr>
                <a:defRPr/>
              </a:pPr>
              <a:t>8/15/2015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F9DB80-DF78-4970-9A7D-AC2056EFCD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2015/8/15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865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licktotweet.com/a0_ZS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licktotweet.com/2AH30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licktotweet.com/5I1Yf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licktotweet.com/6UiN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licktotweet.com/8UOKA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licktotweet.com/5y7F8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clicktotweet.com/b0aQ4" TargetMode="External"/><Relationship Id="rId4" Type="http://schemas.openxmlformats.org/officeDocument/2006/relationships/hyperlink" Target="http://clicktotweet.com/7xzjs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clicktotweet.com/3jTuc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get.desk.com/slideshare/?utm_source=slideshare&amp;utm_medium=SlideShare-Embed&amp;utm_campaign=social-customer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licktotweet.com/Mi8Rw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licktotweet.com/SZvBF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clicktotweet.com/yOfdA" TargetMode="External"/><Relationship Id="rId4" Type="http://schemas.openxmlformats.org/officeDocument/2006/relationships/hyperlink" Target="http://clicktotweet.com/8edQ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licktotweet.com/E5Jeo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licktotweet.com/gjbb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clicktotweet.com/482eo" TargetMode="External"/><Relationship Id="rId4" Type="http://schemas.openxmlformats.org/officeDocument/2006/relationships/hyperlink" Target="http://clicktotweet.com/ycIa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457200" y="1435100"/>
            <a:ext cx="8134350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8600"/>
              </a:lnSpc>
            </a:pPr>
            <a:r>
              <a:rPr lang="en-US" altLang="zh-CN" sz="18000" dirty="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SOCIAL CUSTOMER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457200" y="1052513"/>
            <a:ext cx="48466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3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3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UNDENIABLE 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AUTHORITY 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OF 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THE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5473700" y="1109663"/>
            <a:ext cx="2847975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1244600" algn="l"/>
              </a:tabLst>
            </a:pPr>
            <a:r>
              <a:rPr lang="en-US" altLang="zh-CN" sz="2000" dirty="0">
                <a:latin typeface="BigNoodleTitling"/>
              </a:rPr>
              <a:t>	</a:t>
            </a:r>
            <a:r>
              <a:rPr lang="en-US" altLang="zh-CN" sz="4000" dirty="0">
                <a:solidFill>
                  <a:srgbClr val="603A9A"/>
                </a:solidFill>
                <a:latin typeface="BigNoodleTitling"/>
                <a:ea typeface="微软雅黑" pitchFamily="34" charset="-122"/>
              </a:rPr>
              <a:t>88%</a:t>
            </a:r>
            <a:endParaRPr lang="en-US" altLang="zh-CN" sz="4400" dirty="0">
              <a:solidFill>
                <a:srgbClr val="603A9A"/>
              </a:solidFill>
              <a:latin typeface="BigNoodleTitling"/>
              <a:ea typeface="微软雅黑" pitchFamily="34" charset="-122"/>
              <a:hlinkClick r:id="rId3"/>
            </a:endParaRPr>
          </a:p>
          <a:p>
            <a:pPr>
              <a:lnSpc>
                <a:spcPts val="1000"/>
              </a:lnSpc>
              <a:tabLst>
                <a:tab pos="1244600" algn="l"/>
              </a:tabLst>
            </a:pPr>
            <a:endParaRPr lang="en-US" altLang="zh-CN" sz="2000" dirty="0">
              <a:latin typeface="BigNoodleTitling"/>
            </a:endParaRPr>
          </a:p>
          <a:p>
            <a:pPr>
              <a:lnSpc>
                <a:spcPts val="1000"/>
              </a:lnSpc>
              <a:tabLst>
                <a:tab pos="1244600" algn="l"/>
              </a:tabLst>
            </a:pPr>
            <a:endParaRPr lang="en-US" altLang="zh-CN" sz="2000" dirty="0">
              <a:latin typeface="BigNoodleTitling"/>
            </a:endParaRPr>
          </a:p>
          <a:p>
            <a:pPr>
              <a:lnSpc>
                <a:spcPts val="1000"/>
              </a:lnSpc>
              <a:tabLst>
                <a:tab pos="1244600" algn="l"/>
              </a:tabLst>
            </a:pPr>
            <a:endParaRPr lang="en-US" altLang="zh-CN" sz="2000" dirty="0">
              <a:latin typeface="BigNoodleTitling"/>
            </a:endParaRPr>
          </a:p>
          <a:p>
            <a:pPr>
              <a:lnSpc>
                <a:spcPts val="1000"/>
              </a:lnSpc>
              <a:tabLst>
                <a:tab pos="1244600" algn="l"/>
              </a:tabLst>
            </a:pPr>
            <a:endParaRPr lang="en-US" altLang="zh-CN" sz="2000" dirty="0">
              <a:latin typeface="BigNoodleTitling"/>
            </a:endParaRPr>
          </a:p>
          <a:p>
            <a:pPr>
              <a:lnSpc>
                <a:spcPts val="1000"/>
              </a:lnSpc>
              <a:tabLst>
                <a:tab pos="1244600" algn="l"/>
              </a:tabLst>
            </a:pPr>
            <a:endParaRPr lang="en-US" altLang="zh-CN" sz="2000" dirty="0">
              <a:latin typeface="BigNoodleTitling"/>
            </a:endParaRPr>
          </a:p>
          <a:p>
            <a:pPr>
              <a:lnSpc>
                <a:spcPts val="1000"/>
              </a:lnSpc>
              <a:tabLst>
                <a:tab pos="1244600" algn="l"/>
              </a:tabLst>
            </a:pPr>
            <a:endParaRPr lang="en-US" altLang="zh-CN" sz="2000" dirty="0">
              <a:latin typeface="BigNoodleTitling"/>
            </a:endParaRPr>
          </a:p>
          <a:p>
            <a:pPr>
              <a:lnSpc>
                <a:spcPts val="2700"/>
              </a:lnSpc>
              <a:tabLst>
                <a:tab pos="1244600" algn="l"/>
              </a:tabLst>
            </a:pPr>
            <a:r>
              <a:rPr lang="en-US" altLang="zh-CN" sz="2400" b="1" dirty="0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88%</a:t>
            </a:r>
            <a:r>
              <a:rPr lang="en-US" altLang="zh-CN" sz="2400" dirty="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400" dirty="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CUSTOMERS</a:t>
            </a:r>
            <a:r>
              <a:rPr lang="en-US" altLang="zh-CN" sz="2400" dirty="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are</a:t>
            </a:r>
          </a:p>
          <a:p>
            <a:pPr>
              <a:lnSpc>
                <a:spcPts val="2300"/>
              </a:lnSpc>
              <a:tabLst>
                <a:tab pos="1244600" algn="l"/>
              </a:tabLst>
            </a:pPr>
            <a:r>
              <a:rPr lang="en-US" altLang="zh-CN" sz="24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in</a:t>
            </a:r>
            <a:r>
              <a:rPr lang="en-US" altLang="zh-CN" sz="2400" dirty="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uenced</a:t>
            </a:r>
            <a:r>
              <a:rPr lang="en-US" altLang="zh-CN" sz="2400" dirty="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by</a:t>
            </a:r>
            <a:r>
              <a:rPr lang="en-US" altLang="zh-CN" sz="2400" dirty="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reading</a:t>
            </a:r>
            <a:r>
              <a:rPr lang="en-US" altLang="zh-CN" sz="2400" dirty="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reviews.</a:t>
            </a:r>
            <a:endParaRPr lang="en-US" altLang="zh-CN" sz="2400" dirty="0">
              <a:solidFill>
                <a:srgbClr val="F6F8F4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469900" y="673100"/>
            <a:ext cx="3676650" cy="4624388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SOCIAL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CUSTOMERS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NO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LONGER</a:t>
            </a:r>
          </a:p>
          <a:p>
            <a:pPr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LISTEN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TO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COMPANY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MESSAGES;</a:t>
            </a:r>
          </a:p>
          <a:p>
            <a:pPr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THEY’RE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LISTENING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TO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PEERS</a:t>
            </a:r>
          </a:p>
          <a:p>
            <a:pPr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INSTEAD.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THE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POWER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HAS</a:t>
            </a:r>
          </a:p>
          <a:p>
            <a:pPr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SHIFTED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FROM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BRANDS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TO</a:t>
            </a:r>
          </a:p>
          <a:p>
            <a:pPr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THEIR</a:t>
            </a:r>
            <a:r>
              <a:rPr lang="en-US" altLang="zh-CN" sz="32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CUSTOMERS.</a:t>
            </a: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pc="300" dirty="0">
              <a:latin typeface="RoswellSCThreeITC TT" panose="00000400000000000000" pitchFamily="2" charset="0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pc="300" dirty="0">
              <a:latin typeface="RoswellSCThreeITC TT" panose="00000400000000000000" pitchFamily="2" charset="0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pc="300" dirty="0">
              <a:latin typeface="RoswellSCThreeITC TT" panose="00000400000000000000" pitchFamily="2" charset="0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pc="300" dirty="0">
              <a:latin typeface="RoswellSCThreeITC TT" panose="00000400000000000000" pitchFamily="2" charset="0"/>
              <a:ea typeface="+mn-ea"/>
            </a:endParaRPr>
          </a:p>
          <a:p>
            <a:pPr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pc="300" dirty="0">
              <a:latin typeface="RoswellSCThreeITC TT" panose="00000400000000000000" pitchFamily="2" charset="0"/>
              <a:ea typeface="+mn-ea"/>
            </a:endParaRPr>
          </a:p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pc="300" dirty="0">
                <a:latin typeface="RoswellSCThreeITC TT" panose="00000400000000000000" pitchFamily="2" charset="0"/>
                <a:ea typeface="+mn-ea"/>
              </a:rPr>
              <a:t>	</a:t>
            </a:r>
            <a:r>
              <a:rPr lang="en-US" altLang="zh-CN" sz="2400" dirty="0">
                <a:solidFill>
                  <a:srgbClr val="F6F8F4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On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average,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1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SOCIAL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2000" dirty="0">
                <a:latin typeface="BigNoodleTitling" panose="02000708030402040100" pitchFamily="2" charset="0"/>
                <a:ea typeface="+mn-ea"/>
              </a:rPr>
              <a:t>	</a:t>
            </a:r>
            <a:r>
              <a:rPr lang="en-US" altLang="zh-CN" sz="2400" b="1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CUSTOMER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will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tell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2000" dirty="0">
                <a:latin typeface="BigNoodleTitling" panose="02000708030402040100" pitchFamily="2" charset="0"/>
                <a:ea typeface="+mn-ea"/>
              </a:rPr>
              <a:t>	</a:t>
            </a:r>
            <a:r>
              <a:rPr lang="en-US" altLang="zh-CN" sz="2400" b="1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42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OTHER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BA62AF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PEOPLE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1320800" algn="l"/>
              </a:tabLst>
              <a:defRPr/>
            </a:pPr>
            <a:r>
              <a:rPr lang="en-US" altLang="zh-CN" sz="2000" dirty="0">
                <a:latin typeface="BigNoodleTitling" panose="02000708030402040100" pitchFamily="2" charset="0"/>
                <a:ea typeface="+mn-ea"/>
              </a:rPr>
              <a:t>	</a:t>
            </a:r>
            <a:r>
              <a:rPr lang="en-US" altLang="zh-CN" sz="2400" dirty="0">
                <a:solidFill>
                  <a:srgbClr val="F6F8F4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about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a</a:t>
            </a:r>
            <a:r>
              <a:rPr lang="en-US" altLang="zh-CN" sz="2400" dirty="0">
                <a:latin typeface="BigNoodleTitling" panose="02000708030402040100" pitchFamily="2" charset="0"/>
                <a:ea typeface="+mn-ea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6F8F4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</a:rPr>
              <a:t>company</a:t>
            </a:r>
            <a:r>
              <a:rPr lang="en-US" altLang="zh-CN" sz="2000" spc="300" dirty="0">
                <a:solidFill>
                  <a:srgbClr val="F6F8F4"/>
                </a:solidFill>
                <a:latin typeface="BigNoodleTitling" panose="02000708030402040100" pitchFamily="2" charset="0"/>
                <a:ea typeface="+mn-ea"/>
                <a:cs typeface="微软雅黑" pitchFamily="18" charset="0"/>
                <a:hlinkClick r:id="rId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508000" y="1828800"/>
            <a:ext cx="6337300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5600"/>
              </a:lnSpc>
            </a:pPr>
            <a:r>
              <a:rPr lang="en-US" altLang="zh-CN" sz="55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HOW  DOES  THIS  SHIFT  IN  AUTHORITY  AFFECT</a:t>
            </a: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508000" y="2476500"/>
            <a:ext cx="63563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0100"/>
              </a:lnSpc>
            </a:pPr>
            <a:r>
              <a:rPr lang="en-US" altLang="zh-CN" sz="9900">
                <a:solidFill>
                  <a:srgbClr val="362A4E"/>
                </a:solidFill>
                <a:latin typeface="RoswellSCThreeITC TT"/>
                <a:ea typeface="微软雅黑" pitchFamily="34" charset="-122"/>
              </a:rPr>
              <a:t>CUSTOMER  SUPPORT  FOR</a:t>
            </a:r>
          </a:p>
          <a:p>
            <a:pPr>
              <a:lnSpc>
                <a:spcPts val="8700"/>
              </a:lnSpc>
            </a:pPr>
            <a:r>
              <a:rPr lang="en-US" altLang="zh-CN" sz="9900">
                <a:solidFill>
                  <a:srgbClr val="362A4E"/>
                </a:solidFill>
                <a:latin typeface="RoswellSCThreeITC TT"/>
                <a:ea typeface="微软雅黑" pitchFamily="34" charset="-122"/>
              </a:rPr>
              <a:t>BUSINESSES?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457200" y="1098550"/>
            <a:ext cx="61198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400"/>
              </a:lnSpc>
            </a:pPr>
            <a:r>
              <a:rPr lang="en-US" altLang="zh-CN" sz="4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UNFORTUNATELY,  MANY  ORGANIZATIONS  STILL  DO  NOT</a:t>
            </a:r>
          </a:p>
          <a:p>
            <a:pPr>
              <a:lnSpc>
                <a:spcPts val="4500"/>
              </a:lnSpc>
            </a:pPr>
            <a:r>
              <a:rPr lang="en-US" altLang="zh-CN" sz="4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BELIEVE  IN  THE  AUTHORITY  OF  THE  SOCIAL  CUSTOMER.</a:t>
            </a:r>
          </a:p>
        </p:txBody>
      </p:sp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3213100" y="2692400"/>
            <a:ext cx="1755775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9100"/>
              </a:lnSpc>
            </a:pPr>
            <a:r>
              <a:rPr lang="en-US" altLang="zh-CN" sz="9600" b="1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60%</a:t>
            </a:r>
          </a:p>
          <a:p>
            <a:pPr>
              <a:lnSpc>
                <a:spcPts val="15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companies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don't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respond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to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customers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via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media,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even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when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asked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direct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questions.</a:t>
            </a:r>
            <a:endParaRPr lang="en-US" altLang="zh-CN" sz="2400">
              <a:solidFill>
                <a:srgbClr val="F6F8F4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  <p:sp>
        <p:nvSpPr>
          <p:cNvPr id="24580" name="TextBox 1"/>
          <p:cNvSpPr txBox="1">
            <a:spLocks noChangeArrowheads="1"/>
          </p:cNvSpPr>
          <p:nvPr/>
        </p:nvSpPr>
        <p:spPr bwMode="auto">
          <a:xfrm>
            <a:off x="5930900" y="4267200"/>
            <a:ext cx="1844675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32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7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TOP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20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retailers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have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even</a:t>
            </a:r>
          </a:p>
          <a:p>
            <a:pPr>
              <a:lnSpc>
                <a:spcPts val="26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erased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questions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on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their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Facebook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pages.</a:t>
            </a:r>
            <a:endParaRPr lang="en-US" altLang="zh-CN" sz="2400">
              <a:solidFill>
                <a:srgbClr val="F6F8F4"/>
              </a:solidFill>
              <a:latin typeface="BigNoodleTitling"/>
              <a:ea typeface="微软雅黑" pitchFamily="34" charset="-122"/>
              <a:hlinkClick r:id="rId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5080000" y="2374900"/>
            <a:ext cx="3230563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8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88%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consumers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are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less</a:t>
            </a:r>
          </a:p>
          <a:p>
            <a:pPr>
              <a:lnSpc>
                <a:spcPts val="2400"/>
              </a:lnSpc>
            </a:pP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likely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to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buy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from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companies</a:t>
            </a:r>
          </a:p>
          <a:p>
            <a:pPr>
              <a:lnSpc>
                <a:spcPts val="2400"/>
              </a:lnSpc>
            </a:pP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that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ignore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complaints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and</a:t>
            </a:r>
          </a:p>
          <a:p>
            <a:pPr>
              <a:lnSpc>
                <a:spcPts val="2400"/>
              </a:lnSpc>
            </a:pP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questions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on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media.</a:t>
            </a:r>
            <a:endParaRPr lang="en-US" altLang="zh-CN" sz="2800">
              <a:solidFill>
                <a:srgbClr val="F6F8F4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2895600" y="4648200"/>
            <a:ext cx="3302000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  <a:tabLst>
                <a:tab pos="533400" algn="l"/>
                <a:tab pos="673100" algn="l"/>
                <a:tab pos="698500" algn="l"/>
              </a:tabLst>
            </a:pPr>
            <a:r>
              <a:rPr lang="en-US" altLang="zh-CN" sz="2800" b="1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ONLY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17%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consumers</a:t>
            </a:r>
          </a:p>
          <a:p>
            <a:pPr>
              <a:lnSpc>
                <a:spcPts val="2400"/>
              </a:lnSpc>
              <a:tabLst>
                <a:tab pos="533400" algn="l"/>
                <a:tab pos="673100" algn="l"/>
                <a:tab pos="698500" algn="l"/>
              </a:tabLst>
            </a:pP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who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had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negative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service</a:t>
            </a:r>
          </a:p>
          <a:p>
            <a:pPr>
              <a:lnSpc>
                <a:spcPts val="2400"/>
              </a:lnSpc>
              <a:tabLst>
                <a:tab pos="533400" algn="l"/>
                <a:tab pos="673100" algn="l"/>
                <a:tab pos="698500" algn="l"/>
              </a:tabLst>
            </a:pP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experiences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recommend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those</a:t>
            </a:r>
          </a:p>
          <a:p>
            <a:pPr>
              <a:lnSpc>
                <a:spcPts val="2400"/>
              </a:lnSpc>
              <a:tabLst>
                <a:tab pos="533400" algn="l"/>
                <a:tab pos="673100" algn="l"/>
                <a:tab pos="698500" algn="l"/>
              </a:tabLst>
            </a:pP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companies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in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future.</a:t>
            </a:r>
            <a:endParaRPr lang="en-US" altLang="zh-CN" sz="2800">
              <a:solidFill>
                <a:srgbClr val="F6F8F4"/>
              </a:solidFill>
              <a:latin typeface="BigNoodleTitling"/>
              <a:ea typeface="微软雅黑" pitchFamily="34" charset="-122"/>
              <a:hlinkClick r:id="rId4"/>
            </a:endParaRPr>
          </a:p>
        </p:txBody>
      </p:sp>
      <p:sp>
        <p:nvSpPr>
          <p:cNvPr id="25604" name="TextBox 1"/>
          <p:cNvSpPr txBox="1">
            <a:spLocks noChangeArrowheads="1"/>
          </p:cNvSpPr>
          <p:nvPr/>
        </p:nvSpPr>
        <p:spPr bwMode="auto">
          <a:xfrm>
            <a:off x="3863975" y="2819400"/>
            <a:ext cx="441325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6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88%</a:t>
            </a:r>
            <a:endParaRPr lang="en-US" altLang="zh-CN" sz="3600">
              <a:solidFill>
                <a:srgbClr val="BA62AF"/>
              </a:solidFill>
              <a:latin typeface="RoswellSCThreeITC TT"/>
              <a:ea typeface="微软雅黑" pitchFamily="34" charset="-122"/>
              <a:hlinkClick r:id="rId3"/>
            </a:endParaRPr>
          </a:p>
        </p:txBody>
      </p:sp>
      <p:sp>
        <p:nvSpPr>
          <p:cNvPr id="25605" name="TextBox 1"/>
          <p:cNvSpPr txBox="1">
            <a:spLocks noChangeArrowheads="1"/>
          </p:cNvSpPr>
          <p:nvPr/>
        </p:nvSpPr>
        <p:spPr bwMode="auto">
          <a:xfrm>
            <a:off x="7240588" y="5089525"/>
            <a:ext cx="436562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40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17%</a:t>
            </a:r>
            <a:endParaRPr lang="en-US" altLang="zh-CN" sz="4000">
              <a:solidFill>
                <a:srgbClr val="BA62AF"/>
              </a:solidFill>
              <a:latin typeface="RoswellSCThreeITC TT"/>
              <a:ea typeface="微软雅黑" pitchFamily="34" charset="-122"/>
              <a:hlinkClick r:id="rId4"/>
            </a:endParaRPr>
          </a:p>
        </p:txBody>
      </p:sp>
      <p:sp>
        <p:nvSpPr>
          <p:cNvPr id="25606" name="TextBox 1"/>
          <p:cNvSpPr txBox="1">
            <a:spLocks noChangeArrowheads="1"/>
          </p:cNvSpPr>
          <p:nvPr/>
        </p:nvSpPr>
        <p:spPr bwMode="auto">
          <a:xfrm>
            <a:off x="457200" y="1111250"/>
            <a:ext cx="521335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6500"/>
              </a:lnSpc>
            </a:pPr>
            <a:r>
              <a:rPr lang="en-US" altLang="zh-CN" sz="6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BUT  THEY’RE  PAYING  FOR  IT......</a:t>
            </a:r>
          </a:p>
        </p:txBody>
      </p:sp>
      <p:sp>
        <p:nvSpPr>
          <p:cNvPr id="25607" name="TextBox 1"/>
          <p:cNvSpPr txBox="1">
            <a:spLocks noChangeArrowheads="1"/>
          </p:cNvSpPr>
          <p:nvPr/>
        </p:nvSpPr>
        <p:spPr bwMode="auto">
          <a:xfrm>
            <a:off x="863600" y="4521200"/>
            <a:ext cx="11938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200">
                <a:solidFill>
                  <a:srgbClr val="3F2C63"/>
                </a:solidFill>
                <a:latin typeface="微软雅黑" pitchFamily="34" charset="-122"/>
                <a:ea typeface="微软雅黑" pitchFamily="34" charset="-122"/>
              </a:rPr>
              <a:t>MONEY</a:t>
            </a:r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>
                <a:solidFill>
                  <a:srgbClr val="3F2C63"/>
                </a:solidFill>
                <a:latin typeface="微软雅黑" pitchFamily="34" charset="-122"/>
                <a:ea typeface="微软雅黑" pitchFamily="34" charset="-122"/>
              </a:rPr>
              <a:t>SHREDDER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89000"/>
            <a:ext cx="9144000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457200" y="1065213"/>
            <a:ext cx="7858125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5000"/>
              </a:lnSpc>
              <a:tabLst>
                <a:tab pos="2794000" algn="l"/>
              </a:tabLst>
            </a:pPr>
            <a:r>
              <a:rPr lang="en-US" altLang="zh-CN" sz="49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THE  MOST  SOCIALLY  PROACTIVE  COMPANIES</a:t>
            </a:r>
          </a:p>
          <a:p>
            <a:pPr>
              <a:lnSpc>
                <a:spcPts val="4500"/>
              </a:lnSpc>
              <a:tabLst>
                <a:tab pos="2794000" algn="l"/>
              </a:tabLst>
            </a:pPr>
            <a:r>
              <a:rPr lang="en-US" altLang="zh-CN" sz="49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SEE  SOLIDRE  SULTS:</a:t>
            </a:r>
          </a:p>
          <a:p>
            <a:pPr>
              <a:lnSpc>
                <a:spcPts val="1000"/>
              </a:lnSpc>
              <a:tabLst>
                <a:tab pos="2794000" algn="l"/>
              </a:tabLst>
            </a:pPr>
            <a:endParaRPr lang="en-US" altLang="zh-CN">
              <a:latin typeface="Calibri" pitchFamily="34" charset="0"/>
            </a:endParaRPr>
          </a:p>
          <a:p>
            <a:pPr>
              <a:lnSpc>
                <a:spcPts val="1000"/>
              </a:lnSpc>
              <a:tabLst>
                <a:tab pos="2794000" algn="l"/>
              </a:tabLst>
            </a:pPr>
            <a:endParaRPr lang="en-US" altLang="zh-CN">
              <a:latin typeface="Calibri" pitchFamily="34" charset="0"/>
            </a:endParaRPr>
          </a:p>
          <a:p>
            <a:pPr>
              <a:lnSpc>
                <a:spcPts val="1000"/>
              </a:lnSpc>
              <a:tabLst>
                <a:tab pos="2794000" algn="l"/>
              </a:tabLst>
            </a:pPr>
            <a:endParaRPr lang="en-US" altLang="zh-CN">
              <a:latin typeface="Calibri" pitchFamily="34" charset="0"/>
            </a:endParaRPr>
          </a:p>
          <a:p>
            <a:pPr>
              <a:lnSpc>
                <a:spcPts val="2700"/>
              </a:lnSpc>
              <a:tabLst>
                <a:tab pos="2794000" algn="l"/>
              </a:tabLst>
            </a:pPr>
            <a:r>
              <a:rPr lang="en-US" altLang="zh-CN">
                <a:latin typeface="Calibri" pitchFamily="34" charset="0"/>
              </a:rPr>
              <a:t>	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who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engage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companies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over</a:t>
            </a:r>
          </a:p>
          <a:p>
            <a:pPr>
              <a:lnSpc>
                <a:spcPts val="2400"/>
              </a:lnSpc>
              <a:tabLst>
                <a:tab pos="2794000" algn="l"/>
              </a:tabLst>
            </a:pPr>
            <a:r>
              <a:rPr lang="en-US" altLang="zh-CN" sz="2400">
                <a:latin typeface="BigNoodleTitling"/>
              </a:rPr>
              <a:t>	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media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spend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20%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to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40%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more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money</a:t>
            </a:r>
          </a:p>
          <a:p>
            <a:pPr>
              <a:lnSpc>
                <a:spcPts val="2400"/>
              </a:lnSpc>
              <a:tabLst>
                <a:tab pos="2794000" algn="l"/>
              </a:tabLst>
            </a:pPr>
            <a:r>
              <a:rPr lang="en-US" altLang="zh-CN" sz="2400">
                <a:latin typeface="BigNoodleTitling"/>
              </a:rPr>
              <a:t>	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those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companies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than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other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customers.</a:t>
            </a:r>
            <a:endParaRPr lang="en-US" altLang="zh-CN" sz="2800">
              <a:solidFill>
                <a:srgbClr val="F6F8F4"/>
              </a:solidFill>
              <a:latin typeface="BigNoodleTitling"/>
              <a:ea typeface="微软雅黑" pitchFamily="34" charset="-122"/>
              <a:hlinkClick r:id="rId4"/>
            </a:endParaRPr>
          </a:p>
        </p:txBody>
      </p:sp>
      <p:sp>
        <p:nvSpPr>
          <p:cNvPr id="26628" name="TextBox 1"/>
          <p:cNvSpPr txBox="1">
            <a:spLocks noChangeArrowheads="1"/>
          </p:cNvSpPr>
          <p:nvPr/>
        </p:nvSpPr>
        <p:spPr bwMode="auto">
          <a:xfrm>
            <a:off x="990600" y="4673600"/>
            <a:ext cx="4784725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800" b="1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81%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companies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strong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capabilities</a:t>
            </a:r>
          </a:p>
          <a:p>
            <a:pPr>
              <a:lnSpc>
                <a:spcPts val="2400"/>
              </a:lnSpc>
            </a:pP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for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delivering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excellent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service</a:t>
            </a:r>
          </a:p>
          <a:p>
            <a:pPr>
              <a:lnSpc>
                <a:spcPts val="2400"/>
              </a:lnSpc>
            </a:pP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are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out-performing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their</a:t>
            </a:r>
            <a:r>
              <a:rPr lang="en-US" altLang="zh-CN" sz="28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8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competitors.</a:t>
            </a:r>
            <a:endParaRPr lang="en-US" altLang="zh-CN" sz="2800">
              <a:solidFill>
                <a:srgbClr val="F6F8F4"/>
              </a:solidFill>
              <a:latin typeface="BigNoodleTitling"/>
              <a:ea typeface="微软雅黑" pitchFamily="34" charset="-122"/>
              <a:hlinkClick r:id="rId5"/>
            </a:endParaRPr>
          </a:p>
        </p:txBody>
      </p:sp>
      <p:sp>
        <p:nvSpPr>
          <p:cNvPr id="26629" name="TextBox 1"/>
          <p:cNvSpPr txBox="1">
            <a:spLocks noChangeArrowheads="1"/>
          </p:cNvSpPr>
          <p:nvPr/>
        </p:nvSpPr>
        <p:spPr bwMode="auto">
          <a:xfrm>
            <a:off x="6911975" y="4546600"/>
            <a:ext cx="498475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4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81%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508000" y="1663700"/>
            <a:ext cx="63722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5900"/>
              </a:lnSpc>
            </a:pPr>
            <a:r>
              <a:rPr lang="en-US" altLang="zh-CN" sz="58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HOW  SHOULD  YOU  PREPARE  YOURSELF  FOR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08000" y="2443163"/>
            <a:ext cx="6508750" cy="1366837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0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150" dirty="0">
                <a:solidFill>
                  <a:srgbClr val="362A4E"/>
                </a:solidFill>
                <a:latin typeface="RoswellSCThreeITC TT" panose="00000400000000000000" pitchFamily="2" charset="0"/>
                <a:ea typeface="+mn-ea"/>
                <a:cs typeface="微软雅黑" pitchFamily="18" charset="0"/>
              </a:rPr>
              <a:t>THE  COMING  AGE  OF  THE</a:t>
            </a:r>
          </a:p>
        </p:txBody>
      </p:sp>
      <p:sp>
        <p:nvSpPr>
          <p:cNvPr id="27652" name="TextBox 1"/>
          <p:cNvSpPr txBox="1">
            <a:spLocks noChangeArrowheads="1"/>
          </p:cNvSpPr>
          <p:nvPr/>
        </p:nvSpPr>
        <p:spPr bwMode="auto">
          <a:xfrm>
            <a:off x="508000" y="3571875"/>
            <a:ext cx="7897813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6500"/>
              </a:lnSpc>
            </a:pPr>
            <a:r>
              <a:rPr lang="en-US" altLang="zh-CN" sz="16000">
                <a:solidFill>
                  <a:srgbClr val="362A4E"/>
                </a:solidFill>
                <a:latin typeface="RoswellSCThreeITC TT"/>
                <a:ea typeface="微软雅黑" pitchFamily="34" charset="-122"/>
              </a:rPr>
              <a:t>SOCIAL  CUSTOMER?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469900" y="1720850"/>
            <a:ext cx="6740525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4900"/>
              </a:lnSpc>
            </a:pPr>
            <a:r>
              <a:rPr lang="en-US" altLang="zh-CN" sz="146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ALWAYS  RESPOND.</a:t>
            </a:r>
          </a:p>
        </p:txBody>
      </p:sp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457200" y="863600"/>
            <a:ext cx="7213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NO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MATTER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HOW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EMBARRASSED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OR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FRUSTRATED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YOU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MAY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FEEL</a:t>
            </a:r>
          </a:p>
          <a:p>
            <a:pPr>
              <a:lnSpc>
                <a:spcPts val="3100"/>
              </a:lnSpc>
            </a:pP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WHEN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A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CUSTOMER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COMPLAINS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ON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MEDIA,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YOU</a:t>
            </a:r>
            <a:r>
              <a:rPr lang="en-US" altLang="zh-CN" sz="32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2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SHOULD</a:t>
            </a:r>
          </a:p>
        </p:txBody>
      </p:sp>
      <p:sp>
        <p:nvSpPr>
          <p:cNvPr id="28676" name="TextBox 1"/>
          <p:cNvSpPr txBox="1">
            <a:spLocks noChangeArrowheads="1"/>
          </p:cNvSpPr>
          <p:nvPr/>
        </p:nvSpPr>
        <p:spPr bwMode="auto">
          <a:xfrm>
            <a:off x="6472238" y="3644900"/>
            <a:ext cx="13239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9100"/>
              </a:lnSpc>
            </a:pPr>
            <a:r>
              <a:rPr lang="en-US" altLang="zh-CN" sz="75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83%</a:t>
            </a:r>
            <a:endParaRPr lang="en-US" altLang="zh-CN" sz="7500" b="1">
              <a:solidFill>
                <a:srgbClr val="BA62AF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  <p:sp>
        <p:nvSpPr>
          <p:cNvPr id="28677" name="TextBox 1"/>
          <p:cNvSpPr txBox="1">
            <a:spLocks noChangeArrowheads="1"/>
          </p:cNvSpPr>
          <p:nvPr/>
        </p:nvSpPr>
        <p:spPr bwMode="auto">
          <a:xfrm>
            <a:off x="6527800" y="4699000"/>
            <a:ext cx="1470025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customers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who</a:t>
            </a:r>
          </a:p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tweet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complaints</a:t>
            </a:r>
          </a:p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love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it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when</a:t>
            </a:r>
            <a:endParaRPr lang="en-US" altLang="zh-CN" sz="2000">
              <a:solidFill>
                <a:srgbClr val="F6F8F4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  <p:sp>
        <p:nvSpPr>
          <p:cNvPr id="28678" name="TextBox 1"/>
          <p:cNvSpPr txBox="1">
            <a:spLocks noChangeArrowheads="1"/>
          </p:cNvSpPr>
          <p:nvPr/>
        </p:nvSpPr>
        <p:spPr bwMode="auto">
          <a:xfrm>
            <a:off x="6527800" y="5613400"/>
            <a:ext cx="15779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companies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respond.</a:t>
            </a:r>
            <a:endParaRPr lang="en-US" altLang="zh-CN" sz="2000">
              <a:solidFill>
                <a:srgbClr val="F6F8F4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457200" y="800100"/>
            <a:ext cx="62484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5300"/>
              </a:lnSpc>
            </a:pPr>
            <a:r>
              <a:rPr lang="en-US" altLang="zh-CN" sz="52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WHEN  RESPONDING  TO  THE  SOCIAL  CUSTOMER,</a:t>
            </a:r>
          </a:p>
          <a:p>
            <a:pPr>
              <a:lnSpc>
                <a:spcPts val="4700"/>
              </a:lnSpc>
            </a:pPr>
            <a:r>
              <a:rPr lang="en-US" altLang="zh-CN" sz="52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DON’T  FORGET  TO:</a:t>
            </a:r>
          </a:p>
        </p:txBody>
      </p:sp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1965325" y="2747963"/>
            <a:ext cx="3887788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Microsoft Yi Baiti"/>
                <a:cs typeface="微软雅黑" pitchFamily="34" charset="-122"/>
              </a:rPr>
              <a:t>STRIVEFORFASTRESPONSETIMES.</a:t>
            </a: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  <a:ea typeface="Microsoft Yi Baiti"/>
              <a:cs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  <a:ea typeface="Microsoft Yi Baiti"/>
              <a:cs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  <a:ea typeface="Microsoft Yi Baiti"/>
              <a:cs typeface="微软雅黑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Microsoft Yi Baiti"/>
                <a:cs typeface="微软雅黑" pitchFamily="34" charset="-122"/>
              </a:rPr>
              <a:t>BEHUMANAND,ATTIMES,APPLYHUMOR.</a:t>
            </a: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30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</a:rPr>
              <a:t>DON’TBEDEFENSIVE.</a:t>
            </a: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30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</a:rPr>
              <a:t>ALWAYSTHANKTHECUSTOMER.</a:t>
            </a: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30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</a:rPr>
              <a:t>SUGGESTASOLUTIONTOTHEPROBLEM.</a:t>
            </a:r>
          </a:p>
        </p:txBody>
      </p:sp>
      <p:sp>
        <p:nvSpPr>
          <p:cNvPr id="29700" name="TextBox 1"/>
          <p:cNvSpPr txBox="1">
            <a:spLocks noChangeArrowheads="1"/>
          </p:cNvSpPr>
          <p:nvPr/>
        </p:nvSpPr>
        <p:spPr bwMode="auto">
          <a:xfrm>
            <a:off x="1422400" y="2690813"/>
            <a:ext cx="1905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3600" b="1">
                <a:solidFill>
                  <a:srgbClr val="50C4B3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>
              <a:lnSpc>
                <a:spcPts val="1000"/>
              </a:lnSpc>
            </a:pPr>
            <a:endParaRPr lang="en-US" altLang="zh-CN">
              <a:latin typeface="Calibri" pitchFamily="34" charset="0"/>
            </a:endParaRPr>
          </a:p>
          <a:p>
            <a:pPr>
              <a:lnSpc>
                <a:spcPts val="5000"/>
              </a:lnSpc>
            </a:pPr>
            <a:r>
              <a:rPr lang="en-US" altLang="zh-CN" sz="3600" b="1">
                <a:solidFill>
                  <a:srgbClr val="50C4B3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>
              <a:lnSpc>
                <a:spcPts val="1000"/>
              </a:lnSpc>
            </a:pPr>
            <a:endParaRPr lang="en-US" altLang="zh-CN">
              <a:latin typeface="Calibri" pitchFamily="34" charset="0"/>
            </a:endParaRPr>
          </a:p>
          <a:p>
            <a:pPr>
              <a:lnSpc>
                <a:spcPts val="5000"/>
              </a:lnSpc>
            </a:pPr>
            <a:r>
              <a:rPr lang="en-US" altLang="zh-CN" sz="3600" b="1">
                <a:solidFill>
                  <a:srgbClr val="50C4B3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>
              <a:lnSpc>
                <a:spcPts val="1000"/>
              </a:lnSpc>
            </a:pPr>
            <a:endParaRPr lang="en-US" altLang="zh-CN">
              <a:latin typeface="Calibri" pitchFamily="34" charset="0"/>
            </a:endParaRPr>
          </a:p>
          <a:p>
            <a:pPr>
              <a:lnSpc>
                <a:spcPts val="5000"/>
              </a:lnSpc>
            </a:pPr>
            <a:r>
              <a:rPr lang="en-US" altLang="zh-CN" sz="3600" b="1">
                <a:solidFill>
                  <a:srgbClr val="50C4B3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>
              <a:lnSpc>
                <a:spcPts val="1000"/>
              </a:lnSpc>
            </a:pPr>
            <a:endParaRPr lang="en-US" altLang="zh-CN">
              <a:latin typeface="Calibri" pitchFamily="34" charset="0"/>
            </a:endParaRPr>
          </a:p>
          <a:p>
            <a:pPr>
              <a:lnSpc>
                <a:spcPts val="5000"/>
              </a:lnSpc>
            </a:pPr>
            <a:r>
              <a:rPr lang="en-US" altLang="zh-CN" sz="3600" b="1">
                <a:solidFill>
                  <a:srgbClr val="50C4B3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457200" y="958850"/>
            <a:ext cx="705961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900"/>
              </a:lnSpc>
            </a:pP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TO  IMPROVE  YOUR  COMPANY’S  OVERALL  PLAN  FOR</a:t>
            </a:r>
          </a:p>
          <a:p>
            <a:pPr>
              <a:lnSpc>
                <a:spcPts val="4700"/>
              </a:lnSpc>
            </a:pP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SOCIAL  CUSTOMER  SERVICE,  CONSIDER  THESE  TIPS:</a:t>
            </a:r>
          </a:p>
        </p:txBody>
      </p:sp>
      <p:sp>
        <p:nvSpPr>
          <p:cNvPr id="30723" name="TextBox 1"/>
          <p:cNvSpPr txBox="1">
            <a:spLocks noChangeArrowheads="1"/>
          </p:cNvSpPr>
          <p:nvPr/>
        </p:nvSpPr>
        <p:spPr bwMode="auto">
          <a:xfrm>
            <a:off x="2133600" y="2540000"/>
            <a:ext cx="3357563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LISTENTOYOURCUSTOMERSAND</a:t>
            </a:r>
          </a:p>
          <a:p>
            <a:pPr>
              <a:lnSpc>
                <a:spcPts val="24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BUILDRELATIONSHIPSWITHTHEM.</a:t>
            </a:r>
          </a:p>
        </p:txBody>
      </p:sp>
      <p:sp>
        <p:nvSpPr>
          <p:cNvPr id="30724" name="TextBox 1"/>
          <p:cNvSpPr txBox="1">
            <a:spLocks noChangeArrowheads="1"/>
          </p:cNvSpPr>
          <p:nvPr/>
        </p:nvSpPr>
        <p:spPr bwMode="auto">
          <a:xfrm>
            <a:off x="2133600" y="3479800"/>
            <a:ext cx="4389438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HAVEADETAILEDCRISIS-MANAGEMENTPLAN.</a:t>
            </a: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37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DESIGNATEATLEASTONEMEMBEROFYOUR</a:t>
            </a:r>
          </a:p>
        </p:txBody>
      </p:sp>
      <p:sp>
        <p:nvSpPr>
          <p:cNvPr id="30725" name="TextBox 1"/>
          <p:cNvSpPr txBox="1">
            <a:spLocks noChangeArrowheads="1"/>
          </p:cNvSpPr>
          <p:nvPr/>
        </p:nvSpPr>
        <p:spPr bwMode="auto">
          <a:xfrm>
            <a:off x="2133600" y="4413250"/>
            <a:ext cx="53355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COMPANYTOBEAVAILABLE24/7ONSOCIALMEDIA.</a:t>
            </a: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37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COMMITRANDOMACTSOFWOWFORYOURCUSTOMERS.</a:t>
            </a: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38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STRIVETOALWAYSPROVIDELINKSTOHELPFUL</a:t>
            </a:r>
          </a:p>
          <a:p>
            <a:pPr>
              <a:lnSpc>
                <a:spcPts val="2400"/>
              </a:lnSpc>
            </a:pPr>
            <a:r>
              <a:rPr lang="en-US" altLang="zh-CN" sz="29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INFORMATIONATTHEENDOFEACHRESPONSE.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457200" y="1071563"/>
            <a:ext cx="80184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300"/>
              </a:lnSpc>
            </a:pP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EVEN</a:t>
            </a:r>
            <a:r>
              <a:rPr lang="en-US" altLang="zh-CN" sz="5400">
                <a:latin typeface="RoswellSCThreeITC TT"/>
                <a:cs typeface="Times New Roman" pitchFamily="18" charset="0"/>
              </a:rPr>
              <a:t>   </a:t>
            </a: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IF</a:t>
            </a:r>
            <a:r>
              <a:rPr lang="en-US" altLang="zh-CN" sz="5400">
                <a:latin typeface="RoswellSCThreeITC TT"/>
                <a:cs typeface="Times New Roman" pitchFamily="18" charset="0"/>
              </a:rPr>
              <a:t> </a:t>
            </a: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THE </a:t>
            </a:r>
            <a:r>
              <a:rPr lang="en-US" altLang="zh-CN" sz="5400">
                <a:latin typeface="RoswellSCThreeITC TT"/>
                <a:cs typeface="Times New Roman" pitchFamily="18" charset="0"/>
              </a:rPr>
              <a:t> </a:t>
            </a: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CHANNELS</a:t>
            </a:r>
            <a:r>
              <a:rPr lang="en-US" altLang="zh-CN" sz="5400">
                <a:latin typeface="RoswellSCThreeITC TT"/>
                <a:cs typeface="Times New Roman" pitchFamily="18" charset="0"/>
              </a:rPr>
              <a:t> </a:t>
            </a: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(FACEBOOK,</a:t>
            </a:r>
            <a:r>
              <a:rPr lang="en-US" altLang="zh-CN" sz="5400">
                <a:latin typeface="RoswellSCThreeITC TT"/>
                <a:cs typeface="Times New Roman" pitchFamily="18" charset="0"/>
              </a:rPr>
              <a:t> </a:t>
            </a: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TWITTER,</a:t>
            </a:r>
            <a:r>
              <a:rPr lang="en-US" altLang="zh-CN" sz="5400">
                <a:latin typeface="RoswellSCThreeITC TT"/>
                <a:cs typeface="Times New Roman" pitchFamily="18" charset="0"/>
              </a:rPr>
              <a:t> </a:t>
            </a: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ETC.)</a:t>
            </a:r>
            <a:r>
              <a:rPr lang="en-US" altLang="zh-CN" sz="5400">
                <a:latin typeface="RoswellSCThreeITC TT"/>
                <a:cs typeface="Times New Roman" pitchFamily="18" charset="0"/>
              </a:rPr>
              <a:t> </a:t>
            </a:r>
            <a:r>
              <a:rPr lang="en-US" altLang="zh-CN" sz="5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EVOLVE,</a:t>
            </a:r>
          </a:p>
        </p:txBody>
      </p:sp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457200" y="1571625"/>
            <a:ext cx="7491413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6400"/>
              </a:lnSpc>
            </a:pPr>
            <a:r>
              <a:rPr lang="en-US" altLang="zh-CN" sz="72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THE  SOCIAL  CUSTOMER  IS  HERE  TO  STAY.</a:t>
            </a:r>
          </a:p>
        </p:txBody>
      </p:sp>
      <p:sp>
        <p:nvSpPr>
          <p:cNvPr id="31748" name="TextBox 1"/>
          <p:cNvSpPr txBox="1">
            <a:spLocks noChangeArrowheads="1"/>
          </p:cNvSpPr>
          <p:nvPr/>
        </p:nvSpPr>
        <p:spPr bwMode="auto">
          <a:xfrm>
            <a:off x="3708400" y="2730500"/>
            <a:ext cx="4567238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300"/>
              </a:lnSpc>
            </a:pP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IN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NOT-SO-DISTANT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FUTURE,</a:t>
            </a:r>
          </a:p>
          <a:p>
            <a:pPr>
              <a:lnSpc>
                <a:spcPts val="3300"/>
              </a:lnSpc>
            </a:pP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CONSUMERS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WILL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EXPECT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EVEN</a:t>
            </a:r>
          </a:p>
          <a:p>
            <a:pPr>
              <a:lnSpc>
                <a:spcPts val="3300"/>
              </a:lnSpc>
            </a:pP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FASTER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RESPONSES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FROM</a:t>
            </a:r>
          </a:p>
          <a:p>
            <a:pPr>
              <a:lnSpc>
                <a:spcPts val="3300"/>
              </a:lnSpc>
            </a:pP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COMPANIES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LIKE</a:t>
            </a:r>
            <a:r>
              <a:rPr lang="en-US" altLang="zh-CN" sz="4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YOURS.</a:t>
            </a:r>
          </a:p>
        </p:txBody>
      </p:sp>
      <p:sp>
        <p:nvSpPr>
          <p:cNvPr id="31749" name="TextBox 1"/>
          <p:cNvSpPr txBox="1">
            <a:spLocks noChangeArrowheads="1"/>
          </p:cNvSpPr>
          <p:nvPr/>
        </p:nvSpPr>
        <p:spPr bwMode="auto">
          <a:xfrm>
            <a:off x="3708400" y="4584700"/>
            <a:ext cx="42814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900"/>
              </a:lnSpc>
            </a:pPr>
            <a:r>
              <a:rPr lang="en-US" altLang="zh-CN" sz="60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DON’T  LET  YOUR  CUSTOMER</a:t>
            </a:r>
          </a:p>
        </p:txBody>
      </p:sp>
      <p:sp>
        <p:nvSpPr>
          <p:cNvPr id="31750" name="TextBox 1"/>
          <p:cNvSpPr txBox="1">
            <a:spLocks noChangeArrowheads="1"/>
          </p:cNvSpPr>
          <p:nvPr/>
        </p:nvSpPr>
        <p:spPr bwMode="auto">
          <a:xfrm>
            <a:off x="3708400" y="5399088"/>
            <a:ext cx="4751388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900"/>
              </a:lnSpc>
            </a:pPr>
            <a:r>
              <a:rPr lang="en-US" altLang="zh-CN" sz="60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SERVICE  EFFORTS  FALL  BEHIND!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4200"/>
            <a:ext cx="91440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1"/>
          <p:cNvSpPr txBox="1">
            <a:spLocks noChangeArrowheads="1"/>
          </p:cNvSpPr>
          <p:nvPr/>
        </p:nvSpPr>
        <p:spPr bwMode="auto">
          <a:xfrm>
            <a:off x="698500" y="774700"/>
            <a:ext cx="5180013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6700"/>
              </a:lnSpc>
            </a:pPr>
            <a:r>
              <a:rPr lang="en-US" altLang="zh-CN" sz="65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THE  DAWN  OF  THEDIGITAL  AGE,</a:t>
            </a:r>
          </a:p>
        </p:txBody>
      </p:sp>
      <p:sp>
        <p:nvSpPr>
          <p:cNvPr id="14340" name="TextBox 1"/>
          <p:cNvSpPr txBox="1">
            <a:spLocks noChangeArrowheads="1"/>
          </p:cNvSpPr>
          <p:nvPr/>
        </p:nvSpPr>
        <p:spPr bwMode="auto">
          <a:xfrm>
            <a:off x="723900" y="1568450"/>
            <a:ext cx="3671888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along</a:t>
            </a:r>
            <a:r>
              <a:rPr lang="en-US" altLang="zh-CN" sz="2800" dirty="0">
                <a:latin typeface="BigNoodleTitling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</a:t>
            </a:r>
            <a:r>
              <a:rPr lang="en-US" altLang="zh-CN" sz="2800" dirty="0">
                <a:latin typeface="BigNoodleTitling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2800" dirty="0">
                <a:latin typeface="BigNoodleTitling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explosive</a:t>
            </a:r>
            <a:r>
              <a:rPr lang="en-US" altLang="zh-CN" sz="2800" dirty="0">
                <a:latin typeface="BigNoodleTitling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growth</a:t>
            </a:r>
          </a:p>
          <a:p>
            <a:pPr>
              <a:lnSpc>
                <a:spcPts val="2200"/>
              </a:lnSpc>
            </a:pP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media,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has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forced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</a:t>
            </a:r>
          </a:p>
          <a:p>
            <a:pPr>
              <a:lnSpc>
                <a:spcPts val="2300"/>
              </a:lnSpc>
            </a:pP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evolution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service.</a:t>
            </a:r>
          </a:p>
          <a:p>
            <a:pPr>
              <a:lnSpc>
                <a:spcPts val="2300"/>
              </a:lnSpc>
            </a:pP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it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came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rise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new</a:t>
            </a:r>
          </a:p>
          <a:p>
            <a:pPr>
              <a:lnSpc>
                <a:spcPts val="2300"/>
              </a:lnSpc>
            </a:pP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customer—one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who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has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been</a:t>
            </a:r>
          </a:p>
          <a:p>
            <a:pPr>
              <a:lnSpc>
                <a:spcPts val="2300"/>
              </a:lnSpc>
            </a:pP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known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to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topple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even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most</a:t>
            </a:r>
          </a:p>
          <a:p>
            <a:pPr>
              <a:lnSpc>
                <a:spcPts val="2300"/>
              </a:lnSpc>
            </a:pP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respected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800" dirty="0">
                <a:latin typeface="BigNoodleTitling"/>
                <a:ea typeface="微软雅黑" pitchFamily="34" charset="-122"/>
              </a:rPr>
              <a:t> </a:t>
            </a:r>
            <a:r>
              <a:rPr lang="en-US" altLang="zh-CN" sz="2800" dirty="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brands.</a:t>
            </a:r>
          </a:p>
        </p:txBody>
      </p:sp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698500" y="3822700"/>
            <a:ext cx="359727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24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THIS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NEWFOUND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AUTHORITY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IS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KNOWN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AS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8500" y="4295775"/>
            <a:ext cx="3873500" cy="2492375"/>
          </a:xfrm>
          <a:prstGeom prst="rect">
            <a:avLst/>
          </a:prstGeom>
          <a:noFill/>
        </p:spPr>
        <p:txBody>
          <a:bodyPr lIns="0" tIns="0" rIns="0">
            <a:spAutoFit/>
          </a:bodyPr>
          <a:lstStyle/>
          <a:p>
            <a:pPr fontAlgn="auto">
              <a:lnSpc>
                <a:spcPts val="9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0" spc="600" dirty="0">
                <a:solidFill>
                  <a:srgbClr val="FFFFFF"/>
                </a:solidFill>
                <a:latin typeface="RoswellSCThreeITC TT" panose="00000400000000000000" pitchFamily="2" charset="0"/>
                <a:ea typeface="+mn-ea"/>
                <a:cs typeface="微软雅黑" pitchFamily="18" charset="0"/>
              </a:rPr>
              <a:t>THE SOCIAL</a:t>
            </a:r>
          </a:p>
          <a:p>
            <a:pPr fontAlgn="auto">
              <a:lnSpc>
                <a:spcPts val="9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0" spc="600" dirty="0">
                <a:solidFill>
                  <a:srgbClr val="FFFFFF"/>
                </a:solidFill>
                <a:latin typeface="RoswellSCThreeITC TT" panose="00000400000000000000" pitchFamily="2" charset="0"/>
                <a:ea typeface="+mn-ea"/>
                <a:cs typeface="微软雅黑" pitchFamily="18" charset="0"/>
              </a:rPr>
              <a:t>CUSTOMER.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444500" y="3797300"/>
            <a:ext cx="785812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600" b="1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DESK.COM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IS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ONLY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CUSTOMER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SERVICE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PRODUCT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BUILT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FROM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GROUND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UP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TO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SERVE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THE</a:t>
            </a:r>
          </a:p>
          <a:p>
            <a:pPr>
              <a:lnSpc>
                <a:spcPts val="1900"/>
              </a:lnSpc>
            </a:pP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NEW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CUSTOMER.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VIEW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AND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RESPOND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TO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YOUR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CUSTOMERS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DIRECTLY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FROM</a:t>
            </a:r>
          </a:p>
          <a:p>
            <a:pPr>
              <a:lnSpc>
                <a:spcPts val="1900"/>
              </a:lnSpc>
            </a:pP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WITHIN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DESK.COM.</a:t>
            </a:r>
          </a:p>
          <a:p>
            <a:pPr>
              <a:lnSpc>
                <a:spcPts val="1000"/>
              </a:lnSpc>
            </a:pPr>
            <a:endParaRPr lang="en-US" altLang="zh-CN" sz="1600">
              <a:latin typeface="BigNoodleTitling"/>
            </a:endParaRPr>
          </a:p>
          <a:p>
            <a:pPr>
              <a:lnSpc>
                <a:spcPts val="1900"/>
              </a:lnSpc>
            </a:pP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Sources: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pewinternet.org,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forrester.com,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conecomm.com,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oracle.com,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touchagency.com,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zendesk.com,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americanexpress.com,</a:t>
            </a:r>
          </a:p>
          <a:p>
            <a:pPr>
              <a:lnSpc>
                <a:spcPts val="1800"/>
              </a:lnSpc>
            </a:pP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liveops.com,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crmidol.com,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nmincite.com,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inc.com,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peppersandrogersgroup.com,</a:t>
            </a:r>
            <a:r>
              <a:rPr lang="en-US" altLang="zh-CN" sz="1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maritzresearch.com</a:t>
            </a:r>
          </a:p>
        </p:txBody>
      </p:sp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431800" y="1676400"/>
            <a:ext cx="552450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r>
              <a:rPr lang="en-US" altLang="zh-CN" sz="66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SIGN  UP  FOR  YOUR  FREE  14-DAY</a:t>
            </a:r>
          </a:p>
          <a:p>
            <a:r>
              <a:rPr lang="en-US" altLang="zh-CN" sz="66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TRIAL  OF  DESK.COM  TODAY!</a:t>
            </a:r>
          </a:p>
        </p:txBody>
      </p:sp>
      <p:sp>
        <p:nvSpPr>
          <p:cNvPr id="32772" name="TextBox 1"/>
          <p:cNvSpPr txBox="1">
            <a:spLocks noChangeArrowheads="1"/>
          </p:cNvSpPr>
          <p:nvPr/>
        </p:nvSpPr>
        <p:spPr bwMode="auto">
          <a:xfrm>
            <a:off x="5695950" y="2970213"/>
            <a:ext cx="25717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CLICK  HERE  TO  GET  STARTED</a:t>
            </a:r>
            <a:endParaRPr lang="en-US" altLang="zh-CN" sz="2400">
              <a:solidFill>
                <a:srgbClr val="FFFFFF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964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431800" y="1485900"/>
            <a:ext cx="4694238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7000"/>
              </a:lnSpc>
            </a:pPr>
            <a:r>
              <a:rPr lang="en-US" altLang="zh-CN" sz="16500">
                <a:solidFill>
                  <a:srgbClr val="362A4E"/>
                </a:solidFill>
                <a:latin typeface="RoswellSCThreeITC TT"/>
                <a:ea typeface="微软雅黑" pitchFamily="34" charset="-122"/>
              </a:rPr>
              <a:t>WHO IS THE</a:t>
            </a:r>
          </a:p>
        </p:txBody>
      </p:sp>
      <p:sp>
        <p:nvSpPr>
          <p:cNvPr id="15363" name="TextBox 1"/>
          <p:cNvSpPr txBox="1">
            <a:spLocks noChangeArrowheads="1"/>
          </p:cNvSpPr>
          <p:nvPr/>
        </p:nvSpPr>
        <p:spPr bwMode="auto">
          <a:xfrm>
            <a:off x="431800" y="3565525"/>
            <a:ext cx="79470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17000"/>
              </a:lnSpc>
            </a:pPr>
            <a:r>
              <a:rPr lang="en-US" altLang="zh-CN" sz="165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SOCIAL CUSTOMER?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457200" y="1028700"/>
            <a:ext cx="6334125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6500"/>
              </a:lnSpc>
            </a:pPr>
            <a:r>
              <a:rPr lang="en-US" altLang="zh-CN" sz="6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THE  SOCIAL  CUSTOMER  TOUCHES</a:t>
            </a:r>
          </a:p>
          <a:p>
            <a:pPr>
              <a:lnSpc>
                <a:spcPts val="6100"/>
              </a:lnSpc>
            </a:pPr>
            <a:r>
              <a:rPr lang="en-US" altLang="zh-CN" sz="6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NEARLY  EVERY  CORNER  OF  THE  GLOBE.</a:t>
            </a:r>
          </a:p>
        </p:txBody>
      </p:sp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7494588" y="4203700"/>
            <a:ext cx="6318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 algn="ctr">
              <a:lnSpc>
                <a:spcPts val="4300"/>
              </a:lnSpc>
            </a:pP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20%</a:t>
            </a:r>
            <a:endParaRPr lang="en-US" altLang="zh-CN" sz="3600">
              <a:solidFill>
                <a:srgbClr val="BA62AF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4038600" y="3082925"/>
            <a:ext cx="298767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r>
              <a:rPr lang="en-US" altLang="zh-CN" sz="28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AT  LEAST  </a:t>
            </a:r>
            <a:r>
              <a:rPr lang="en-US" altLang="zh-CN" sz="28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20%  </a:t>
            </a:r>
            <a:r>
              <a:rPr lang="en-US" altLang="zh-CN" sz="28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OF  THE</a:t>
            </a:r>
          </a:p>
          <a:p>
            <a:r>
              <a:rPr lang="en-US" altLang="zh-CN" sz="28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WORLD’S  POPULATION</a:t>
            </a:r>
          </a:p>
          <a:p>
            <a:r>
              <a:rPr lang="en-US" altLang="zh-CN" sz="28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USE  SSOCIAL  MEDIA.</a:t>
            </a:r>
            <a:endParaRPr lang="en-US" altLang="zh-CN" sz="1600">
              <a:latin typeface="BigNoodleTitling"/>
              <a:ea typeface="微软雅黑" pitchFamily="34" charset="-122"/>
            </a:endParaRPr>
          </a:p>
          <a:p>
            <a:r>
              <a:rPr lang="en-US" altLang="zh-CN" sz="28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THAT’S  MORE  THAN  HALF  OF</a:t>
            </a:r>
          </a:p>
          <a:p>
            <a:r>
              <a:rPr lang="en-US" altLang="zh-CN" sz="28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THE  2.4  BILLION  INTERNET</a:t>
            </a:r>
          </a:p>
          <a:p>
            <a:r>
              <a:rPr lang="en-US" altLang="zh-CN" sz="2800">
                <a:solidFill>
                  <a:srgbClr val="FFFFFF"/>
                </a:solidFill>
                <a:latin typeface="BigNoodleTitling"/>
                <a:ea typeface="微软雅黑" pitchFamily="34" charset="-122"/>
              </a:rPr>
              <a:t>USERS  ACROSS  THE  WORLD.</a:t>
            </a:r>
            <a:endParaRPr lang="en-US" altLang="zh-CN" sz="2800">
              <a:solidFill>
                <a:srgbClr val="FFFFFF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457200" y="1009650"/>
            <a:ext cx="563562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6500"/>
              </a:lnSpc>
            </a:pPr>
            <a:r>
              <a:rPr lang="en-US" altLang="zh-CN" sz="72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TODAY’S  SOCIAL  CUSTOMER  IS:</a:t>
            </a:r>
          </a:p>
        </p:txBody>
      </p:sp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469900" y="4978400"/>
            <a:ext cx="52260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…WHICH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HAS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CHANGED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EVERYTHING</a:t>
            </a:r>
          </a:p>
          <a:p>
            <a:pPr>
              <a:lnSpc>
                <a:spcPts val="3800"/>
              </a:lnSpc>
            </a:pP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BUSINESS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OWNERS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THOUGHT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THEY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KNEW</a:t>
            </a:r>
          </a:p>
          <a:p>
            <a:pPr>
              <a:lnSpc>
                <a:spcPts val="3800"/>
              </a:lnSpc>
            </a:pP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ABOUT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CUSTOMER</a:t>
            </a:r>
            <a:r>
              <a:rPr lang="en-US" altLang="zh-CN" sz="36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6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RELATIONSHIPS.</a:t>
            </a:r>
          </a:p>
        </p:txBody>
      </p:sp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1436688" y="3856038"/>
            <a:ext cx="13430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 algn="just"/>
            <a:r>
              <a:rPr lang="en-US" altLang="zh-CN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LISTENING  TO  PEERS</a:t>
            </a:r>
          </a:p>
        </p:txBody>
      </p:sp>
      <p:sp>
        <p:nvSpPr>
          <p:cNvPr id="17413" name="TextBox 1"/>
          <p:cNvSpPr txBox="1">
            <a:spLocks noChangeArrowheads="1"/>
          </p:cNvSpPr>
          <p:nvPr/>
        </p:nvSpPr>
        <p:spPr bwMode="auto">
          <a:xfrm>
            <a:off x="4043363" y="3856038"/>
            <a:ext cx="10318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 algn="just"/>
            <a:r>
              <a:rPr lang="en-US" altLang="zh-CN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RESEARCHING</a:t>
            </a:r>
          </a:p>
          <a:p>
            <a:pPr algn="just"/>
            <a:r>
              <a:rPr lang="en-US" altLang="zh-CN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HEAVILY  ONLINE</a:t>
            </a:r>
          </a:p>
        </p:txBody>
      </p:sp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6278563" y="3856038"/>
            <a:ext cx="1463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 algn="just"/>
            <a:r>
              <a:rPr lang="en-US" altLang="zh-CN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POSTING  COMPLAINTS</a:t>
            </a:r>
          </a:p>
          <a:p>
            <a:pPr algn="ctr"/>
            <a:r>
              <a:rPr lang="en-US" altLang="zh-CN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ON  SOCIAL  MEDIA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381000" y="1016000"/>
            <a:ext cx="4594225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6500"/>
              </a:lnSpc>
            </a:pPr>
            <a:r>
              <a:rPr lang="en-US" altLang="zh-CN" sz="72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EXPECTATIONS  ARE  HIGH.</a:t>
            </a:r>
          </a:p>
        </p:txBody>
      </p:sp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5664200" y="533400"/>
            <a:ext cx="2487613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In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today's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age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constant</a:t>
            </a:r>
          </a:p>
          <a:p>
            <a:pPr>
              <a:lnSpc>
                <a:spcPts val="23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connectivity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and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instant</a:t>
            </a:r>
          </a:p>
          <a:p>
            <a:pPr>
              <a:lnSpc>
                <a:spcPts val="23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solutions,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</a:t>
            </a:r>
          </a:p>
          <a:p>
            <a:pPr>
              <a:lnSpc>
                <a:spcPts val="23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demands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immediate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assistance</a:t>
            </a:r>
          </a:p>
          <a:p>
            <a:pPr>
              <a:lnSpc>
                <a:spcPts val="23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at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any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hour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739900" y="584200"/>
            <a:ext cx="1630363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6500"/>
              </a:lnSpc>
            </a:pPr>
            <a:r>
              <a:rPr lang="en-US" altLang="zh-CN" sz="6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FACEBOOK</a:t>
            </a:r>
          </a:p>
        </p:txBody>
      </p:sp>
      <p:sp>
        <p:nvSpPr>
          <p:cNvPr id="19459" name="TextBox 1"/>
          <p:cNvSpPr txBox="1">
            <a:spLocks noChangeArrowheads="1"/>
          </p:cNvSpPr>
          <p:nvPr/>
        </p:nvSpPr>
        <p:spPr bwMode="auto">
          <a:xfrm>
            <a:off x="558800" y="2628900"/>
            <a:ext cx="19558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3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r>
              <a:rPr lang="en-US" altLang="zh-CN">
                <a:latin typeface="BigNoodleTitling"/>
              </a:rPr>
              <a:t>							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46%</a:t>
            </a:r>
            <a:endParaRPr lang="en-US" altLang="zh-CN" sz="4000">
              <a:solidFill>
                <a:srgbClr val="BA62AF"/>
              </a:solidFill>
              <a:latin typeface="BigNoodleTitling"/>
              <a:ea typeface="微软雅黑" pitchFamily="34" charset="-122"/>
              <a:hlinkClick r:id="rId3"/>
            </a:endParaRPr>
          </a:p>
          <a:p>
            <a:pPr>
              <a:lnSpc>
                <a:spcPts val="10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34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r>
              <a:rPr lang="en-US" altLang="zh-CN">
                <a:latin typeface="BigNoodleTitling"/>
              </a:rPr>
              <a:t>	</a:t>
            </a:r>
            <a:r>
              <a:rPr lang="en-US" altLang="zh-CN" sz="20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46%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customers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want</a:t>
            </a:r>
          </a:p>
          <a:p>
            <a:pPr>
              <a:lnSpc>
                <a:spcPts val="20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r>
              <a:rPr lang="en-US" altLang="zh-CN">
                <a:latin typeface="BigNoodleTitling"/>
              </a:rPr>
              <a:t>			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to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engage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brands</a:t>
            </a:r>
          </a:p>
          <a:p>
            <a:pPr>
              <a:lnSpc>
                <a:spcPts val="21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r>
              <a:rPr lang="en-US" altLang="zh-CN">
                <a:latin typeface="BigNoodleTitling"/>
              </a:rPr>
              <a:t>				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via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Facebook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to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solve</a:t>
            </a:r>
          </a:p>
          <a:p>
            <a:pPr>
              <a:lnSpc>
                <a:spcPts val="21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r>
              <a:rPr lang="en-US" altLang="zh-CN">
                <a:latin typeface="BigNoodleTitling"/>
              </a:rPr>
              <a:t>						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problems.</a:t>
            </a:r>
          </a:p>
          <a:p>
            <a:pPr>
              <a:lnSpc>
                <a:spcPts val="32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r>
              <a:rPr lang="en-US" altLang="zh-CN" sz="20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39%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them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are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looking</a:t>
            </a:r>
          </a:p>
          <a:p>
            <a:pPr>
              <a:lnSpc>
                <a:spcPts val="20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r>
              <a:rPr lang="en-US" altLang="zh-CN">
                <a:latin typeface="BigNoodleTitling"/>
              </a:rPr>
              <a:t>		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to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give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feedback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about</a:t>
            </a:r>
          </a:p>
          <a:p>
            <a:pPr>
              <a:lnSpc>
                <a:spcPts val="2100"/>
              </a:lnSpc>
              <a:tabLst>
                <a:tab pos="25400" algn="l"/>
                <a:tab pos="50800" algn="l"/>
                <a:tab pos="76200" algn="l"/>
                <a:tab pos="114300" algn="l"/>
                <a:tab pos="139700" algn="l"/>
                <a:tab pos="711200" algn="l"/>
                <a:tab pos="863600" algn="l"/>
              </a:tabLst>
            </a:pPr>
            <a:r>
              <a:rPr lang="en-US" altLang="zh-CN">
                <a:latin typeface="BigNoodleTitling"/>
              </a:rPr>
              <a:t>					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products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or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services.</a:t>
            </a:r>
            <a:endParaRPr lang="en-US" altLang="zh-CN" sz="2000">
              <a:solidFill>
                <a:srgbClr val="F6F8F4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  <p:sp>
        <p:nvSpPr>
          <p:cNvPr id="19460" name="TextBox 1"/>
          <p:cNvSpPr txBox="1">
            <a:spLocks noChangeArrowheads="1"/>
          </p:cNvSpPr>
          <p:nvPr/>
        </p:nvSpPr>
        <p:spPr bwMode="auto">
          <a:xfrm>
            <a:off x="6464300" y="2628900"/>
            <a:ext cx="1473200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300"/>
              </a:lnSpc>
              <a:tabLst>
                <a:tab pos="165100" algn="l"/>
                <a:tab pos="546100" algn="l"/>
              </a:tabLst>
            </a:pPr>
            <a:r>
              <a:rPr lang="en-US" altLang="zh-CN">
                <a:latin typeface="BigNoodleTitling"/>
              </a:rPr>
              <a:t>		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29%</a:t>
            </a:r>
            <a:endParaRPr lang="en-US" altLang="zh-CN" sz="4000">
              <a:solidFill>
                <a:srgbClr val="BA62AF"/>
              </a:solidFill>
              <a:latin typeface="BigNoodleTitling"/>
              <a:ea typeface="微软雅黑" pitchFamily="34" charset="-122"/>
              <a:hlinkClick r:id="rId4"/>
            </a:endParaRPr>
          </a:p>
          <a:p>
            <a:pPr>
              <a:lnSpc>
                <a:spcPts val="1000"/>
              </a:lnSpc>
              <a:tabLst>
                <a:tab pos="165100" algn="l"/>
                <a:tab pos="5461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165100" algn="l"/>
                <a:tab pos="5461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165100" algn="l"/>
                <a:tab pos="5461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165100" algn="l"/>
                <a:tab pos="5461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165100" algn="l"/>
                <a:tab pos="5461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165100" algn="l"/>
                <a:tab pos="5461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3400"/>
              </a:lnSpc>
              <a:tabLst>
                <a:tab pos="165100" algn="l"/>
                <a:tab pos="546100" algn="l"/>
              </a:tabLst>
            </a:pPr>
            <a:r>
              <a:rPr lang="en-US" altLang="zh-CN" sz="20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29%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customers</a:t>
            </a:r>
          </a:p>
          <a:p>
            <a:pPr>
              <a:lnSpc>
                <a:spcPts val="2300"/>
              </a:lnSpc>
              <a:tabLst>
                <a:tab pos="165100" algn="l"/>
                <a:tab pos="546100" algn="l"/>
              </a:tabLst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expect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responses</a:t>
            </a:r>
          </a:p>
          <a:p>
            <a:pPr>
              <a:lnSpc>
                <a:spcPts val="2400"/>
              </a:lnSpc>
              <a:tabLst>
                <a:tab pos="165100" algn="l"/>
                <a:tab pos="546100" algn="l"/>
              </a:tabLst>
            </a:pPr>
            <a:r>
              <a:rPr lang="en-US" altLang="zh-CN">
                <a:latin typeface="BigNoodleTitling"/>
              </a:rPr>
              <a:t>	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within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2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hours.</a:t>
            </a:r>
            <a:endParaRPr lang="en-US" altLang="zh-CN" sz="2000">
              <a:solidFill>
                <a:srgbClr val="F6F8F4"/>
              </a:solidFill>
              <a:latin typeface="BigNoodleTitling"/>
              <a:ea typeface="微软雅黑" pitchFamily="34" charset="-122"/>
              <a:hlinkClick r:id="rId4"/>
            </a:endParaRPr>
          </a:p>
        </p:txBody>
      </p:sp>
      <p:sp>
        <p:nvSpPr>
          <p:cNvPr id="19461" name="TextBox 1"/>
          <p:cNvSpPr txBox="1">
            <a:spLocks noChangeArrowheads="1"/>
          </p:cNvSpPr>
          <p:nvPr/>
        </p:nvSpPr>
        <p:spPr bwMode="auto">
          <a:xfrm>
            <a:off x="3657600" y="2628900"/>
            <a:ext cx="1470025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4300"/>
              </a:lnSpc>
              <a:tabLst>
                <a:tab pos="25400" algn="l"/>
                <a:tab pos="342900" algn="l"/>
                <a:tab pos="558800" algn="l"/>
              </a:tabLst>
            </a:pPr>
            <a:r>
              <a:rPr lang="en-US" altLang="zh-CN">
                <a:latin typeface="BigNoodleTitling"/>
              </a:rPr>
              <a:t>			</a:t>
            </a:r>
            <a:r>
              <a:rPr lang="en-US" altLang="zh-CN" sz="40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22%</a:t>
            </a:r>
            <a:endParaRPr lang="en-US" altLang="zh-CN" sz="4000">
              <a:solidFill>
                <a:srgbClr val="BA62AF"/>
              </a:solidFill>
              <a:latin typeface="BigNoodleTitling"/>
              <a:ea typeface="微软雅黑" pitchFamily="34" charset="-122"/>
              <a:hlinkClick r:id="rId5"/>
            </a:endParaRPr>
          </a:p>
          <a:p>
            <a:pPr>
              <a:lnSpc>
                <a:spcPts val="1000"/>
              </a:lnSpc>
              <a:tabLst>
                <a:tab pos="25400" algn="l"/>
                <a:tab pos="342900" algn="l"/>
                <a:tab pos="5588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342900" algn="l"/>
                <a:tab pos="5588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342900" algn="l"/>
                <a:tab pos="5588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342900" algn="l"/>
                <a:tab pos="5588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342900" algn="l"/>
                <a:tab pos="5588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  <a:tab pos="342900" algn="l"/>
                <a:tab pos="558800" algn="l"/>
              </a:tabLst>
            </a:pPr>
            <a:endParaRPr lang="en-US" altLang="zh-CN">
              <a:latin typeface="BigNoodleTitling"/>
            </a:endParaRPr>
          </a:p>
          <a:p>
            <a:pPr>
              <a:lnSpc>
                <a:spcPts val="3400"/>
              </a:lnSpc>
              <a:tabLst>
                <a:tab pos="25400" algn="l"/>
                <a:tab pos="342900" algn="l"/>
                <a:tab pos="558800" algn="l"/>
              </a:tabLst>
            </a:pPr>
            <a:r>
              <a:rPr lang="en-US" altLang="zh-CN" sz="2000" b="1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22%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customers</a:t>
            </a:r>
          </a:p>
          <a:p>
            <a:pPr>
              <a:lnSpc>
                <a:spcPts val="2300"/>
              </a:lnSpc>
              <a:tabLst>
                <a:tab pos="25400" algn="l"/>
                <a:tab pos="342900" algn="l"/>
                <a:tab pos="558800" algn="l"/>
              </a:tabLst>
            </a:pPr>
            <a:r>
              <a:rPr lang="en-US" altLang="zh-CN">
                <a:latin typeface="BigNoodleTitling"/>
              </a:rPr>
              <a:t>	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expect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same-day</a:t>
            </a:r>
          </a:p>
          <a:p>
            <a:pPr>
              <a:lnSpc>
                <a:spcPts val="2400"/>
              </a:lnSpc>
              <a:tabLst>
                <a:tab pos="25400" algn="l"/>
                <a:tab pos="342900" algn="l"/>
                <a:tab pos="558800" algn="l"/>
              </a:tabLst>
            </a:pPr>
            <a:r>
              <a:rPr lang="en-US" altLang="zh-CN">
                <a:latin typeface="BigNoodleTitling"/>
              </a:rPr>
              <a:t>		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responses.</a:t>
            </a:r>
            <a:endParaRPr lang="en-US" altLang="zh-CN" sz="2000">
              <a:solidFill>
                <a:srgbClr val="F6F8F4"/>
              </a:solidFill>
              <a:latin typeface="BigNoodleTitling"/>
              <a:ea typeface="微软雅黑" pitchFamily="34" charset="-122"/>
              <a:hlinkClick r:id="rId5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905000" y="584200"/>
            <a:ext cx="140017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6500"/>
              </a:lnSpc>
            </a:pPr>
            <a:r>
              <a:rPr lang="en-US" altLang="zh-CN" sz="6400">
                <a:solidFill>
                  <a:srgbClr val="BA62AF"/>
                </a:solidFill>
                <a:latin typeface="RoswellSCThreeITC TT"/>
                <a:ea typeface="微软雅黑" pitchFamily="34" charset="-122"/>
              </a:rPr>
              <a:t>TWITTER</a:t>
            </a:r>
          </a:p>
        </p:txBody>
      </p:sp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6477000" y="1092200"/>
            <a:ext cx="2066925" cy="467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b="1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81%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Twitter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users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expect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same-day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service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responses.</a:t>
            </a: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3000"/>
              </a:lnSpc>
            </a:pPr>
            <a:r>
              <a:rPr lang="en-US" altLang="zh-CN" sz="24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22%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Twitter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users</a:t>
            </a:r>
          </a:p>
          <a:p>
            <a:pPr>
              <a:lnSpc>
                <a:spcPts val="23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expect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responses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within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2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hours.</a:t>
            </a: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 sz="2000">
              <a:latin typeface="BigNoodleTitling"/>
            </a:endParaRPr>
          </a:p>
          <a:p>
            <a:pPr>
              <a:lnSpc>
                <a:spcPts val="3000"/>
              </a:lnSpc>
            </a:pPr>
            <a:r>
              <a:rPr lang="en-US" altLang="zh-CN" sz="2400" b="1">
                <a:solidFill>
                  <a:srgbClr val="50C4B3"/>
                </a:solidFill>
                <a:latin typeface="BigNoodleTitling"/>
                <a:ea typeface="微软雅黑" pitchFamily="34" charset="-122"/>
              </a:rPr>
              <a:t>30%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Twitter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users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expect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responses</a:t>
            </a:r>
          </a:p>
          <a:p>
            <a:pPr>
              <a:lnSpc>
                <a:spcPts val="2400"/>
              </a:lnSpc>
            </a:pP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within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30</a:t>
            </a:r>
            <a:r>
              <a:rPr lang="en-US" altLang="zh-CN" sz="2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minutes.</a:t>
            </a:r>
            <a:endParaRPr lang="en-US" altLang="zh-CN" sz="2400">
              <a:solidFill>
                <a:srgbClr val="F6F8F4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5295900" y="1524000"/>
            <a:ext cx="496888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25400" algn="l"/>
              </a:tabLst>
            </a:pPr>
            <a:r>
              <a:rPr lang="en-US" altLang="zh-CN" sz="1400">
                <a:latin typeface="BigNoodleTitling"/>
              </a:rPr>
              <a:t>	</a:t>
            </a:r>
            <a:r>
              <a:rPr lang="en-US" altLang="zh-CN" sz="28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81%</a:t>
            </a: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3900"/>
              </a:lnSpc>
              <a:tabLst>
                <a:tab pos="25400" algn="l"/>
              </a:tabLst>
            </a:pPr>
            <a:r>
              <a:rPr lang="en-US" altLang="zh-CN" sz="28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22%</a:t>
            </a:r>
            <a:endParaRPr lang="en-US" altLang="zh-CN" sz="2800">
              <a:solidFill>
                <a:srgbClr val="BA62AF"/>
              </a:solidFill>
              <a:latin typeface="BigNoodleTitling"/>
              <a:ea typeface="微软雅黑" pitchFamily="34" charset="-122"/>
              <a:hlinkClick r:id="rId4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en-US" altLang="zh-CN" sz="1400">
              <a:latin typeface="BigNoodleTitling"/>
            </a:endParaRPr>
          </a:p>
          <a:p>
            <a:pPr>
              <a:lnSpc>
                <a:spcPts val="3900"/>
              </a:lnSpc>
              <a:tabLst>
                <a:tab pos="25400" algn="l"/>
              </a:tabLst>
            </a:pPr>
            <a:r>
              <a:rPr lang="en-US" altLang="zh-CN" sz="28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30%</a:t>
            </a:r>
            <a:endParaRPr lang="en-US" altLang="zh-CN" sz="2800">
              <a:solidFill>
                <a:srgbClr val="BA62AF"/>
              </a:solidFill>
              <a:latin typeface="BigNoodleTitling"/>
              <a:ea typeface="微软雅黑" pitchFamily="34" charset="-122"/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73100"/>
            <a:ext cx="914400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6502400" y="4000500"/>
            <a:ext cx="1570038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9100"/>
              </a:lnSpc>
            </a:pPr>
            <a:r>
              <a:rPr lang="en-US" altLang="zh-CN" sz="88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80%</a:t>
            </a:r>
            <a:endParaRPr lang="en-US" altLang="zh-CN" sz="8800" b="1">
              <a:solidFill>
                <a:srgbClr val="BA62AF"/>
              </a:solidFill>
              <a:latin typeface="BigNoodleTitling"/>
              <a:ea typeface="微软雅黑" pitchFamily="34" charset="-122"/>
              <a:hlinkClick r:id="rId4"/>
            </a:endParaRPr>
          </a:p>
        </p:txBody>
      </p:sp>
      <p:sp>
        <p:nvSpPr>
          <p:cNvPr id="21508" name="TextBox 1"/>
          <p:cNvSpPr txBox="1">
            <a:spLocks noChangeArrowheads="1"/>
          </p:cNvSpPr>
          <p:nvPr/>
        </p:nvSpPr>
        <p:spPr bwMode="auto">
          <a:xfrm>
            <a:off x="3403600" y="4762500"/>
            <a:ext cx="24145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000" b="1">
                <a:solidFill>
                  <a:srgbClr val="BA62AF"/>
                </a:solidFill>
                <a:latin typeface="微软雅黑" pitchFamily="34" charset="-122"/>
                <a:ea typeface="微软雅黑" pitchFamily="34" charset="-122"/>
              </a:rPr>
              <a:t>MORE</a:t>
            </a:r>
            <a:r>
              <a:rPr lang="en-US" altLang="zh-CN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>
                <a:solidFill>
                  <a:srgbClr val="BA62AF"/>
                </a:solidFill>
                <a:latin typeface="微软雅黑" pitchFamily="34" charset="-122"/>
                <a:ea typeface="微软雅黑" pitchFamily="34" charset="-122"/>
              </a:rPr>
              <a:t>THAN</a:t>
            </a:r>
          </a:p>
          <a:p>
            <a:pPr>
              <a:lnSpc>
                <a:spcPts val="2400"/>
              </a:lnSpc>
            </a:pPr>
            <a:r>
              <a:rPr lang="en-US" altLang="zh-CN" sz="2000" b="1">
                <a:solidFill>
                  <a:srgbClr val="BA62A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>
                <a:solidFill>
                  <a:srgbClr val="BA62AF"/>
                </a:solidFill>
                <a:latin typeface="微软雅黑" pitchFamily="34" charset="-122"/>
                <a:ea typeface="微软雅黑" pitchFamily="34" charset="-122"/>
              </a:rPr>
              <a:t>MILLION</a:t>
            </a:r>
            <a:r>
              <a:rPr lang="en-US" altLang="zh-CN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>
                <a:solidFill>
                  <a:srgbClr val="BA62AF"/>
                </a:solidFill>
                <a:latin typeface="微软雅黑" pitchFamily="34" charset="-122"/>
                <a:ea typeface="微软雅黑" pitchFamily="34" charset="-122"/>
              </a:rPr>
              <a:t>PEOPLE</a:t>
            </a:r>
          </a:p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view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tweets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about</a:t>
            </a:r>
          </a:p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service</a:t>
            </a:r>
          </a:p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every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week.</a:t>
            </a:r>
            <a:endParaRPr lang="en-US" altLang="zh-CN" sz="2000">
              <a:solidFill>
                <a:srgbClr val="F6F8F4"/>
              </a:solidFill>
              <a:latin typeface="BigNoodleTitling"/>
              <a:ea typeface="微软雅黑" pitchFamily="34" charset="-122"/>
              <a:hlinkClick r:id="rId5"/>
            </a:endParaRPr>
          </a:p>
        </p:txBody>
      </p:sp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6502400" y="3665538"/>
            <a:ext cx="16891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3200" b="1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ROUGHLY</a:t>
            </a: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1000"/>
              </a:lnSpc>
            </a:pPr>
            <a:endParaRPr lang="en-US" altLang="zh-CN">
              <a:latin typeface="BigNoodleTitling"/>
            </a:endParaRPr>
          </a:p>
          <a:p>
            <a:pPr>
              <a:lnSpc>
                <a:spcPts val="30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of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customer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service</a:t>
            </a:r>
          </a:p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tweets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are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negative</a:t>
            </a:r>
          </a:p>
          <a:p>
            <a:pPr>
              <a:lnSpc>
                <a:spcPts val="2400"/>
              </a:lnSpc>
            </a:pP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or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critical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in</a:t>
            </a:r>
            <a:r>
              <a:rPr lang="en-US" altLang="zh-CN" sz="20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2000">
                <a:solidFill>
                  <a:srgbClr val="F6F8F4"/>
                </a:solidFill>
                <a:latin typeface="BigNoodleTitling"/>
                <a:ea typeface="微软雅黑" pitchFamily="34" charset="-122"/>
              </a:rPr>
              <a:t>nature.</a:t>
            </a:r>
            <a:endParaRPr lang="en-US" altLang="zh-CN" sz="2000">
              <a:solidFill>
                <a:srgbClr val="F6F8F4"/>
              </a:solidFill>
              <a:latin typeface="BigNoodleTitling"/>
              <a:ea typeface="微软雅黑" pitchFamily="34" charset="-122"/>
              <a:hlinkClick r:id="rId4"/>
            </a:endParaRPr>
          </a:p>
        </p:txBody>
      </p:sp>
      <p:sp>
        <p:nvSpPr>
          <p:cNvPr id="21510" name="TextBox 1"/>
          <p:cNvSpPr txBox="1">
            <a:spLocks noChangeArrowheads="1"/>
          </p:cNvSpPr>
          <p:nvPr/>
        </p:nvSpPr>
        <p:spPr bwMode="auto">
          <a:xfrm>
            <a:off x="457200" y="863600"/>
            <a:ext cx="42354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4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SOCIAL</a:t>
            </a:r>
            <a:r>
              <a:rPr lang="en-US" altLang="zh-CN" sz="3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4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MEDIA</a:t>
            </a:r>
            <a:r>
              <a:rPr lang="en-US" altLang="zh-CN" sz="3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4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HAS</a:t>
            </a:r>
            <a:r>
              <a:rPr lang="en-US" altLang="zh-CN" sz="3400">
                <a:latin typeface="BigNoodleTitling"/>
                <a:cs typeface="Times New Roman" pitchFamily="18" charset="0"/>
              </a:rPr>
              <a:t> </a:t>
            </a:r>
            <a:r>
              <a:rPr lang="en-US" altLang="zh-CN" sz="3400">
                <a:solidFill>
                  <a:srgbClr val="BA62AF"/>
                </a:solidFill>
                <a:latin typeface="BigNoodleTitling"/>
                <a:ea typeface="微软雅黑" pitchFamily="34" charset="-122"/>
              </a:rPr>
              <a:t>PROVIDED</a:t>
            </a:r>
          </a:p>
          <a:p>
            <a:pPr>
              <a:lnSpc>
                <a:spcPts val="6600"/>
              </a:lnSpc>
            </a:pPr>
            <a:r>
              <a:rPr lang="en-US" altLang="zh-CN" sz="64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AN  INTIMATE  CONNECTION</a:t>
            </a:r>
          </a:p>
          <a:p>
            <a:pPr>
              <a:lnSpc>
                <a:spcPts val="6100"/>
              </a:lnSpc>
            </a:pPr>
            <a:r>
              <a:rPr lang="en-US" altLang="zh-CN" sz="6400">
                <a:solidFill>
                  <a:srgbClr val="FFFFFF"/>
                </a:solidFill>
                <a:latin typeface="RoswellSCThreeITC TT"/>
                <a:ea typeface="微软雅黑" pitchFamily="34" charset="-122"/>
              </a:rPr>
              <a:t>AMONG  ALL  CONSUMERS.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384549427a90c9f4d9ea2dc3824eb9936d524"/>
  <p:tag name="ISPRING_RESOURCE_PATHS_HASH_PRESENTER" val="ff061be12573287166a21a7fdd65242abefbcbe"/>
</p:tagLst>
</file>

<file path=ppt/theme/theme1.xml><?xml version="1.0" encoding="utf-8"?>
<a:theme xmlns:a="http://schemas.openxmlformats.org/drawingml/2006/main" name="Office Theme">
  <a:themeElements>
    <a:clrScheme name="自定义 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</TotalTime>
  <Words>689</Words>
  <Application>Microsoft Office PowerPoint</Application>
  <PresentationFormat>全屏显示(4:3)</PresentationFormat>
  <Paragraphs>278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RoswellSCThreeITC TT</vt:lpstr>
      <vt:lpstr>Times New Roman</vt:lpstr>
      <vt:lpstr>微软雅黑</vt:lpstr>
      <vt:lpstr>Calibri Light</vt:lpstr>
      <vt:lpstr>宋体</vt:lpstr>
      <vt:lpstr>Arial</vt:lpstr>
      <vt:lpstr>Meiryo</vt:lpstr>
      <vt:lpstr>BigNoodleTitling</vt:lpstr>
      <vt:lpstr>Microsoft Yi Baiti</vt:lpstr>
      <vt:lpstr>Calibri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chenkui</dc:creator>
  <cp:lastModifiedBy>kan</cp:lastModifiedBy>
  <cp:revision>28</cp:revision>
  <dcterms:created xsi:type="dcterms:W3CDTF">2006-08-16T00:00:00Z</dcterms:created>
  <dcterms:modified xsi:type="dcterms:W3CDTF">2015-08-15T12:04:00Z</dcterms:modified>
</cp:coreProperties>
</file>