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21"/>
  </p:notesMasterIdLst>
  <p:sldIdLst>
    <p:sldId id="285" r:id="rId3"/>
    <p:sldId id="286" r:id="rId4"/>
    <p:sldId id="287" r:id="rId5"/>
    <p:sldId id="260" r:id="rId6"/>
    <p:sldId id="289" r:id="rId7"/>
    <p:sldId id="262" r:id="rId8"/>
    <p:sldId id="263" r:id="rId9"/>
    <p:sldId id="265" r:id="rId10"/>
    <p:sldId id="288" r:id="rId11"/>
    <p:sldId id="267" r:id="rId12"/>
    <p:sldId id="275" r:id="rId13"/>
    <p:sldId id="290" r:id="rId14"/>
    <p:sldId id="271" r:id="rId15"/>
    <p:sldId id="272" r:id="rId16"/>
    <p:sldId id="291" r:id="rId17"/>
    <p:sldId id="292" r:id="rId18"/>
    <p:sldId id="294" r:id="rId19"/>
    <p:sldId id="29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00"/>
    <a:srgbClr val="CC2E00"/>
    <a:srgbClr val="CF3E00"/>
    <a:srgbClr val="91191C"/>
    <a:srgbClr val="AE1F23"/>
    <a:srgbClr val="CB2027"/>
    <a:srgbClr val="921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2DD33-33D1-4953-8633-D2D855D12AD0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650A0-2563-4AA5-8A9D-5C1F3857B3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013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93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76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82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90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97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51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07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03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9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825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24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43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3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90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96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93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47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650A0-2563-4AA5-8A9D-5C1F3857B3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14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25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2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218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53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23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67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0" y="0"/>
            <a:ext cx="12192120" cy="648000"/>
          </a:xfrm>
          <a:prstGeom prst="rect">
            <a:avLst/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73150" cy="92075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1012557" y="-17539"/>
            <a:ext cx="879884" cy="666896"/>
            <a:chOff x="7402514" y="1243490"/>
            <a:chExt cx="1693862" cy="1283840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514" y="1243490"/>
              <a:ext cx="806601" cy="836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343" y="1361119"/>
              <a:ext cx="286343" cy="29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5752" y="1679727"/>
              <a:ext cx="287016" cy="29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4148" y="2109242"/>
              <a:ext cx="272228" cy="267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345" y="2250397"/>
              <a:ext cx="276933" cy="276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99935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11" userDrawn="1">
          <p15:clr>
            <a:srgbClr val="FBAE40"/>
          </p15:clr>
        </p15:guide>
        <p15:guide id="4" pos="7469" userDrawn="1">
          <p15:clr>
            <a:srgbClr val="FBAE40"/>
          </p15:clr>
        </p15:guide>
        <p15:guide id="5" orient="horz" pos="391" userDrawn="1">
          <p15:clr>
            <a:srgbClr val="FBAE40"/>
          </p15:clr>
        </p15:guide>
        <p15:guide id="6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609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6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5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19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1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26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96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B69B-F60C-4FDF-A356-DF43E4BC2079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FE58C-D5A5-4AF2-9E0C-8D1865F517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4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60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PPT</a:t>
            </a:r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学院</a:t>
            </a:r>
            <a:endParaRPr lang="en-US" altLang="zh-CN" sz="6600" b="1" dirty="0" smtClean="0">
              <a:ln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</a:endParaRPr>
          </a:p>
          <a:p>
            <a:pPr algn="ctr"/>
            <a:r>
              <a:rPr lang="zh-CN" altLang="en-US" sz="6600" b="1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学生</a:t>
            </a:r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党员发展申报答辩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31685" y="3968234"/>
            <a:ext cx="2728632" cy="461665"/>
            <a:chOff x="4731685" y="3968234"/>
            <a:chExt cx="2728632" cy="461665"/>
          </a:xfrm>
        </p:grpSpPr>
        <p:sp>
          <p:nvSpPr>
            <p:cNvPr id="14" name="矩形 13"/>
            <p:cNvSpPr/>
            <p:nvPr/>
          </p:nvSpPr>
          <p:spPr>
            <a:xfrm>
              <a:off x="4731685" y="3968234"/>
              <a:ext cx="27286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@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段公子爱做</a:t>
              </a:r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PPT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 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1334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50667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7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42546"/>
            <a:chOff x="334963" y="1162408"/>
            <a:chExt cx="4363198" cy="1742546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学院新生迎新晚会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协助</a:t>
              </a:r>
              <a:r>
                <a:rPr lang="zh-CN" altLang="en-US" sz="2000" dirty="0" smtClean="0"/>
                <a:t>某某漂亮学姐负责晚会现场设备仪器调度工作任务，俗称搬桌子</a:t>
              </a:r>
              <a:endParaRPr lang="zh-CN" altLang="en-US" sz="2000" dirty="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161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406" y="1162408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月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参与组织学院某大型活动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负责活动宣传以及推广事宜，俗称发传单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 smtClean="0"/>
                <a:t>负责活动现场布置，俗称挂横幅</a:t>
              </a:r>
              <a:endParaRPr lang="zh-CN" altLang="en-US" sz="2000" dirty="0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49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34963" y="1567543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11334524" y="3429000"/>
            <a:ext cx="522514" cy="1843314"/>
          </a:xfrm>
          <a:custGeom>
            <a:avLst/>
            <a:gdLst>
              <a:gd name="connsiteX0" fmla="*/ 522514 w 522514"/>
              <a:gd name="connsiteY0" fmla="*/ 1843314 h 1843314"/>
              <a:gd name="connsiteX1" fmla="*/ 0 w 522514"/>
              <a:gd name="connsiteY1" fmla="*/ 1335314 h 1843314"/>
              <a:gd name="connsiteX2" fmla="*/ 0 w 522514"/>
              <a:gd name="connsiteY2" fmla="*/ 0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1843314">
                <a:moveTo>
                  <a:pt x="522514" y="1843314"/>
                </a:moveTo>
                <a:lnTo>
                  <a:pt x="0" y="1335314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三、学习工作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638629" y="3429000"/>
            <a:ext cx="136724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10734" y="3182257"/>
            <a:ext cx="493486" cy="493486"/>
            <a:chOff x="2002971" y="3182257"/>
            <a:chExt cx="493486" cy="493486"/>
          </a:xfrm>
        </p:grpSpPr>
        <p:sp>
          <p:nvSpPr>
            <p:cNvPr id="7" name="椭圆 6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87781" y="3182257"/>
            <a:ext cx="493486" cy="493486"/>
            <a:chOff x="2002971" y="3182257"/>
            <a:chExt cx="493486" cy="493486"/>
          </a:xfrm>
        </p:grpSpPr>
        <p:sp>
          <p:nvSpPr>
            <p:cNvPr id="16" name="椭圆 15"/>
            <p:cNvSpPr/>
            <p:nvPr/>
          </p:nvSpPr>
          <p:spPr>
            <a:xfrm>
              <a:off x="2002971" y="3182257"/>
              <a:ext cx="493486" cy="493486"/>
            </a:xfrm>
            <a:prstGeom prst="ellipse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097314" y="3276600"/>
              <a:ext cx="304800" cy="304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963" y="1162408"/>
            <a:ext cx="4363198" cy="1705870"/>
            <a:chOff x="334963" y="1162408"/>
            <a:chExt cx="4363198" cy="1705870"/>
          </a:xfrm>
        </p:grpSpPr>
        <p:sp>
          <p:nvSpPr>
            <p:cNvPr id="20" name="矩形 19"/>
            <p:cNvSpPr/>
            <p:nvPr/>
          </p:nvSpPr>
          <p:spPr>
            <a:xfrm>
              <a:off x="334963" y="1162408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7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963" y="1642216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大一学年期末考试结束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963" y="2043180"/>
              <a:ext cx="4363198" cy="825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段公子在年级</a:t>
              </a:r>
              <a:r>
                <a:rPr lang="en-US" altLang="zh-CN" sz="2000" dirty="0"/>
                <a:t>300</a:t>
              </a:r>
              <a:r>
                <a:rPr lang="zh-CN" altLang="en-US" sz="2000" dirty="0"/>
                <a:t>人之中排名第几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其中某门学科特别优异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93054" y="3616892"/>
            <a:ext cx="4263984" cy="2119134"/>
            <a:chOff x="7593054" y="3616892"/>
            <a:chExt cx="4263984" cy="2119134"/>
          </a:xfrm>
        </p:grpSpPr>
        <p:sp>
          <p:nvSpPr>
            <p:cNvPr id="27" name="矩形 26"/>
            <p:cNvSpPr/>
            <p:nvPr/>
          </p:nvSpPr>
          <p:spPr>
            <a:xfrm>
              <a:off x="8576297" y="5274361"/>
              <a:ext cx="3280741" cy="461665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2015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年</a:t>
              </a:r>
              <a:r>
                <a:rPr lang="en-US" altLang="zh-CN" sz="2400" b="1" dirty="0">
                  <a:solidFill>
                    <a:schemeClr val="bg1"/>
                  </a:solidFill>
                </a:rPr>
                <a:t>9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月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593054" y="4804535"/>
              <a:ext cx="42639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</a:rPr>
                <a:t>负责大一新生迎新活动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3054" y="3616892"/>
              <a:ext cx="426398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积极帮助数十位学妹提行李</a:t>
              </a:r>
              <a:endParaRPr lang="en-US" altLang="zh-CN" sz="2000" dirty="0"/>
            </a:p>
            <a:p>
              <a:pPr marL="285750" indent="-285750">
                <a:lnSpc>
                  <a:spcPct val="125000"/>
                </a:lnSpc>
                <a:buFont typeface="Wingdings" panose="05000000000000000000" pitchFamily="2" charset="2"/>
                <a:buChar char="n"/>
              </a:pPr>
              <a:r>
                <a:rPr lang="zh-CN" altLang="en-US" sz="2000" dirty="0"/>
                <a:t>帮助数十位学妹熟悉了校园环境与饭菜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07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252" y="3828143"/>
            <a:ext cx="2837454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117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362" y="1162408"/>
            <a:ext cx="2843543" cy="203371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39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6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60205" y="4500674"/>
            <a:ext cx="5448300" cy="1352550"/>
            <a:chOff x="1360205" y="4500674"/>
            <a:chExt cx="5448300" cy="1352550"/>
          </a:xfrm>
        </p:grpSpPr>
        <p:sp>
          <p:nvSpPr>
            <p:cNvPr id="9" name="矩形 8"/>
            <p:cNvSpPr/>
            <p:nvPr/>
          </p:nvSpPr>
          <p:spPr>
            <a:xfrm>
              <a:off x="1360205" y="4500674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676957" y="4515230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迪丽热巴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41705" y="2886329"/>
            <a:ext cx="5448300" cy="1352550"/>
            <a:chOff x="5741705" y="2886329"/>
            <a:chExt cx="5448300" cy="1352550"/>
          </a:xfrm>
        </p:grpSpPr>
        <p:sp>
          <p:nvSpPr>
            <p:cNvPr id="12" name="矩形 11"/>
            <p:cNvSpPr/>
            <p:nvPr/>
          </p:nvSpPr>
          <p:spPr>
            <a:xfrm>
              <a:off x="5741705" y="288632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56005" y="290088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唐嫣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205" y="1205849"/>
            <a:ext cx="5448300" cy="1352550"/>
            <a:chOff x="1360205" y="1205849"/>
            <a:chExt cx="5448300" cy="1352550"/>
          </a:xfrm>
        </p:grpSpPr>
        <p:sp>
          <p:nvSpPr>
            <p:cNvPr id="2" name="矩形 1"/>
            <p:cNvSpPr/>
            <p:nvPr/>
          </p:nvSpPr>
          <p:spPr>
            <a:xfrm>
              <a:off x="1360205" y="1205849"/>
              <a:ext cx="5448300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76957" y="1220405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 err="1" smtClean="0">
                  <a:solidFill>
                    <a:schemeClr val="bg1"/>
                  </a:solidFill>
                </a:rPr>
                <a:t>Angelababy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1056001"/>
            <a:ext cx="1779471" cy="165224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660748" y="4406039"/>
            <a:ext cx="1779471" cy="1541821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1710">
            <a:off x="9944511" y="2716734"/>
            <a:ext cx="1662318" cy="169174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5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四、群众基础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4856" y="1513577"/>
            <a:ext cx="5238750" cy="1352550"/>
            <a:chOff x="744856" y="1513577"/>
            <a:chExt cx="5238750" cy="1352550"/>
          </a:xfrm>
        </p:grpSpPr>
        <p:sp>
          <p:nvSpPr>
            <p:cNvPr id="2" name="矩形 1"/>
            <p:cNvSpPr/>
            <p:nvPr/>
          </p:nvSpPr>
          <p:spPr>
            <a:xfrm>
              <a:off x="744856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61608" y="1546471"/>
              <a:ext cx="3921998" cy="1286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胡歌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4856" y="4237727"/>
            <a:ext cx="5238750" cy="1356333"/>
            <a:chOff x="744856" y="4237727"/>
            <a:chExt cx="5238750" cy="1356333"/>
          </a:xfrm>
        </p:grpSpPr>
        <p:sp>
          <p:nvSpPr>
            <p:cNvPr id="18" name="矩形 17"/>
            <p:cNvSpPr/>
            <p:nvPr/>
          </p:nvSpPr>
          <p:spPr>
            <a:xfrm>
              <a:off x="744856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61608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王凯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70688" y="1513577"/>
            <a:ext cx="5238750" cy="1356333"/>
            <a:chOff x="6770688" y="1513577"/>
            <a:chExt cx="5238750" cy="1356333"/>
          </a:xfrm>
        </p:grpSpPr>
        <p:sp>
          <p:nvSpPr>
            <p:cNvPr id="21" name="矩形 20"/>
            <p:cNvSpPr/>
            <p:nvPr/>
          </p:nvSpPr>
          <p:spPr>
            <a:xfrm>
              <a:off x="6770688" y="151357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087440" y="154647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靳东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0688" y="4237727"/>
            <a:ext cx="5238750" cy="1356333"/>
            <a:chOff x="6770688" y="4237727"/>
            <a:chExt cx="5238750" cy="1356333"/>
          </a:xfrm>
        </p:grpSpPr>
        <p:sp>
          <p:nvSpPr>
            <p:cNvPr id="24" name="矩形 23"/>
            <p:cNvSpPr/>
            <p:nvPr/>
          </p:nvSpPr>
          <p:spPr>
            <a:xfrm>
              <a:off x="6770688" y="4237727"/>
              <a:ext cx="5097462" cy="13525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87440" y="4270621"/>
              <a:ext cx="392199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霍建华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工大泡泡工作室</a:t>
              </a:r>
              <a:r>
                <a:rPr lang="en-US" altLang="zh-CN" sz="2000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</a:rPr>
                <a:t>做的特别实用好用，强烈推荐大家下载！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26" name="图片 25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379852"/>
            <a:ext cx="1620000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46" y="4104002"/>
            <a:ext cx="1617034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7305" y="1379852"/>
            <a:ext cx="1606979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3397" y="4104002"/>
            <a:ext cx="1614795" cy="1620000"/>
          </a:xfrm>
          <a:prstGeom prst="ellipse">
            <a:avLst/>
          </a:prstGeom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738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后记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743075" y="1847850"/>
            <a:ext cx="8705850" cy="3953492"/>
          </a:xfrm>
          <a:prstGeom prst="roundRect">
            <a:avLst>
              <a:gd name="adj" fmla="val 11692"/>
            </a:avLst>
          </a:prstGeom>
          <a:solidFill>
            <a:schemeClr val="bg1">
              <a:alpha val="75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06658" y="2702642"/>
            <a:ext cx="4263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第一条原因，巴拉巴拉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条原因，巴拉巴拉</a:t>
            </a:r>
            <a:endParaRPr lang="zh-CN" altLang="en-US" sz="2000" dirty="0"/>
          </a:p>
        </p:txBody>
      </p:sp>
      <p:sp>
        <p:nvSpPr>
          <p:cNvPr id="21" name="矩形 20"/>
          <p:cNvSpPr/>
          <p:nvPr/>
        </p:nvSpPr>
        <p:spPr>
          <a:xfrm>
            <a:off x="2306658" y="2095430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我为什么要入党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06658" y="4402999"/>
            <a:ext cx="4263984" cy="82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第一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第二</a:t>
            </a:r>
            <a:r>
              <a:rPr lang="zh-CN" altLang="en-US" sz="2000" dirty="0" smtClean="0"/>
              <a:t>条</a:t>
            </a:r>
            <a:r>
              <a:rPr lang="zh-CN" altLang="en-US" sz="2000" dirty="0"/>
              <a:t>要求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巴拉巴拉</a:t>
            </a:r>
          </a:p>
        </p:txBody>
      </p:sp>
      <p:sp>
        <p:nvSpPr>
          <p:cNvPr id="24" name="矩形 23"/>
          <p:cNvSpPr/>
          <p:nvPr/>
        </p:nvSpPr>
        <p:spPr>
          <a:xfrm>
            <a:off x="2306658" y="3795787"/>
            <a:ext cx="4263984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</a:rPr>
              <a:t>成为党员后我会怎么样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2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7" grpId="1" animBg="1"/>
      <p:bldP spid="19" grpId="0"/>
      <p:bldP spid="21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3" name="TextBox 47"/>
          <p:cNvSpPr txBox="1"/>
          <p:nvPr/>
        </p:nvSpPr>
        <p:spPr>
          <a:xfrm>
            <a:off x="0" y="1293701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感谢聆听</a:t>
            </a:r>
          </a:p>
          <a:p>
            <a:pPr algn="ctr"/>
            <a:r>
              <a:rPr lang="zh-CN" altLang="en-US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/>
                    </a:gs>
                    <a:gs pos="5000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敬请质询提问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731685" y="3968234"/>
            <a:ext cx="2728632" cy="461665"/>
            <a:chOff x="4731685" y="3968234"/>
            <a:chExt cx="2728632" cy="461665"/>
          </a:xfrm>
        </p:grpSpPr>
        <p:sp>
          <p:nvSpPr>
            <p:cNvPr id="14" name="矩形 13"/>
            <p:cNvSpPr/>
            <p:nvPr/>
          </p:nvSpPr>
          <p:spPr>
            <a:xfrm>
              <a:off x="4731685" y="3968234"/>
              <a:ext cx="27286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@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段公子爱做</a:t>
              </a:r>
              <a:r>
                <a:rPr lang="en-US" altLang="zh-CN" sz="2400" b="1" dirty="0">
                  <a:solidFill>
                    <a:schemeClr val="accent1"/>
                  </a:solidFill>
                  <a:latin typeface="+mn-ea"/>
                </a:rPr>
                <a:t>PPT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n-ea"/>
                </a:rPr>
                <a:t> 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1334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450667" y="3989129"/>
              <a:ext cx="0" cy="41987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285" y="0"/>
            <a:ext cx="4096715" cy="217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4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829" y="662113"/>
            <a:ext cx="4412342" cy="44123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00" y="492868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关注微信公共号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工大泡泡堂（</a:t>
            </a:r>
            <a:r>
              <a:rPr lang="en-US" altLang="zh-CN" sz="3200" b="1" dirty="0" err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nwpuppt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更多免费模板、优质教程尽在工大泡泡</a:t>
            </a:r>
            <a:endParaRPr lang="en-US" altLang="zh-CN" sz="32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9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3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194119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438650" y="704670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7200" b="1" dirty="0">
              <a:ln>
                <a:solidFill>
                  <a:schemeClr val="bg1"/>
                </a:solidFill>
              </a:ln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286000" y="3013066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二、思想建设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286000" y="4056058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三、学习工作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286000" y="5099050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四、群众基础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1777404"/>
            <a:ext cx="1021080" cy="8038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2843621"/>
            <a:ext cx="1021080" cy="803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891845"/>
            <a:ext cx="1021080" cy="80383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4940069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一、个人简介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1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一、个人简介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50" y="1238250"/>
            <a:ext cx="3676789" cy="516255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619750" y="1238250"/>
            <a:ext cx="6237288" cy="5162550"/>
            <a:chOff x="5619750" y="1238250"/>
            <a:chExt cx="6237288" cy="5162550"/>
          </a:xfrm>
        </p:grpSpPr>
        <p:sp>
          <p:nvSpPr>
            <p:cNvPr id="23" name="圆角矩形 22"/>
            <p:cNvSpPr/>
            <p:nvPr/>
          </p:nvSpPr>
          <p:spPr>
            <a:xfrm>
              <a:off x="5619750" y="1524000"/>
              <a:ext cx="6237288" cy="4876800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19750" y="1238250"/>
              <a:ext cx="2019300" cy="609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</a:rPr>
                <a:t>段公子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96000" y="2019300"/>
              <a:ext cx="546735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/>
                <a:t>籍贯：</a:t>
              </a:r>
              <a:r>
                <a:rPr lang="zh-CN" altLang="en-US" sz="2400" dirty="0" smtClean="0"/>
                <a:t>陕西西安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专业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班级</a:t>
              </a:r>
              <a:r>
                <a:rPr lang="zh-CN" altLang="en-US" sz="2400" b="1" dirty="0" smtClean="0"/>
                <a:t>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一班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职务：</a:t>
              </a:r>
              <a:r>
                <a:rPr lang="zh-CN" altLang="en-US" sz="2400" dirty="0" smtClean="0"/>
                <a:t>工大泡泡工作室创始人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</a:t>
              </a:r>
              <a:r>
                <a:rPr lang="zh-CN" altLang="en-US" sz="2400" dirty="0"/>
                <a:t>锐</a:t>
              </a:r>
              <a:r>
                <a:rPr lang="zh-CN" altLang="en-US" sz="2400" dirty="0" smtClean="0"/>
                <a:t>普认证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设计师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特长：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、学习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2400" b="1" dirty="0"/>
                <a:t>座右铭：</a:t>
              </a:r>
              <a:r>
                <a:rPr lang="zh-CN" altLang="en-US" sz="2400" dirty="0" smtClean="0"/>
                <a:t>学好</a:t>
              </a:r>
              <a:r>
                <a:rPr lang="en-US" altLang="zh-CN" sz="2400" dirty="0" smtClean="0"/>
                <a:t>PPT</a:t>
              </a:r>
              <a:r>
                <a:rPr lang="zh-CN" altLang="en-US" sz="2400" dirty="0" smtClean="0"/>
                <a:t>，走遍天下都不</a:t>
              </a:r>
              <a:r>
                <a:rPr lang="zh-CN" altLang="en-US" sz="2400" dirty="0"/>
                <a:t>怕</a:t>
              </a:r>
              <a:endParaRPr lang="en-US" altLang="zh-CN" sz="2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872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二、思想建设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50" y="1234872"/>
            <a:ext cx="8128471" cy="461665"/>
            <a:chOff x="3752850" y="1025322"/>
            <a:chExt cx="8128471" cy="461665"/>
          </a:xfrm>
        </p:grpSpPr>
        <p:sp>
          <p:nvSpPr>
            <p:cNvPr id="12" name="矩形 11"/>
            <p:cNvSpPr/>
            <p:nvPr/>
          </p:nvSpPr>
          <p:spPr>
            <a:xfrm>
              <a:off x="3752850" y="102532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贯彻思想、关注时事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2850" y="148698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752849" y="169653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自觉</a:t>
            </a:r>
            <a:r>
              <a:rPr lang="zh-CN" altLang="en-US" sz="2000" dirty="0" smtClean="0"/>
              <a:t>学习党的基本理论、路线、方针、政策和最新会议精神，并自主展开思考；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关注</a:t>
            </a:r>
            <a:r>
              <a:rPr lang="zh-CN" altLang="en-US" sz="2000" dirty="0" smtClean="0"/>
              <a:t>时事</a:t>
            </a:r>
            <a:r>
              <a:rPr lang="zh-CN" altLang="en-US" sz="2000" dirty="0"/>
              <a:t>政治，社会热点</a:t>
            </a:r>
            <a:r>
              <a:rPr lang="zh-CN" altLang="en-US" sz="2000" dirty="0" smtClean="0"/>
              <a:t>问题。</a:t>
            </a:r>
            <a:endParaRPr lang="zh-CN" altLang="en-US" sz="20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752850" y="3149397"/>
            <a:ext cx="8128471" cy="461665"/>
            <a:chOff x="3752850" y="2939847"/>
            <a:chExt cx="8128471" cy="461665"/>
          </a:xfrm>
        </p:grpSpPr>
        <p:sp>
          <p:nvSpPr>
            <p:cNvPr id="20" name="矩形 19"/>
            <p:cNvSpPr/>
            <p:nvPr/>
          </p:nvSpPr>
          <p:spPr>
            <a:xfrm>
              <a:off x="3752850" y="2939847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遵纪守法</a:t>
              </a:r>
              <a:r>
                <a:rPr lang="zh-CN" altLang="en-US" sz="2400" b="1" dirty="0" smtClean="0">
                  <a:solidFill>
                    <a:schemeClr val="bg1"/>
                  </a:solidFill>
                </a:rPr>
                <a:t>、严格要求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752850" y="3401512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3752849" y="3611062"/>
            <a:ext cx="81153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无</a:t>
            </a:r>
            <a:r>
              <a:rPr lang="zh-CN" altLang="en-US" sz="2000" dirty="0"/>
              <a:t>违反大学生行为规范和学校各项</a:t>
            </a:r>
            <a:r>
              <a:rPr lang="zh-CN" altLang="en-US" sz="2000" dirty="0" smtClean="0"/>
              <a:t>规章制度的行为；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按照党员标准严格要求自己，时刻注意维护党组织和党员形象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752850" y="4759122"/>
            <a:ext cx="8128471" cy="461665"/>
            <a:chOff x="3752850" y="4854372"/>
            <a:chExt cx="8128471" cy="461665"/>
          </a:xfrm>
        </p:grpSpPr>
        <p:sp>
          <p:nvSpPr>
            <p:cNvPr id="27" name="矩形 26"/>
            <p:cNvSpPr/>
            <p:nvPr/>
          </p:nvSpPr>
          <p:spPr>
            <a:xfrm>
              <a:off x="3752850" y="4854372"/>
              <a:ext cx="3280741" cy="46166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自我批评、勇于改进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752850" y="5316037"/>
              <a:ext cx="81284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3752849" y="5220787"/>
            <a:ext cx="81153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能够</a:t>
            </a:r>
            <a:r>
              <a:rPr lang="zh-CN" altLang="en-US" sz="2000" dirty="0"/>
              <a:t>认真地开展批评和</a:t>
            </a:r>
            <a:r>
              <a:rPr lang="zh-CN" altLang="en-US" sz="2000" dirty="0" smtClean="0"/>
              <a:t>自我批评</a:t>
            </a:r>
            <a:endParaRPr lang="en-US" altLang="zh-CN" sz="2000" dirty="0" smtClean="0"/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/>
              <a:t>勇于正视和查找自己在学习、工作、生活和服务同学等方面的缺点和不足</a:t>
            </a:r>
            <a:r>
              <a:rPr lang="zh-CN" altLang="en-US" sz="2000" dirty="0" smtClean="0"/>
              <a:t>，并积极改进</a:t>
            </a:r>
            <a:endParaRPr lang="zh-CN" altLang="en-US" sz="2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3934" y="1002826"/>
            <a:ext cx="3392557" cy="585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0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808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6192" y="1946728"/>
            <a:ext cx="5040000" cy="360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993817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</a:rPr>
              <a:t>某某活动照片（最好有你）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34200" y="5867956"/>
            <a:ext cx="426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某某活动照片（最好有你）</a:t>
            </a:r>
          </a:p>
        </p:txBody>
      </p:sp>
    </p:spTree>
    <p:extLst>
      <p:ext uri="{BB962C8B-B14F-4D97-AF65-F5344CB8AC3E}">
        <p14:creationId xmlns:p14="http://schemas.microsoft.com/office/powerpoint/2010/main" val="1252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0550" y="1946728"/>
            <a:ext cx="7456488" cy="3939722"/>
            <a:chOff x="4400550" y="1946728"/>
            <a:chExt cx="7456488" cy="3939722"/>
          </a:xfrm>
        </p:grpSpPr>
        <p:sp>
          <p:nvSpPr>
            <p:cNvPr id="9" name="圆角矩形 8"/>
            <p:cNvSpPr/>
            <p:nvPr/>
          </p:nvSpPr>
          <p:spPr>
            <a:xfrm>
              <a:off x="4400550" y="1946728"/>
              <a:ext cx="7456488" cy="3939722"/>
            </a:xfrm>
            <a:prstGeom prst="roundRect">
              <a:avLst>
                <a:gd name="adj" fmla="val 620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096000" y="2096056"/>
              <a:ext cx="4263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1"/>
                  </a:solidFill>
                </a:rPr>
                <a:t>单个活动重点突出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96000" y="2670094"/>
              <a:ext cx="5283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该活动中</a:t>
              </a:r>
              <a:r>
                <a:rPr lang="zh-CN" altLang="en-US" sz="2000" dirty="0" smtClean="0"/>
                <a:t>我主要负责策划、安排、统筹、申报、汇报等工作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我认识到应该好好学习，天天向上，学好</a:t>
              </a:r>
              <a:r>
                <a:rPr lang="en-US" altLang="zh-CN" sz="2000" dirty="0" smtClean="0"/>
                <a:t>PPT</a:t>
              </a:r>
              <a:r>
                <a:rPr lang="zh-CN" altLang="en-US" sz="2000" dirty="0" smtClean="0"/>
                <a:t>，不要玩游戏</a:t>
              </a:r>
              <a:endParaRPr lang="en-US" altLang="zh-CN" sz="2000" dirty="0" smtClean="0"/>
            </a:p>
            <a:p>
              <a:pPr marL="285750" indent="-285750">
                <a:lnSpc>
                  <a:spcPct val="125000"/>
                </a:lnSpc>
                <a:spcAft>
                  <a:spcPts val="1200"/>
                </a:spcAft>
                <a:buFont typeface="Wingdings" panose="05000000000000000000" pitchFamily="2" charset="2"/>
                <a:buChar char="n"/>
              </a:pPr>
              <a:r>
                <a:rPr lang="zh-CN" altLang="en-US" sz="2000" b="1" dirty="0" smtClean="0"/>
                <a:t>通过该活动</a:t>
              </a:r>
              <a:r>
                <a:rPr lang="zh-CN" altLang="en-US" sz="2000" dirty="0" smtClean="0"/>
                <a:t>我学到了如何做好一份党建汇报</a:t>
              </a:r>
              <a:r>
                <a:rPr lang="en-US" altLang="zh-CN" sz="2000" dirty="0" smtClean="0"/>
                <a:t>PPT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073150" y="6239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二、思想建设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963" y="1946728"/>
            <a:ext cx="5515611" cy="393972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715733" y="1137103"/>
            <a:ext cx="4770667" cy="47625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开展的党建相关活动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3" y="918028"/>
            <a:ext cx="87033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32" y="3581401"/>
            <a:ext cx="7361168" cy="300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4535223"/>
            <a:ext cx="12193057" cy="2322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4571802"/>
            <a:ext cx="12193057" cy="22861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0781" y="4224300"/>
            <a:ext cx="5761219" cy="2633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0315" cy="14668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286000" y="3190875"/>
            <a:ext cx="7620000" cy="476250"/>
          </a:xfrm>
          <a:prstGeom prst="roundRect">
            <a:avLst>
              <a:gd name="adj" fmla="val 20450"/>
            </a:avLst>
          </a:prstGeom>
          <a:gradFill>
            <a:gsLst>
              <a:gs pos="250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三、学习工作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120" y="3027084"/>
            <a:ext cx="1021080" cy="80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6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党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80000"/>
      </a:accent1>
      <a:accent2>
        <a:srgbClr val="F4990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1057</Words>
  <Application>Microsoft Office PowerPoint</Application>
  <PresentationFormat>宽屏</PresentationFormat>
  <Paragraphs>110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Meiryo</vt:lpstr>
      <vt:lpstr>方正正中黑简体</vt:lpstr>
      <vt:lpstr>华文楷体</vt:lpstr>
      <vt:lpstr>宋体</vt:lpstr>
      <vt:lpstr>微软雅黑</vt:lpstr>
      <vt:lpstr>Arial</vt:lpstr>
      <vt:lpstr>Calibri</vt:lpstr>
      <vt:lpstr>Calibri Light</vt:lpstr>
      <vt:lpstr>Consolas</vt:lpstr>
      <vt:lpstr>Verdana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120</cp:revision>
  <dcterms:created xsi:type="dcterms:W3CDTF">2015-11-28T07:56:54Z</dcterms:created>
  <dcterms:modified xsi:type="dcterms:W3CDTF">2015-12-17T05:24:35Z</dcterms:modified>
</cp:coreProperties>
</file>