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package" ContentType="application/vnd.openxmlformats-officedocument.packag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1.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2.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3.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4.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5.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6.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7.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8.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9.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30.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1.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2.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3.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4.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35.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36.xml" ContentType="application/vnd.openxmlformats-officedocument.drawingml.chart+xml"/>
  <Override PartName="/ppt/charts/style35.xml" ContentType="application/vnd.ms-office.chartstyle+xml"/>
  <Override PartName="/ppt/charts/colors35.xml" ContentType="application/vnd.ms-office.chartcolorstyle+xml"/>
  <Override PartName="/ppt/charts/chart37.xml" ContentType="application/vnd.openxmlformats-officedocument.drawingml.chart+xml"/>
  <Override PartName="/ppt/charts/style36.xml" ContentType="application/vnd.ms-office.chartstyle+xml"/>
  <Override PartName="/ppt/charts/colors36.xml" ContentType="application/vnd.ms-office.chartcolorstyle+xml"/>
  <Override PartName="/ppt/charts/chart38.xml" ContentType="application/vnd.openxmlformats-officedocument.drawingml.chart+xml"/>
  <Override PartName="/ppt/charts/style37.xml" ContentType="application/vnd.ms-office.chartstyle+xml"/>
  <Override PartName="/ppt/charts/colors37.xml" ContentType="application/vnd.ms-office.chartcolorstyle+xml"/>
  <Override PartName="/ppt/charts/chart39.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40.xml" ContentType="application/vnd.openxmlformats-officedocument.drawingml.chart+xml"/>
  <Override PartName="/ppt/charts/style39.xml" ContentType="application/vnd.ms-office.chartstyle+xml"/>
  <Override PartName="/ppt/charts/colors39.xml" ContentType="application/vnd.ms-office.chartcolorstyle+xml"/>
  <Override PartName="/ppt/charts/chart41.xml" ContentType="application/vnd.openxmlformats-officedocument.drawingml.chart+xml"/>
  <Override PartName="/ppt/charts/style40.xml" ContentType="application/vnd.ms-office.chartstyle+xml"/>
  <Override PartName="/ppt/charts/colors40.xml" ContentType="application/vnd.ms-office.chartcolorstyle+xml"/>
  <Override PartName="/ppt/charts/chart42.xml" ContentType="application/vnd.openxmlformats-officedocument.drawingml.chart+xml"/>
  <Override PartName="/ppt/charts/style41.xml" ContentType="application/vnd.ms-office.chartstyle+xml"/>
  <Override PartName="/ppt/charts/colors41.xml" ContentType="application/vnd.ms-office.chartcolorstyle+xml"/>
  <Override PartName="/ppt/charts/chart43.xml" ContentType="application/vnd.openxmlformats-officedocument.drawingml.chart+xml"/>
  <Override PartName="/ppt/charts/style42.xml" ContentType="application/vnd.ms-office.chartstyle+xml"/>
  <Override PartName="/ppt/charts/colors42.xml" ContentType="application/vnd.ms-office.chartcolorstyle+xml"/>
  <Override PartName="/ppt/charts/chart44.xml" ContentType="application/vnd.openxmlformats-officedocument.drawingml.chart+xml"/>
  <Override PartName="/ppt/charts/style43.xml" ContentType="application/vnd.ms-office.chartstyle+xml"/>
  <Override PartName="/ppt/charts/colors43.xml" ContentType="application/vnd.ms-office.chartcolorstyle+xml"/>
  <Override PartName="/ppt/charts/chart45.xml" ContentType="application/vnd.openxmlformats-officedocument.drawingml.chart+xml"/>
  <Override PartName="/ppt/charts/style44.xml" ContentType="application/vnd.ms-office.chartstyle+xml"/>
  <Override PartName="/ppt/charts/colors44.xml" ContentType="application/vnd.ms-office.chartcolorstyle+xml"/>
  <Override PartName="/ppt/charts/chart46.xml" ContentType="application/vnd.openxmlformats-officedocument.drawingml.chart+xml"/>
  <Override PartName="/ppt/charts/style45.xml" ContentType="application/vnd.ms-office.chartstyle+xml"/>
  <Override PartName="/ppt/charts/colors45.xml" ContentType="application/vnd.ms-office.chartcolorstyle+xml"/>
  <Override PartName="/ppt/charts/chart47.xml" ContentType="application/vnd.openxmlformats-officedocument.drawingml.chart+xml"/>
  <Override PartName="/ppt/charts/style46.xml" ContentType="application/vnd.ms-office.chartstyle+xml"/>
  <Override PartName="/ppt/charts/colors46.xml" ContentType="application/vnd.ms-office.chartcolorstyle+xml"/>
  <Override PartName="/ppt/charts/chart48.xml" ContentType="application/vnd.openxmlformats-officedocument.drawingml.chart+xml"/>
  <Override PartName="/ppt/charts/style47.xml" ContentType="application/vnd.ms-office.chartstyle+xml"/>
  <Override PartName="/ppt/charts/colors47.xml" ContentType="application/vnd.ms-office.chartcolorstyle+xml"/>
  <Override PartName="/ppt/charts/chart49.xml" ContentType="application/vnd.openxmlformats-officedocument.drawingml.chart+xml"/>
  <Override PartName="/ppt/charts/style48.xml" ContentType="application/vnd.ms-office.chartstyle+xml"/>
  <Override PartName="/ppt/charts/colors48.xml" ContentType="application/vnd.ms-office.chartcolorstyle+xml"/>
  <Override PartName="/ppt/charts/chart50.xml" ContentType="application/vnd.openxmlformats-officedocument.drawingml.chart+xml"/>
  <Override PartName="/ppt/charts/style49.xml" ContentType="application/vnd.ms-office.chartstyle+xml"/>
  <Override PartName="/ppt/charts/colors49.xml" ContentType="application/vnd.ms-office.chartcolorstyle+xml"/>
  <Override PartName="/ppt/charts/chart51.xml" ContentType="application/vnd.openxmlformats-officedocument.drawingml.chart+xml"/>
  <Override PartName="/ppt/charts/style50.xml" ContentType="application/vnd.ms-office.chartstyle+xml"/>
  <Override PartName="/ppt/charts/colors50.xml" ContentType="application/vnd.ms-office.chartcolorstyle+xml"/>
  <Override PartName="/ppt/charts/chart52.xml" ContentType="application/vnd.openxmlformats-officedocument.drawingml.chart+xml"/>
  <Override PartName="/ppt/charts/style51.xml" ContentType="application/vnd.ms-office.chartstyle+xml"/>
  <Override PartName="/ppt/charts/colors51.xml" ContentType="application/vnd.ms-office.chartcolorstyle+xml"/>
  <Override PartName="/ppt/charts/chart53.xml" ContentType="application/vnd.openxmlformats-officedocument.drawingml.chart+xml"/>
  <Override PartName="/ppt/charts/style52.xml" ContentType="application/vnd.ms-office.chartstyle+xml"/>
  <Override PartName="/ppt/charts/colors52.xml" ContentType="application/vnd.ms-office.chartcolorstyle+xml"/>
  <Override PartName="/ppt/charts/chart54.xml" ContentType="application/vnd.openxmlformats-officedocument.drawingml.chart+xml"/>
  <Override PartName="/ppt/charts/style53.xml" ContentType="application/vnd.ms-office.chartstyle+xml"/>
  <Override PartName="/ppt/charts/colors53.xml" ContentType="application/vnd.ms-office.chartcolorstyle+xml"/>
  <Override PartName="/ppt/charts/chart55.xml" ContentType="application/vnd.openxmlformats-officedocument.drawingml.chart+xml"/>
  <Override PartName="/ppt/charts/style54.xml" ContentType="application/vnd.ms-office.chartstyle+xml"/>
  <Override PartName="/ppt/charts/colors54.xml" ContentType="application/vnd.ms-office.chartcolorstyle+xml"/>
  <Override PartName="/ppt/charts/chart56.xml" ContentType="application/vnd.openxmlformats-officedocument.drawingml.chart+xml"/>
  <Override PartName="/ppt/charts/style55.xml" ContentType="application/vnd.ms-office.chartstyle+xml"/>
  <Override PartName="/ppt/charts/colors55.xml" ContentType="application/vnd.ms-office.chartcolorstyle+xml"/>
  <Override PartName="/ppt/charts/chart57.xml" ContentType="application/vnd.openxmlformats-officedocument.drawingml.chart+xml"/>
  <Override PartName="/ppt/charts/style56.xml" ContentType="application/vnd.ms-office.chartstyle+xml"/>
  <Override PartName="/ppt/charts/colors56.xml" ContentType="application/vnd.ms-office.chartcolorstyle+xml"/>
  <Override PartName="/ppt/charts/chart58.xml" ContentType="application/vnd.openxmlformats-officedocument.drawingml.chart+xml"/>
  <Override PartName="/ppt/charts/style57.xml" ContentType="application/vnd.ms-office.chartstyle+xml"/>
  <Override PartName="/ppt/charts/colors57.xml" ContentType="application/vnd.ms-office.chartcolorstyle+xml"/>
  <Override PartName="/ppt/charts/chart59.xml" ContentType="application/vnd.openxmlformats-officedocument.drawingml.chart+xml"/>
  <Override PartName="/ppt/charts/style58.xml" ContentType="application/vnd.ms-office.chartstyle+xml"/>
  <Override PartName="/ppt/charts/colors58.xml" ContentType="application/vnd.ms-office.chartcolorstyle+xml"/>
  <Override PartName="/ppt/charts/chart60.xml" ContentType="application/vnd.openxmlformats-officedocument.drawingml.chart+xml"/>
  <Override PartName="/ppt/charts/style59.xml" ContentType="application/vnd.ms-office.chartstyle+xml"/>
  <Override PartName="/ppt/charts/colors59.xml" ContentType="application/vnd.ms-office.chartcolorstyle+xml"/>
  <Override PartName="/ppt/charts/chart61.xml" ContentType="application/vnd.openxmlformats-officedocument.drawingml.chart+xml"/>
  <Override PartName="/ppt/charts/style60.xml" ContentType="application/vnd.ms-office.chartstyle+xml"/>
  <Override PartName="/ppt/charts/colors60.xml" ContentType="application/vnd.ms-office.chartcolorstyle+xml"/>
  <Override PartName="/ppt/charts/chart62.xml" ContentType="application/vnd.openxmlformats-officedocument.drawingml.chart+xml"/>
  <Override PartName="/ppt/charts/style61.xml" ContentType="application/vnd.ms-office.chartstyle+xml"/>
  <Override PartName="/ppt/charts/colors6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8" r:id="rId2"/>
  </p:sldMasterIdLst>
  <p:notesMasterIdLst>
    <p:notesMasterId r:id="rId35"/>
  </p:notesMasterIdLst>
  <p:sldIdLst>
    <p:sldId id="256" r:id="rId3"/>
    <p:sldId id="257" r:id="rId4"/>
    <p:sldId id="262" r:id="rId5"/>
    <p:sldId id="258" r:id="rId6"/>
    <p:sldId id="271" r:id="rId7"/>
    <p:sldId id="267" r:id="rId8"/>
    <p:sldId id="272" r:id="rId9"/>
    <p:sldId id="273" r:id="rId10"/>
    <p:sldId id="275" r:id="rId11"/>
    <p:sldId id="263" r:id="rId12"/>
    <p:sldId id="260" r:id="rId13"/>
    <p:sldId id="277" r:id="rId14"/>
    <p:sldId id="278" r:id="rId15"/>
    <p:sldId id="274" r:id="rId16"/>
    <p:sldId id="279" r:id="rId17"/>
    <p:sldId id="280" r:id="rId18"/>
    <p:sldId id="265" r:id="rId19"/>
    <p:sldId id="281" r:id="rId20"/>
    <p:sldId id="283" r:id="rId21"/>
    <p:sldId id="261" r:id="rId22"/>
    <p:sldId id="282" r:id="rId23"/>
    <p:sldId id="276" r:id="rId24"/>
    <p:sldId id="285" r:id="rId25"/>
    <p:sldId id="284" r:id="rId26"/>
    <p:sldId id="264" r:id="rId27"/>
    <p:sldId id="270" r:id="rId28"/>
    <p:sldId id="287" r:id="rId29"/>
    <p:sldId id="286" r:id="rId30"/>
    <p:sldId id="288" r:id="rId31"/>
    <p:sldId id="268" r:id="rId32"/>
    <p:sldId id="266" r:id="rId33"/>
    <p:sldId id="289"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a:srgbClr val="80A933"/>
    <a:srgbClr val="FF9100"/>
    <a:srgbClr val="ED4137"/>
    <a:srgbClr val="A9C578"/>
    <a:srgbClr val="A5A5A5"/>
    <a:srgbClr val="7F7F7F"/>
    <a:srgbClr val="000000"/>
    <a:srgbClr val="8BAB00"/>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2" d="100"/>
          <a:sy n="92" d="100"/>
        </p:scale>
        <p:origin x="9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package" Target="../embeddings/Microsoft_Office_Excel_2007___10.package"/><Relationship Id="rId2" Type="http://schemas.microsoft.com/office/2011/relationships/chartColorStyle" Target="colors10.xml"/><Relationship Id="rId1" Type="http://schemas.microsoft.com/office/2011/relationships/chartStyle" Target="style1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charts/_rels/chart11.xml.rels><?xml version="1.0" encoding="UTF-8" standalone="yes"?>
<Relationships xmlns="http://schemas.openxmlformats.org/package/2006/relationships"><Relationship Id="rId3" Type="http://schemas.openxmlformats.org/officeDocument/2006/relationships/image" Target="../media/image20.png"/><Relationship Id="rId2" Type="http://schemas.microsoft.com/office/2011/relationships/chartColorStyle" Target="colors11.xml"/><Relationship Id="rId1" Type="http://schemas.microsoft.com/office/2011/relationships/chartStyle" Target="style11.xml"/><Relationship Id="rId5" Type="http://schemas.openxmlformats.org/officeDocument/2006/relationships/package" Target="../embeddings/Microsoft_Office_Excel_2007___11.package"/><Relationship Id="rId4" Type="http://schemas.openxmlformats.org/officeDocument/2006/relationships/image" Target="../media/image21.png"/></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Office_Excel_2007___12.package"/><Relationship Id="rId2" Type="http://schemas.openxmlformats.org/officeDocument/2006/relationships/image" Target="../media/image23.png"/><Relationship Id="rId1" Type="http://schemas.openxmlformats.org/officeDocument/2006/relationships/image" Target="../media/image22.png"/></Relationships>
</file>

<file path=ppt/charts/_rels/chart13.xml.rels><?xml version="1.0" encoding="UTF-8" standalone="yes"?>
<Relationships xmlns="http://schemas.openxmlformats.org/package/2006/relationships"><Relationship Id="rId8" Type="http://schemas.openxmlformats.org/officeDocument/2006/relationships/package" Target="../embeddings/Microsoft_Office_Excel_2007___13.package"/><Relationship Id="rId3" Type="http://schemas.openxmlformats.org/officeDocument/2006/relationships/image" Target="../media/image24.png"/><Relationship Id="rId7" Type="http://schemas.openxmlformats.org/officeDocument/2006/relationships/image" Target="../media/image28.png"/><Relationship Id="rId2" Type="http://schemas.microsoft.com/office/2011/relationships/chartColorStyle" Target="colors12.xml"/><Relationship Id="rId1" Type="http://schemas.microsoft.com/office/2011/relationships/chartStyle" Target="style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charts/_rels/chart14.xml.rels><?xml version="1.0" encoding="UTF-8" standalone="yes"?>
<Relationships xmlns="http://schemas.openxmlformats.org/package/2006/relationships"><Relationship Id="rId3" Type="http://schemas.openxmlformats.org/officeDocument/2006/relationships/image" Target="../media/image33.png"/><Relationship Id="rId2" Type="http://schemas.microsoft.com/office/2011/relationships/chartColorStyle" Target="colors13.xml"/><Relationship Id="rId1" Type="http://schemas.microsoft.com/office/2011/relationships/chartStyle" Target="style13.xml"/><Relationship Id="rId5" Type="http://schemas.openxmlformats.org/officeDocument/2006/relationships/package" Target="../embeddings/Microsoft_Office_Excel_2007___14.package"/><Relationship Id="rId4" Type="http://schemas.openxmlformats.org/officeDocument/2006/relationships/image" Target="../media/image34.png"/></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Office_Excel_2007___15.package"/><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image" Target="../media/image35.png"/><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Office_Excel_2007___16.package"/></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Office_Excel_2007___17.package"/><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Office_Excel_2007___18.package"/><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Office_Excel_2007___19.package"/><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2.package"/><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Office_Excel_2007___20.package"/><Relationship Id="rId2" Type="http://schemas.microsoft.com/office/2011/relationships/chartColorStyle" Target="colors19.xml"/><Relationship Id="rId1" Type="http://schemas.microsoft.com/office/2011/relationships/chartStyle" Target="style19.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Office_Excel_2007___21.package"/><Relationship Id="rId2" Type="http://schemas.microsoft.com/office/2011/relationships/chartColorStyle" Target="colors20.xml"/><Relationship Id="rId1" Type="http://schemas.microsoft.com/office/2011/relationships/chartStyle" Target="style20.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Office_Excel_2007___22.package"/><Relationship Id="rId2" Type="http://schemas.microsoft.com/office/2011/relationships/chartColorStyle" Target="colors21.xml"/><Relationship Id="rId1" Type="http://schemas.microsoft.com/office/2011/relationships/chartStyle" Target="style21.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Office_Excel_2007___23.package"/><Relationship Id="rId2" Type="http://schemas.microsoft.com/office/2011/relationships/chartColorStyle" Target="colors22.xml"/><Relationship Id="rId1" Type="http://schemas.microsoft.com/office/2011/relationships/chartStyle" Target="style22.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Office_Excel_2007___24.package"/><Relationship Id="rId2" Type="http://schemas.microsoft.com/office/2011/relationships/chartColorStyle" Target="colors23.xml"/><Relationship Id="rId1" Type="http://schemas.microsoft.com/office/2011/relationships/chartStyle" Target="style23.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Office_Excel_2007___25.package"/><Relationship Id="rId2" Type="http://schemas.microsoft.com/office/2011/relationships/chartColorStyle" Target="colors24.xml"/><Relationship Id="rId1" Type="http://schemas.microsoft.com/office/2011/relationships/chartStyle" Target="style24.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Office_Excel_2007___26.package"/><Relationship Id="rId2" Type="http://schemas.microsoft.com/office/2011/relationships/chartColorStyle" Target="colors25.xml"/><Relationship Id="rId1" Type="http://schemas.microsoft.com/office/2011/relationships/chartStyle" Target="style25.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Office_Excel_2007___27.package"/><Relationship Id="rId2" Type="http://schemas.microsoft.com/office/2011/relationships/chartColorStyle" Target="colors26.xml"/><Relationship Id="rId1" Type="http://schemas.microsoft.com/office/2011/relationships/chartStyle" Target="style26.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Office_Excel_2007___28.package"/><Relationship Id="rId2" Type="http://schemas.microsoft.com/office/2011/relationships/chartColorStyle" Target="colors27.xml"/><Relationship Id="rId1" Type="http://schemas.microsoft.com/office/2011/relationships/chartStyle" Target="style27.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Office_Excel_2007___29.package"/><Relationship Id="rId2" Type="http://schemas.microsoft.com/office/2011/relationships/chartColorStyle" Target="colors28.xml"/><Relationship Id="rId1" Type="http://schemas.microsoft.com/office/2011/relationships/chartStyle" Target="style28.xml"/></Relationships>
</file>

<file path=ppt/charts/_rels/chart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package" Target="../embeddings/Microsoft_Office_Excel_2007___3.package"/><Relationship Id="rId2" Type="http://schemas.microsoft.com/office/2011/relationships/chartColorStyle" Target="colors3.xml"/><Relationship Id="rId1" Type="http://schemas.microsoft.com/office/2011/relationships/chartStyle" Target="style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Office_Excel_2007___30.package"/><Relationship Id="rId2" Type="http://schemas.microsoft.com/office/2011/relationships/chartColorStyle" Target="colors29.xml"/><Relationship Id="rId1" Type="http://schemas.microsoft.com/office/2011/relationships/chartStyle" Target="style29.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Office_Excel_2007___31.package"/><Relationship Id="rId2" Type="http://schemas.microsoft.com/office/2011/relationships/chartColorStyle" Target="colors30.xml"/><Relationship Id="rId1" Type="http://schemas.microsoft.com/office/2011/relationships/chartStyle" Target="style30.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Office_Excel_2007___32.package"/><Relationship Id="rId2" Type="http://schemas.microsoft.com/office/2011/relationships/chartColorStyle" Target="colors31.xml"/><Relationship Id="rId1" Type="http://schemas.microsoft.com/office/2011/relationships/chartStyle" Target="style31.xml"/></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Office_Excel_2007___33.package"/><Relationship Id="rId2" Type="http://schemas.microsoft.com/office/2011/relationships/chartColorStyle" Target="colors32.xml"/><Relationship Id="rId1" Type="http://schemas.microsoft.com/office/2011/relationships/chartStyle" Target="style32.xml"/></Relationships>
</file>

<file path=ppt/charts/_rels/chart34.xml.rels><?xml version="1.0" encoding="UTF-8" standalone="yes"?>
<Relationships xmlns="http://schemas.openxmlformats.org/package/2006/relationships"><Relationship Id="rId3" Type="http://schemas.openxmlformats.org/officeDocument/2006/relationships/package" Target="../embeddings/Microsoft_Office_Excel_2007___34.package"/><Relationship Id="rId2" Type="http://schemas.microsoft.com/office/2011/relationships/chartColorStyle" Target="colors33.xml"/><Relationship Id="rId1" Type="http://schemas.microsoft.com/office/2011/relationships/chartStyle" Target="style33.xml"/></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Office_Excel_2007___35.package"/><Relationship Id="rId2" Type="http://schemas.microsoft.com/office/2011/relationships/chartColorStyle" Target="colors34.xml"/><Relationship Id="rId1" Type="http://schemas.microsoft.com/office/2011/relationships/chartStyle" Target="style34.xml"/></Relationships>
</file>

<file path=ppt/charts/_rels/chart36.xml.rels><?xml version="1.0" encoding="UTF-8" standalone="yes"?>
<Relationships xmlns="http://schemas.openxmlformats.org/package/2006/relationships"><Relationship Id="rId3" Type="http://schemas.openxmlformats.org/officeDocument/2006/relationships/package" Target="../embeddings/Microsoft_Office_Excel_2007___36.package"/><Relationship Id="rId2" Type="http://schemas.microsoft.com/office/2011/relationships/chartColorStyle" Target="colors35.xml"/><Relationship Id="rId1" Type="http://schemas.microsoft.com/office/2011/relationships/chartStyle" Target="style35.xml"/></Relationships>
</file>

<file path=ppt/charts/_rels/chart37.xml.rels><?xml version="1.0" encoding="UTF-8" standalone="yes"?>
<Relationships xmlns="http://schemas.openxmlformats.org/package/2006/relationships"><Relationship Id="rId3" Type="http://schemas.openxmlformats.org/officeDocument/2006/relationships/package" Target="../embeddings/Microsoft_Office_Excel_2007___37.package"/><Relationship Id="rId2" Type="http://schemas.microsoft.com/office/2011/relationships/chartColorStyle" Target="colors36.xml"/><Relationship Id="rId1" Type="http://schemas.microsoft.com/office/2011/relationships/chartStyle" Target="style36.xml"/></Relationships>
</file>

<file path=ppt/charts/_rels/chart38.xml.rels><?xml version="1.0" encoding="UTF-8" standalone="yes"?>
<Relationships xmlns="http://schemas.openxmlformats.org/package/2006/relationships"><Relationship Id="rId3" Type="http://schemas.openxmlformats.org/officeDocument/2006/relationships/package" Target="../embeddings/Microsoft_Office_Excel_2007___38.package"/><Relationship Id="rId2" Type="http://schemas.microsoft.com/office/2011/relationships/chartColorStyle" Target="colors37.xml"/><Relationship Id="rId1" Type="http://schemas.microsoft.com/office/2011/relationships/chartStyle" Target="style37.xml"/></Relationships>
</file>

<file path=ppt/charts/_rels/chart39.xml.rels><?xml version="1.0" encoding="UTF-8" standalone="yes"?>
<Relationships xmlns="http://schemas.openxmlformats.org/package/2006/relationships"><Relationship Id="rId3" Type="http://schemas.openxmlformats.org/officeDocument/2006/relationships/package" Target="../embeddings/Microsoft_Office_Excel_2007___39.package"/><Relationship Id="rId2" Type="http://schemas.microsoft.com/office/2011/relationships/chartColorStyle" Target="colors38.xml"/><Relationship Id="rId1" Type="http://schemas.microsoft.com/office/2011/relationships/chartStyle" Target="style38.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4.package"/><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package" Target="../embeddings/Microsoft_Office_Excel_2007___40.package"/><Relationship Id="rId2" Type="http://schemas.microsoft.com/office/2011/relationships/chartColorStyle" Target="colors39.xml"/><Relationship Id="rId1" Type="http://schemas.microsoft.com/office/2011/relationships/chartStyle" Target="style39.xml"/></Relationships>
</file>

<file path=ppt/charts/_rels/chart41.xml.rels><?xml version="1.0" encoding="UTF-8" standalone="yes"?>
<Relationships xmlns="http://schemas.openxmlformats.org/package/2006/relationships"><Relationship Id="rId3" Type="http://schemas.openxmlformats.org/officeDocument/2006/relationships/package" Target="../embeddings/Microsoft_Office_Excel_2007___41.package"/><Relationship Id="rId2" Type="http://schemas.microsoft.com/office/2011/relationships/chartColorStyle" Target="colors40.xml"/><Relationship Id="rId1" Type="http://schemas.microsoft.com/office/2011/relationships/chartStyle" Target="style40.xml"/></Relationships>
</file>

<file path=ppt/charts/_rels/chart42.xml.rels><?xml version="1.0" encoding="UTF-8" standalone="yes"?>
<Relationships xmlns="http://schemas.openxmlformats.org/package/2006/relationships"><Relationship Id="rId3" Type="http://schemas.openxmlformats.org/officeDocument/2006/relationships/package" Target="../embeddings/Microsoft_Office_Excel_2007___42.package"/><Relationship Id="rId2" Type="http://schemas.microsoft.com/office/2011/relationships/chartColorStyle" Target="colors41.xml"/><Relationship Id="rId1" Type="http://schemas.microsoft.com/office/2011/relationships/chartStyle" Target="style41.xml"/></Relationships>
</file>

<file path=ppt/charts/_rels/chart43.xml.rels><?xml version="1.0" encoding="UTF-8" standalone="yes"?>
<Relationships xmlns="http://schemas.openxmlformats.org/package/2006/relationships"><Relationship Id="rId3" Type="http://schemas.openxmlformats.org/officeDocument/2006/relationships/package" Target="../embeddings/Microsoft_Office_Excel_2007___43.package"/><Relationship Id="rId2" Type="http://schemas.microsoft.com/office/2011/relationships/chartColorStyle" Target="colors42.xml"/><Relationship Id="rId1" Type="http://schemas.microsoft.com/office/2011/relationships/chartStyle" Target="style42.xml"/></Relationships>
</file>

<file path=ppt/charts/_rels/chart44.xml.rels><?xml version="1.0" encoding="UTF-8" standalone="yes"?>
<Relationships xmlns="http://schemas.openxmlformats.org/package/2006/relationships"><Relationship Id="rId3" Type="http://schemas.openxmlformats.org/officeDocument/2006/relationships/package" Target="../embeddings/Microsoft_Office_Excel_2007___44.package"/><Relationship Id="rId2" Type="http://schemas.microsoft.com/office/2011/relationships/chartColorStyle" Target="colors43.xml"/><Relationship Id="rId1" Type="http://schemas.microsoft.com/office/2011/relationships/chartStyle" Target="style43.xml"/></Relationships>
</file>

<file path=ppt/charts/_rels/chart45.xml.rels><?xml version="1.0" encoding="UTF-8" standalone="yes"?>
<Relationships xmlns="http://schemas.openxmlformats.org/package/2006/relationships"><Relationship Id="rId3" Type="http://schemas.openxmlformats.org/officeDocument/2006/relationships/package" Target="../embeddings/Microsoft_Office_Excel_2007___45.package"/><Relationship Id="rId2" Type="http://schemas.microsoft.com/office/2011/relationships/chartColorStyle" Target="colors44.xml"/><Relationship Id="rId1" Type="http://schemas.microsoft.com/office/2011/relationships/chartStyle" Target="style44.xml"/></Relationships>
</file>

<file path=ppt/charts/_rels/chart46.xml.rels><?xml version="1.0" encoding="UTF-8" standalone="yes"?>
<Relationships xmlns="http://schemas.openxmlformats.org/package/2006/relationships"><Relationship Id="rId3" Type="http://schemas.openxmlformats.org/officeDocument/2006/relationships/package" Target="../embeddings/Microsoft_Office_Excel_2007___46.package"/><Relationship Id="rId2" Type="http://schemas.microsoft.com/office/2011/relationships/chartColorStyle" Target="colors45.xml"/><Relationship Id="rId1" Type="http://schemas.microsoft.com/office/2011/relationships/chartStyle" Target="style45.xml"/></Relationships>
</file>

<file path=ppt/charts/_rels/chart47.xml.rels><?xml version="1.0" encoding="UTF-8" standalone="yes"?>
<Relationships xmlns="http://schemas.openxmlformats.org/package/2006/relationships"><Relationship Id="rId3" Type="http://schemas.openxmlformats.org/officeDocument/2006/relationships/package" Target="../embeddings/Microsoft_Office_Excel_2007___47.package"/><Relationship Id="rId2" Type="http://schemas.microsoft.com/office/2011/relationships/chartColorStyle" Target="colors46.xml"/><Relationship Id="rId1" Type="http://schemas.microsoft.com/office/2011/relationships/chartStyle" Target="style46.xml"/></Relationships>
</file>

<file path=ppt/charts/_rels/chart48.xml.rels><?xml version="1.0" encoding="UTF-8" standalone="yes"?>
<Relationships xmlns="http://schemas.openxmlformats.org/package/2006/relationships"><Relationship Id="rId3" Type="http://schemas.openxmlformats.org/officeDocument/2006/relationships/package" Target="../embeddings/Microsoft_Office_Excel_2007___48.package"/><Relationship Id="rId2" Type="http://schemas.microsoft.com/office/2011/relationships/chartColorStyle" Target="colors47.xml"/><Relationship Id="rId1" Type="http://schemas.microsoft.com/office/2011/relationships/chartStyle" Target="style47.xml"/></Relationships>
</file>

<file path=ppt/charts/_rels/chart49.xml.rels><?xml version="1.0" encoding="UTF-8" standalone="yes"?>
<Relationships xmlns="http://schemas.openxmlformats.org/package/2006/relationships"><Relationship Id="rId3" Type="http://schemas.openxmlformats.org/officeDocument/2006/relationships/package" Target="../embeddings/Microsoft_Office_Excel_2007___49.package"/><Relationship Id="rId2" Type="http://schemas.microsoft.com/office/2011/relationships/chartColorStyle" Target="colors48.xml"/><Relationship Id="rId1" Type="http://schemas.microsoft.com/office/2011/relationships/chartStyle" Target="style48.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Office_Excel_2007___5.package"/><Relationship Id="rId2" Type="http://schemas.microsoft.com/office/2011/relationships/chartColorStyle" Target="colors5.xml"/><Relationship Id="rId1" Type="http://schemas.microsoft.com/office/2011/relationships/chartStyle" Target="style5.xml"/></Relationships>
</file>

<file path=ppt/charts/_rels/chart50.xml.rels><?xml version="1.0" encoding="UTF-8" standalone="yes"?>
<Relationships xmlns="http://schemas.openxmlformats.org/package/2006/relationships"><Relationship Id="rId3" Type="http://schemas.openxmlformats.org/officeDocument/2006/relationships/package" Target="../embeddings/Microsoft_Office_Excel_2007___50.package"/><Relationship Id="rId2" Type="http://schemas.microsoft.com/office/2011/relationships/chartColorStyle" Target="colors49.xml"/><Relationship Id="rId1" Type="http://schemas.microsoft.com/office/2011/relationships/chartStyle" Target="style49.xml"/></Relationships>
</file>

<file path=ppt/charts/_rels/chart51.xml.rels><?xml version="1.0" encoding="UTF-8" standalone="yes"?>
<Relationships xmlns="http://schemas.openxmlformats.org/package/2006/relationships"><Relationship Id="rId3" Type="http://schemas.openxmlformats.org/officeDocument/2006/relationships/package" Target="../embeddings/Microsoft_Office_Excel_2007___51.package"/><Relationship Id="rId2" Type="http://schemas.microsoft.com/office/2011/relationships/chartColorStyle" Target="colors50.xml"/><Relationship Id="rId1" Type="http://schemas.microsoft.com/office/2011/relationships/chartStyle" Target="style50.xml"/></Relationships>
</file>

<file path=ppt/charts/_rels/chart52.xml.rels><?xml version="1.0" encoding="UTF-8" standalone="yes"?>
<Relationships xmlns="http://schemas.openxmlformats.org/package/2006/relationships"><Relationship Id="rId3" Type="http://schemas.openxmlformats.org/officeDocument/2006/relationships/package" Target="../embeddings/Microsoft_Office_Excel_2007___52.package"/><Relationship Id="rId2" Type="http://schemas.microsoft.com/office/2011/relationships/chartColorStyle" Target="colors51.xml"/><Relationship Id="rId1" Type="http://schemas.microsoft.com/office/2011/relationships/chartStyle" Target="style51.xml"/></Relationships>
</file>

<file path=ppt/charts/_rels/chart53.xml.rels><?xml version="1.0" encoding="UTF-8" standalone="yes"?>
<Relationships xmlns="http://schemas.openxmlformats.org/package/2006/relationships"><Relationship Id="rId3" Type="http://schemas.openxmlformats.org/officeDocument/2006/relationships/package" Target="../embeddings/Microsoft_Office_Excel_2007___53.package"/><Relationship Id="rId2" Type="http://schemas.microsoft.com/office/2011/relationships/chartColorStyle" Target="colors52.xml"/><Relationship Id="rId1" Type="http://schemas.microsoft.com/office/2011/relationships/chartStyle" Target="style52.xml"/></Relationships>
</file>

<file path=ppt/charts/_rels/chart54.xml.rels><?xml version="1.0" encoding="UTF-8" standalone="yes"?>
<Relationships xmlns="http://schemas.openxmlformats.org/package/2006/relationships"><Relationship Id="rId3" Type="http://schemas.openxmlformats.org/officeDocument/2006/relationships/package" Target="../embeddings/Microsoft_Office_Excel_2007___54.package"/><Relationship Id="rId2" Type="http://schemas.microsoft.com/office/2011/relationships/chartColorStyle" Target="colors53.xml"/><Relationship Id="rId1" Type="http://schemas.microsoft.com/office/2011/relationships/chartStyle" Target="style53.xml"/></Relationships>
</file>

<file path=ppt/charts/_rels/chart55.xml.rels><?xml version="1.0" encoding="UTF-8" standalone="yes"?>
<Relationships xmlns="http://schemas.openxmlformats.org/package/2006/relationships"><Relationship Id="rId3" Type="http://schemas.openxmlformats.org/officeDocument/2006/relationships/package" Target="../embeddings/Microsoft_Office_Excel_2007___55.package"/><Relationship Id="rId2" Type="http://schemas.microsoft.com/office/2011/relationships/chartColorStyle" Target="colors54.xml"/><Relationship Id="rId1" Type="http://schemas.microsoft.com/office/2011/relationships/chartStyle" Target="style54.xml"/></Relationships>
</file>

<file path=ppt/charts/_rels/chart56.xml.rels><?xml version="1.0" encoding="UTF-8" standalone="yes"?>
<Relationships xmlns="http://schemas.openxmlformats.org/package/2006/relationships"><Relationship Id="rId3" Type="http://schemas.openxmlformats.org/officeDocument/2006/relationships/package" Target="../embeddings/Microsoft_Office_Excel_2007___56.package"/><Relationship Id="rId2" Type="http://schemas.microsoft.com/office/2011/relationships/chartColorStyle" Target="colors55.xml"/><Relationship Id="rId1" Type="http://schemas.microsoft.com/office/2011/relationships/chartStyle" Target="style55.xml"/></Relationships>
</file>

<file path=ppt/charts/_rels/chart57.xml.rels><?xml version="1.0" encoding="UTF-8" standalone="yes"?>
<Relationships xmlns="http://schemas.openxmlformats.org/package/2006/relationships"><Relationship Id="rId3" Type="http://schemas.openxmlformats.org/officeDocument/2006/relationships/package" Target="../embeddings/Microsoft_Office_Excel_2007___57.package"/><Relationship Id="rId2" Type="http://schemas.microsoft.com/office/2011/relationships/chartColorStyle" Target="colors56.xml"/><Relationship Id="rId1" Type="http://schemas.microsoft.com/office/2011/relationships/chartStyle" Target="style56.xml"/></Relationships>
</file>

<file path=ppt/charts/_rels/chart58.xml.rels><?xml version="1.0" encoding="UTF-8" standalone="yes"?>
<Relationships xmlns="http://schemas.openxmlformats.org/package/2006/relationships"><Relationship Id="rId3" Type="http://schemas.openxmlformats.org/officeDocument/2006/relationships/package" Target="../embeddings/Microsoft_Office_Excel_2007___58.package"/><Relationship Id="rId2" Type="http://schemas.microsoft.com/office/2011/relationships/chartColorStyle" Target="colors57.xml"/><Relationship Id="rId1" Type="http://schemas.microsoft.com/office/2011/relationships/chartStyle" Target="style57.xml"/></Relationships>
</file>

<file path=ppt/charts/_rels/chart59.xml.rels><?xml version="1.0" encoding="UTF-8" standalone="yes"?>
<Relationships xmlns="http://schemas.openxmlformats.org/package/2006/relationships"><Relationship Id="rId3" Type="http://schemas.openxmlformats.org/officeDocument/2006/relationships/package" Target="../embeddings/Microsoft_Office_Excel_2007___59.package"/><Relationship Id="rId2" Type="http://schemas.microsoft.com/office/2011/relationships/chartColorStyle" Target="colors58.xml"/><Relationship Id="rId1" Type="http://schemas.microsoft.com/office/2011/relationships/chartStyle" Target="style58.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Office_Excel_2007___6.package"/><Relationship Id="rId2" Type="http://schemas.microsoft.com/office/2011/relationships/chartColorStyle" Target="colors6.xml"/><Relationship Id="rId1" Type="http://schemas.microsoft.com/office/2011/relationships/chartStyle" Target="style6.xml"/></Relationships>
</file>

<file path=ppt/charts/_rels/chart60.xml.rels><?xml version="1.0" encoding="UTF-8" standalone="yes"?>
<Relationships xmlns="http://schemas.openxmlformats.org/package/2006/relationships"><Relationship Id="rId3" Type="http://schemas.openxmlformats.org/officeDocument/2006/relationships/package" Target="../embeddings/Microsoft_Office_Excel_2007___60.package"/><Relationship Id="rId2" Type="http://schemas.microsoft.com/office/2011/relationships/chartColorStyle" Target="colors59.xml"/><Relationship Id="rId1" Type="http://schemas.microsoft.com/office/2011/relationships/chartStyle" Target="style59.xml"/></Relationships>
</file>

<file path=ppt/charts/_rels/chart61.xml.rels><?xml version="1.0" encoding="UTF-8" standalone="yes"?>
<Relationships xmlns="http://schemas.openxmlformats.org/package/2006/relationships"><Relationship Id="rId3" Type="http://schemas.openxmlformats.org/officeDocument/2006/relationships/package" Target="../embeddings/Microsoft_Office_Excel_2007___61.package"/><Relationship Id="rId2" Type="http://schemas.microsoft.com/office/2011/relationships/chartColorStyle" Target="colors60.xml"/><Relationship Id="rId1" Type="http://schemas.microsoft.com/office/2011/relationships/chartStyle" Target="style60.xml"/></Relationships>
</file>

<file path=ppt/charts/_rels/chart62.xml.rels><?xml version="1.0" encoding="UTF-8" standalone="yes"?>
<Relationships xmlns="http://schemas.openxmlformats.org/package/2006/relationships"><Relationship Id="rId3" Type="http://schemas.openxmlformats.org/officeDocument/2006/relationships/package" Target="../embeddings/Microsoft_Office_Excel_2007___62.package"/><Relationship Id="rId2" Type="http://schemas.microsoft.com/office/2011/relationships/chartColorStyle" Target="colors61.xml"/><Relationship Id="rId1" Type="http://schemas.microsoft.com/office/2011/relationships/chartStyle" Target="style6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Office_Excel_2007___7.package"/><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Office_Excel_2007___8.package"/><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Office_Excel_2007___9.package"/><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80A933">
                <a:alpha val="27843"/>
              </a:srgb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0%</c:formatCode>
                <c:ptCount val="4"/>
                <c:pt idx="0">
                  <c:v>1</c:v>
                </c:pt>
                <c:pt idx="1">
                  <c:v>1</c:v>
                </c:pt>
                <c:pt idx="2">
                  <c:v>1</c:v>
                </c:pt>
                <c:pt idx="3">
                  <c:v>1</c:v>
                </c:pt>
              </c:numCache>
            </c:numRef>
          </c:val>
        </c:ser>
        <c:ser>
          <c:idx val="1"/>
          <c:order val="1"/>
          <c:tx>
            <c:strRef>
              <c:f>Sheet1!$C$1</c:f>
              <c:strCache>
                <c:ptCount val="1"/>
                <c:pt idx="0">
                  <c:v>系列 2</c:v>
                </c:pt>
              </c:strCache>
            </c:strRef>
          </c:tx>
          <c:spPr>
            <a:solidFill>
              <a:srgbClr val="80A93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80A933"/>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0%</c:formatCode>
                <c:ptCount val="4"/>
                <c:pt idx="0">
                  <c:v>0.25</c:v>
                </c:pt>
                <c:pt idx="1">
                  <c:v>0.45</c:v>
                </c:pt>
                <c:pt idx="2">
                  <c:v>0.8</c:v>
                </c:pt>
                <c:pt idx="3">
                  <c:v>0.65</c:v>
                </c:pt>
              </c:numCache>
            </c:numRef>
          </c:val>
        </c:ser>
        <c:dLbls>
          <c:dLblPos val="outEnd"/>
          <c:showLegendKey val="0"/>
          <c:showVal val="1"/>
          <c:showCatName val="0"/>
          <c:showSerName val="0"/>
          <c:showPercent val="0"/>
          <c:showBubbleSize val="0"/>
        </c:dLbls>
        <c:gapWidth val="120"/>
        <c:overlap val="100"/>
        <c:axId val="359105320"/>
        <c:axId val="362368832"/>
      </c:barChart>
      <c:catAx>
        <c:axId val="35910532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b"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62368832"/>
        <c:crosses val="autoZero"/>
        <c:auto val="1"/>
        <c:lblAlgn val="ctr"/>
        <c:lblOffset val="100"/>
        <c:noMultiLvlLbl val="0"/>
      </c:catAx>
      <c:valAx>
        <c:axId val="362368832"/>
        <c:scaling>
          <c:orientation val="minMax"/>
          <c:max val="1"/>
        </c:scaling>
        <c:delete val="1"/>
        <c:axPos val="l"/>
        <c:numFmt formatCode="0%" sourceLinked="1"/>
        <c:majorTickMark val="out"/>
        <c:minorTickMark val="none"/>
        <c:tickLblPos val="nextTo"/>
        <c:crossAx val="35910532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Pt>
            <c:idx val="1"/>
            <c:invertIfNegative val="0"/>
            <c:bubble3D val="0"/>
            <c:spPr>
              <a:blipFill>
                <a:blip xmlns:r="http://schemas.openxmlformats.org/officeDocument/2006/relationships" r:embed="rId4"/>
                <a:stretch>
                  <a:fillRect/>
                </a:stretch>
              </a:blipFill>
              <a:ln>
                <a:noFill/>
              </a:ln>
              <a:effectLst/>
            </c:spPr>
            <c:pictureOptions>
              <c:pictureFormat val="stack"/>
            </c:pictureOptions>
          </c:dPt>
          <c:dLbls>
            <c:delete val="1"/>
          </c:dLbls>
          <c:cat>
            <c:strRef>
              <c:f>Sheet1!$A$2:$A$3</c:f>
              <c:strCache>
                <c:ptCount val="2"/>
                <c:pt idx="0">
                  <c:v>男</c:v>
                </c:pt>
                <c:pt idx="1">
                  <c:v>女</c:v>
                </c:pt>
              </c:strCache>
            </c:strRef>
          </c:cat>
          <c:val>
            <c:numRef>
              <c:f>Sheet1!$B$2:$B$3</c:f>
              <c:numCache>
                <c:formatCode>0%</c:formatCode>
                <c:ptCount val="2"/>
                <c:pt idx="0">
                  <c:v>1</c:v>
                </c:pt>
                <c:pt idx="1">
                  <c:v>1</c:v>
                </c:pt>
              </c:numCache>
            </c:numRef>
          </c:val>
        </c:ser>
        <c:ser>
          <c:idx val="1"/>
          <c:order val="1"/>
          <c:tx>
            <c:strRef>
              <c:f>Sheet1!$C$1</c:f>
              <c:strCache>
                <c:ptCount val="1"/>
                <c:pt idx="0">
                  <c:v>系列 2</c:v>
                </c:pt>
              </c:strCache>
            </c:strRef>
          </c:tx>
          <c:spPr>
            <a:solidFill>
              <a:srgbClr val="80A933"/>
            </a:solidFill>
            <a:ln>
              <a:noFill/>
            </a:ln>
            <a:effectLst/>
          </c:spPr>
          <c:invertIfNegative val="0"/>
          <c:dPt>
            <c:idx val="0"/>
            <c:invertIfNegative val="0"/>
            <c:bubble3D val="0"/>
            <c:spPr>
              <a:blipFill>
                <a:blip xmlns:r="http://schemas.openxmlformats.org/officeDocument/2006/relationships" r:embed="rId5"/>
                <a:stretch>
                  <a:fillRect/>
                </a:stretch>
              </a:blipFill>
              <a:ln>
                <a:noFill/>
              </a:ln>
              <a:effectLst/>
            </c:spPr>
            <c:pictureOptions>
              <c:pictureFormat val="stack"/>
            </c:pictureOptions>
          </c:dPt>
          <c:dPt>
            <c:idx val="1"/>
            <c:invertIfNegative val="0"/>
            <c:bubble3D val="0"/>
            <c:spPr>
              <a:blipFill>
                <a:blip xmlns:r="http://schemas.openxmlformats.org/officeDocument/2006/relationships" r:embed="rId6"/>
                <a:stretch>
                  <a:fillRect/>
                </a:stretch>
              </a:blipFill>
              <a:ln>
                <a:noFill/>
              </a:ln>
              <a:effectLst/>
            </c:spPr>
            <c:pictureOptions>
              <c:pictureFormat val="stack"/>
            </c:pictureOptions>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80A933"/>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男</c:v>
                </c:pt>
                <c:pt idx="1">
                  <c:v>女</c:v>
                </c:pt>
              </c:strCache>
            </c:strRef>
          </c:cat>
          <c:val>
            <c:numRef>
              <c:f>Sheet1!$C$2:$C$3</c:f>
              <c:numCache>
                <c:formatCode>0%</c:formatCode>
                <c:ptCount val="2"/>
                <c:pt idx="0">
                  <c:v>0.35</c:v>
                </c:pt>
                <c:pt idx="1">
                  <c:v>0.65</c:v>
                </c:pt>
              </c:numCache>
            </c:numRef>
          </c:val>
        </c:ser>
        <c:dLbls>
          <c:dLblPos val="outEnd"/>
          <c:showLegendKey val="0"/>
          <c:showVal val="1"/>
          <c:showCatName val="0"/>
          <c:showSerName val="0"/>
          <c:showPercent val="0"/>
          <c:showBubbleSize val="0"/>
        </c:dLbls>
        <c:gapWidth val="59"/>
        <c:overlap val="100"/>
        <c:axId val="365501640"/>
        <c:axId val="471050696"/>
      </c:barChart>
      <c:catAx>
        <c:axId val="36550164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b"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471050696"/>
        <c:crosses val="autoZero"/>
        <c:auto val="1"/>
        <c:lblAlgn val="ctr"/>
        <c:lblOffset val="100"/>
        <c:noMultiLvlLbl val="0"/>
      </c:catAx>
      <c:valAx>
        <c:axId val="471050696"/>
        <c:scaling>
          <c:orientation val="minMax"/>
          <c:max val="1"/>
        </c:scaling>
        <c:delete val="1"/>
        <c:axPos val="l"/>
        <c:numFmt formatCode="0%" sourceLinked="1"/>
        <c:majorTickMark val="out"/>
        <c:minorTickMark val="none"/>
        <c:tickLblPos val="nextTo"/>
        <c:crossAx val="365501640"/>
        <c:crosses val="autoZero"/>
        <c:crossBetween val="between"/>
      </c:valAx>
      <c:spPr>
        <a:noFill/>
        <a:ln w="25400">
          <a:noFill/>
        </a:ln>
        <a:effectLst/>
      </c:spPr>
    </c:plotArea>
    <c:plotVisOnly val="1"/>
    <c:dispBlanksAs val="gap"/>
    <c:showDLblsOverMax val="0"/>
  </c:chart>
  <c:spPr>
    <a:noFill/>
    <a:ln>
      <a:solidFill>
        <a:srgbClr val="80A933"/>
      </a:solidFill>
    </a:ln>
    <a:effectLst/>
  </c:spPr>
  <c:txPr>
    <a:bodyPr/>
    <a:lstStyle/>
    <a:p>
      <a:pPr>
        <a:defRPr/>
      </a:pPr>
      <a:endParaRPr lang="zh-CN"/>
    </a:p>
  </c:txPr>
  <c:externalData r:id="rId7">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
          </c:pictureOptions>
          <c:cat>
            <c:strRef>
              <c:f>Sheet1!$A$2:$A$23</c:f>
              <c:strCache>
                <c:ptCount val="22"/>
                <c:pt idx="0">
                  <c:v>类别 1</c:v>
                </c:pt>
                <c:pt idx="1">
                  <c:v>类别 2</c:v>
                </c:pt>
                <c:pt idx="2">
                  <c:v>类别 3</c:v>
                </c:pt>
                <c:pt idx="3">
                  <c:v>类别 4</c:v>
                </c:pt>
                <c:pt idx="4">
                  <c:v>类别 5</c:v>
                </c:pt>
                <c:pt idx="5">
                  <c:v>类别 6</c:v>
                </c:pt>
                <c:pt idx="6">
                  <c:v>类别 7</c:v>
                </c:pt>
                <c:pt idx="7">
                  <c:v>类别 8</c:v>
                </c:pt>
                <c:pt idx="8">
                  <c:v>类别 9</c:v>
                </c:pt>
                <c:pt idx="9">
                  <c:v>类别 10</c:v>
                </c:pt>
                <c:pt idx="10">
                  <c:v>类别 11</c:v>
                </c:pt>
                <c:pt idx="11">
                  <c:v>类别 12</c:v>
                </c:pt>
                <c:pt idx="12">
                  <c:v>类别 13</c:v>
                </c:pt>
                <c:pt idx="13">
                  <c:v>类别 14</c:v>
                </c:pt>
                <c:pt idx="14">
                  <c:v>类别 15</c:v>
                </c:pt>
                <c:pt idx="15">
                  <c:v>类别 16</c:v>
                </c:pt>
                <c:pt idx="16">
                  <c:v>类别 17</c:v>
                </c:pt>
                <c:pt idx="17">
                  <c:v>类别 18</c:v>
                </c:pt>
                <c:pt idx="18">
                  <c:v>类别 19</c:v>
                </c:pt>
                <c:pt idx="19">
                  <c:v>类别 20</c:v>
                </c:pt>
                <c:pt idx="20">
                  <c:v>类别 21</c:v>
                </c:pt>
                <c:pt idx="21">
                  <c:v>类别 22</c:v>
                </c:pt>
              </c:strCache>
            </c:strRef>
          </c:cat>
          <c:val>
            <c:numRef>
              <c:f>Sheet1!$B$2:$B$23</c:f>
              <c:numCache>
                <c:formatCode>0%</c:formatCode>
                <c:ptCount val="22"/>
                <c:pt idx="0">
                  <c:v>1</c:v>
                </c:pt>
                <c:pt idx="1">
                  <c:v>1</c:v>
                </c:pt>
                <c:pt idx="2">
                  <c:v>1</c:v>
                </c:pt>
                <c:pt idx="3">
                  <c:v>1</c:v>
                </c:pt>
                <c:pt idx="4">
                  <c:v>1</c:v>
                </c:pt>
                <c:pt idx="5">
                  <c:v>1</c:v>
                </c:pt>
                <c:pt idx="6">
                  <c:v>1</c:v>
                </c:pt>
                <c:pt idx="7">
                  <c:v>1</c:v>
                </c:pt>
                <c:pt idx="8">
                  <c:v>1</c:v>
                </c:pt>
                <c:pt idx="9">
                  <c:v>1</c:v>
                </c:pt>
                <c:pt idx="10">
                  <c:v>1</c:v>
                </c:pt>
                <c:pt idx="11">
                  <c:v>1</c:v>
                </c:pt>
                <c:pt idx="12">
                  <c:v>1</c:v>
                </c:pt>
                <c:pt idx="13">
                  <c:v>1</c:v>
                </c:pt>
                <c:pt idx="14">
                  <c:v>1</c:v>
                </c:pt>
                <c:pt idx="15">
                  <c:v>1</c:v>
                </c:pt>
                <c:pt idx="16">
                  <c:v>1</c:v>
                </c:pt>
                <c:pt idx="17">
                  <c:v>1</c:v>
                </c:pt>
                <c:pt idx="18">
                  <c:v>1</c:v>
                </c:pt>
                <c:pt idx="19">
                  <c:v>1</c:v>
                </c:pt>
                <c:pt idx="20">
                  <c:v>1</c:v>
                </c:pt>
                <c:pt idx="21">
                  <c:v>1</c:v>
                </c:pt>
              </c:numCache>
            </c:numRef>
          </c:val>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pictureOptions>
            <c:pictureFormat val="stack"/>
          </c:pictureOptions>
          <c:cat>
            <c:strRef>
              <c:f>Sheet1!$A$2:$A$23</c:f>
              <c:strCache>
                <c:ptCount val="22"/>
                <c:pt idx="0">
                  <c:v>类别 1</c:v>
                </c:pt>
                <c:pt idx="1">
                  <c:v>类别 2</c:v>
                </c:pt>
                <c:pt idx="2">
                  <c:v>类别 3</c:v>
                </c:pt>
                <c:pt idx="3">
                  <c:v>类别 4</c:v>
                </c:pt>
                <c:pt idx="4">
                  <c:v>类别 5</c:v>
                </c:pt>
                <c:pt idx="5">
                  <c:v>类别 6</c:v>
                </c:pt>
                <c:pt idx="6">
                  <c:v>类别 7</c:v>
                </c:pt>
                <c:pt idx="7">
                  <c:v>类别 8</c:v>
                </c:pt>
                <c:pt idx="8">
                  <c:v>类别 9</c:v>
                </c:pt>
                <c:pt idx="9">
                  <c:v>类别 10</c:v>
                </c:pt>
                <c:pt idx="10">
                  <c:v>类别 11</c:v>
                </c:pt>
                <c:pt idx="11">
                  <c:v>类别 12</c:v>
                </c:pt>
                <c:pt idx="12">
                  <c:v>类别 13</c:v>
                </c:pt>
                <c:pt idx="13">
                  <c:v>类别 14</c:v>
                </c:pt>
                <c:pt idx="14">
                  <c:v>类别 15</c:v>
                </c:pt>
                <c:pt idx="15">
                  <c:v>类别 16</c:v>
                </c:pt>
                <c:pt idx="16">
                  <c:v>类别 17</c:v>
                </c:pt>
                <c:pt idx="17">
                  <c:v>类别 18</c:v>
                </c:pt>
                <c:pt idx="18">
                  <c:v>类别 19</c:v>
                </c:pt>
                <c:pt idx="19">
                  <c:v>类别 20</c:v>
                </c:pt>
                <c:pt idx="20">
                  <c:v>类别 21</c:v>
                </c:pt>
                <c:pt idx="21">
                  <c:v>类别 22</c:v>
                </c:pt>
              </c:strCache>
            </c:strRef>
          </c:cat>
          <c:val>
            <c:numRef>
              <c:f>Sheet1!$C$2:$C$23</c:f>
              <c:numCache>
                <c:formatCode>0%</c:formatCode>
                <c:ptCount val="22"/>
                <c:pt idx="0">
                  <c:v>0.11</c:v>
                </c:pt>
                <c:pt idx="1">
                  <c:v>0.16</c:v>
                </c:pt>
                <c:pt idx="2">
                  <c:v>0.21</c:v>
                </c:pt>
                <c:pt idx="3">
                  <c:v>0.26</c:v>
                </c:pt>
                <c:pt idx="4">
                  <c:v>0.31</c:v>
                </c:pt>
                <c:pt idx="5">
                  <c:v>0.36</c:v>
                </c:pt>
                <c:pt idx="6">
                  <c:v>0.4</c:v>
                </c:pt>
                <c:pt idx="7">
                  <c:v>0.44</c:v>
                </c:pt>
                <c:pt idx="8">
                  <c:v>0.48</c:v>
                </c:pt>
                <c:pt idx="9">
                  <c:v>0.51</c:v>
                </c:pt>
                <c:pt idx="10">
                  <c:v>0.54</c:v>
                </c:pt>
                <c:pt idx="11">
                  <c:v>0.56999999999999995</c:v>
                </c:pt>
                <c:pt idx="12">
                  <c:v>0.6</c:v>
                </c:pt>
                <c:pt idx="13">
                  <c:v>0.63</c:v>
                </c:pt>
                <c:pt idx="14">
                  <c:v>0.66</c:v>
                </c:pt>
                <c:pt idx="15">
                  <c:v>0.68</c:v>
                </c:pt>
                <c:pt idx="16">
                  <c:v>0.7</c:v>
                </c:pt>
                <c:pt idx="17">
                  <c:v>0.68</c:v>
                </c:pt>
                <c:pt idx="18">
                  <c:v>0.66</c:v>
                </c:pt>
                <c:pt idx="19">
                  <c:v>0.63</c:v>
                </c:pt>
                <c:pt idx="20">
                  <c:v>0.6</c:v>
                </c:pt>
                <c:pt idx="21">
                  <c:v>0.56999999999999995</c:v>
                </c:pt>
              </c:numCache>
            </c:numRef>
          </c:val>
        </c:ser>
        <c:dLbls>
          <c:showLegendKey val="0"/>
          <c:showVal val="0"/>
          <c:showCatName val="0"/>
          <c:showSerName val="0"/>
          <c:showPercent val="0"/>
          <c:showBubbleSize val="0"/>
        </c:dLbls>
        <c:gapWidth val="0"/>
        <c:overlap val="100"/>
        <c:axId val="470459976"/>
        <c:axId val="470460368"/>
      </c:barChart>
      <c:catAx>
        <c:axId val="470459976"/>
        <c:scaling>
          <c:orientation val="minMax"/>
        </c:scaling>
        <c:delete val="1"/>
        <c:axPos val="b"/>
        <c:numFmt formatCode="General" sourceLinked="1"/>
        <c:majorTickMark val="out"/>
        <c:minorTickMark val="none"/>
        <c:tickLblPos val="nextTo"/>
        <c:crossAx val="470460368"/>
        <c:crosses val="autoZero"/>
        <c:auto val="1"/>
        <c:lblAlgn val="ctr"/>
        <c:lblOffset val="100"/>
        <c:noMultiLvlLbl val="0"/>
      </c:catAx>
      <c:valAx>
        <c:axId val="470460368"/>
        <c:scaling>
          <c:orientation val="minMax"/>
          <c:max val="1"/>
        </c:scaling>
        <c:delete val="1"/>
        <c:axPos val="l"/>
        <c:numFmt formatCode="0%" sourceLinked="1"/>
        <c:majorTickMark val="out"/>
        <c:minorTickMark val="none"/>
        <c:tickLblPos val="nextTo"/>
        <c:crossAx val="470459976"/>
        <c:crosses val="autoZero"/>
        <c:crossBetween val="between"/>
      </c:valAx>
      <c:spPr>
        <a:noFill/>
        <a:ln w="25400">
          <a:noFill/>
        </a:ln>
        <a:effectLst/>
      </c:spPr>
    </c:plotArea>
    <c:plotVisOnly val="1"/>
    <c:dispBlanksAs val="gap"/>
    <c:showDLblsOverMax val="0"/>
  </c:chart>
  <c:spPr>
    <a:noFill/>
    <a:ln>
      <a:solidFill>
        <a:srgbClr val="80A933"/>
      </a:solidFill>
    </a:ln>
    <a:effectLst/>
  </c:spPr>
  <c:txPr>
    <a:bodyPr/>
    <a:lstStyle/>
    <a:p>
      <a:pPr>
        <a:defRPr/>
      </a:pPr>
      <a:endParaRPr lang="zh-CN"/>
    </a:p>
  </c:txPr>
  <c:externalData r:id="rId5">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invertIfNegative val="0"/>
          <c:pictureOptions>
            <c:pictureFormat val="stack"/>
          </c:pictureOptions>
          <c:cat>
            <c:strRef>
              <c:f>Sheet1!$A$2:$A$5</c:f>
              <c:strCache>
                <c:ptCount val="4"/>
                <c:pt idx="0">
                  <c:v>类别 1</c:v>
                </c:pt>
                <c:pt idx="1">
                  <c:v>类别 2</c:v>
                </c:pt>
                <c:pt idx="2">
                  <c:v>类别 3</c:v>
                </c:pt>
                <c:pt idx="3">
                  <c:v>类别 4</c:v>
                </c:pt>
              </c:strCache>
            </c:strRef>
          </c:cat>
          <c:val>
            <c:numRef>
              <c:f>Sheet1!$B$2:$B$5</c:f>
              <c:numCache>
                <c:formatCode>General</c:formatCode>
                <c:ptCount val="4"/>
                <c:pt idx="0">
                  <c:v>8</c:v>
                </c:pt>
                <c:pt idx="1">
                  <c:v>8</c:v>
                </c:pt>
                <c:pt idx="2">
                  <c:v>8</c:v>
                </c:pt>
                <c:pt idx="3">
                  <c:v>8</c:v>
                </c:pt>
              </c:numCache>
            </c:numRef>
          </c:val>
        </c:ser>
        <c:ser>
          <c:idx val="1"/>
          <c:order val="1"/>
          <c:tx>
            <c:strRef>
              <c:f>Sheet1!$C$1</c:f>
              <c:strCache>
                <c:ptCount val="1"/>
                <c:pt idx="0">
                  <c:v>系列 3</c:v>
                </c:pt>
              </c:strCache>
            </c:strRef>
          </c:tx>
          <c:spPr>
            <a:blipFill>
              <a:blip xmlns:r="http://schemas.openxmlformats.org/officeDocument/2006/relationships" r:embed="rId2"/>
              <a:stretch>
                <a:fillRect/>
              </a:stretch>
            </a:blipFill>
            <a:ln>
              <a:noFill/>
            </a:ln>
            <a:effectLst/>
          </c:spPr>
          <c:invertIfNegative val="0"/>
          <c:pictureOptions>
            <c:pictureFormat val="stack"/>
          </c:pictureOptions>
          <c:cat>
            <c:strRef>
              <c:f>Sheet1!$A$2:$A$5</c:f>
              <c:strCache>
                <c:ptCount val="4"/>
                <c:pt idx="0">
                  <c:v>类别 1</c:v>
                </c:pt>
                <c:pt idx="1">
                  <c:v>类别 2</c:v>
                </c:pt>
                <c:pt idx="2">
                  <c:v>类别 3</c:v>
                </c:pt>
                <c:pt idx="3">
                  <c:v>类别 4</c:v>
                </c:pt>
              </c:strCache>
            </c:strRef>
          </c:cat>
          <c:val>
            <c:numRef>
              <c:f>Sheet1!$C$2:$C$5</c:f>
              <c:numCache>
                <c:formatCode>General</c:formatCode>
                <c:ptCount val="4"/>
                <c:pt idx="0">
                  <c:v>6</c:v>
                </c:pt>
                <c:pt idx="1">
                  <c:v>4</c:v>
                </c:pt>
                <c:pt idx="2">
                  <c:v>2</c:v>
                </c:pt>
                <c:pt idx="3">
                  <c:v>3</c:v>
                </c:pt>
              </c:numCache>
            </c:numRef>
          </c:val>
        </c:ser>
        <c:dLbls>
          <c:showLegendKey val="0"/>
          <c:showVal val="0"/>
          <c:showCatName val="0"/>
          <c:showSerName val="0"/>
          <c:showPercent val="0"/>
          <c:showBubbleSize val="0"/>
        </c:dLbls>
        <c:gapWidth val="53"/>
        <c:overlap val="100"/>
        <c:axId val="471359344"/>
        <c:axId val="471359736"/>
      </c:barChart>
      <c:catAx>
        <c:axId val="471359344"/>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80A933"/>
                </a:solidFill>
                <a:latin typeface="微软雅黑" panose="020B0503020204020204" pitchFamily="34" charset="-122"/>
                <a:ea typeface="微软雅黑" panose="020B0503020204020204" pitchFamily="34" charset="-122"/>
                <a:cs typeface="+mn-cs"/>
              </a:defRPr>
            </a:pPr>
            <a:endParaRPr lang="zh-CN"/>
          </a:p>
        </c:txPr>
        <c:crossAx val="471359736"/>
        <c:crosses val="autoZero"/>
        <c:auto val="1"/>
        <c:lblAlgn val="ctr"/>
        <c:lblOffset val="100"/>
        <c:noMultiLvlLbl val="0"/>
      </c:catAx>
      <c:valAx>
        <c:axId val="471359736"/>
        <c:scaling>
          <c:orientation val="minMax"/>
          <c:max val="8"/>
        </c:scaling>
        <c:delete val="1"/>
        <c:axPos val="b"/>
        <c:numFmt formatCode="General" sourceLinked="1"/>
        <c:majorTickMark val="out"/>
        <c:minorTickMark val="none"/>
        <c:tickLblPos val="nextTo"/>
        <c:crossAx val="47135934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Pt>
            <c:idx val="0"/>
            <c:invertIfNegative val="0"/>
            <c:bubble3D val="0"/>
            <c:spPr>
              <a:blipFill>
                <a:blip xmlns:r="http://schemas.openxmlformats.org/officeDocument/2006/relationships" r:embed="rId4"/>
                <a:stretch>
                  <a:fillRect/>
                </a:stretch>
              </a:blipFill>
              <a:ln>
                <a:noFill/>
              </a:ln>
              <a:effectLst/>
            </c:spPr>
            <c:pictureOptions>
              <c:pictureFormat val="stack"/>
            </c:pictureOptions>
          </c:dPt>
          <c:dPt>
            <c:idx val="1"/>
            <c:invertIfNegative val="0"/>
            <c:bubble3D val="0"/>
            <c:spPr>
              <a:blipFill>
                <a:blip xmlns:r="http://schemas.openxmlformats.org/officeDocument/2006/relationships" r:embed="rId5"/>
                <a:stretch>
                  <a:fillRect/>
                </a:stretch>
              </a:blipFill>
              <a:ln>
                <a:noFill/>
              </a:ln>
              <a:effectLst/>
            </c:spPr>
            <c:pictureOptions>
              <c:pictureFormat val="stack"/>
            </c:pictureOptions>
          </c:dPt>
          <c:dPt>
            <c:idx val="2"/>
            <c:invertIfNegative val="0"/>
            <c:bubble3D val="0"/>
            <c:spPr>
              <a:blipFill>
                <a:blip xmlns:r="http://schemas.openxmlformats.org/officeDocument/2006/relationships" r:embed="rId6"/>
                <a:stretch>
                  <a:fillRect/>
                </a:stretch>
              </a:blipFill>
              <a:ln>
                <a:noFill/>
              </a:ln>
              <a:effectLst/>
            </c:spPr>
            <c:pictureOptions>
              <c:pictureFormat val="stack"/>
            </c:pictureOptions>
          </c:dPt>
          <c:dPt>
            <c:idx val="3"/>
            <c:invertIfNegative val="0"/>
            <c:bubble3D val="0"/>
            <c:spPr>
              <a:blipFill>
                <a:blip xmlns:r="http://schemas.openxmlformats.org/officeDocument/2006/relationships" r:embed="rId7"/>
                <a:stretch>
                  <a:fillRect/>
                </a:stretch>
              </a:blipFill>
              <a:ln>
                <a:noFill/>
              </a:ln>
              <a:effectLst/>
            </c:spPr>
            <c:pictureOptions>
              <c:pictureFormat val="stack"/>
            </c:pictureOptions>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0"/>
        <c:axId val="471360520"/>
        <c:axId val="471360912"/>
      </c:barChart>
      <c:catAx>
        <c:axId val="4713605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471360912"/>
        <c:crosses val="autoZero"/>
        <c:auto val="1"/>
        <c:lblAlgn val="ctr"/>
        <c:lblOffset val="100"/>
        <c:noMultiLvlLbl val="0"/>
      </c:catAx>
      <c:valAx>
        <c:axId val="471360912"/>
        <c:scaling>
          <c:orientation val="minMax"/>
          <c:max val="4.5"/>
        </c:scaling>
        <c:delete val="1"/>
        <c:axPos val="b"/>
        <c:numFmt formatCode="General" sourceLinked="1"/>
        <c:majorTickMark val="out"/>
        <c:minorTickMark val="none"/>
        <c:tickLblPos val="nextTo"/>
        <c:crossAx val="47136052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8">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rgbClr val="80A933"/>
            </a:solidFill>
            <a:ln>
              <a:noFill/>
            </a:ln>
            <a:effectLst/>
          </c:spPr>
          <c:invertIfNegative val="0"/>
          <c:dPt>
            <c:idx val="2"/>
            <c:invertIfNegative val="0"/>
            <c:bubble3D val="0"/>
            <c:spPr>
              <a:solidFill>
                <a:schemeClr val="tx1">
                  <a:lumMod val="50000"/>
                  <a:lumOff val="50000"/>
                </a:schemeClr>
              </a:solidFill>
              <a:ln>
                <a:noFill/>
              </a:ln>
              <a:effectLst/>
            </c:spPr>
          </c:dPt>
          <c:dPt>
            <c:idx val="3"/>
            <c:invertIfNegative val="0"/>
            <c:bubble3D val="0"/>
            <c:spPr>
              <a:solidFill>
                <a:schemeClr val="tx1">
                  <a:lumMod val="50000"/>
                  <a:lumOff val="50000"/>
                </a:schemeClr>
              </a:solidFill>
              <a:ln>
                <a:noFill/>
              </a:ln>
              <a:effectLst/>
            </c:spPr>
          </c:dPt>
          <c:cat>
            <c:strRef>
              <c:f>Sheet1!$A$2:$A$5</c:f>
              <c:strCache>
                <c:ptCount val="4"/>
                <c:pt idx="0">
                  <c:v>类别 1</c:v>
                </c:pt>
                <c:pt idx="1">
                  <c:v>类别 2</c:v>
                </c:pt>
                <c:pt idx="2">
                  <c:v>类别 3</c:v>
                </c:pt>
                <c:pt idx="3">
                  <c:v>类别 4</c:v>
                </c:pt>
              </c:strCache>
            </c:strRef>
          </c:cat>
          <c:val>
            <c:numRef>
              <c:f>Sheet1!$B$2:$B$5</c:f>
              <c:numCache>
                <c:formatCode>0%</c:formatCode>
                <c:ptCount val="4"/>
                <c:pt idx="0">
                  <c:v>0.55000000000000004</c:v>
                </c:pt>
                <c:pt idx="1">
                  <c:v>0.25</c:v>
                </c:pt>
                <c:pt idx="2">
                  <c:v>0.8</c:v>
                </c:pt>
                <c:pt idx="3">
                  <c:v>0.65</c:v>
                </c:pt>
              </c:numCache>
            </c:numRef>
          </c:val>
        </c:ser>
        <c:ser>
          <c:idx val="1"/>
          <c:order val="1"/>
          <c:tx>
            <c:strRef>
              <c:f>Sheet1!$C$1</c:f>
              <c:strCache>
                <c:ptCount val="1"/>
                <c:pt idx="0">
                  <c:v>系列 2</c:v>
                </c:pt>
              </c:strCache>
            </c:strRef>
          </c:tx>
          <c:spPr>
            <a:blipFill>
              <a:blip xmlns:r="http://schemas.openxmlformats.org/officeDocument/2006/relationships" r:embed="rId3"/>
              <a:stretch>
                <a:fillRect/>
              </a:stretch>
            </a:blipFill>
            <a:ln>
              <a:noFill/>
            </a:ln>
            <a:effectLst/>
          </c:spPr>
          <c:invertIfNegative val="0"/>
          <c:dPt>
            <c:idx val="0"/>
            <c:invertIfNegative val="0"/>
            <c:bubble3D val="0"/>
            <c:spPr>
              <a:blipFill>
                <a:blip xmlns:r="http://schemas.openxmlformats.org/officeDocument/2006/relationships" r:embed="rId4"/>
                <a:stretch>
                  <a:fillRect/>
                </a:stretch>
              </a:blipFill>
              <a:ln>
                <a:noFill/>
              </a:ln>
              <a:effectLst/>
            </c:spPr>
          </c:dPt>
          <c:dPt>
            <c:idx val="1"/>
            <c:invertIfNegative val="0"/>
            <c:bubble3D val="0"/>
            <c:spPr>
              <a:blipFill>
                <a:blip xmlns:r="http://schemas.openxmlformats.org/officeDocument/2006/relationships" r:embed="rId4"/>
                <a:stretch>
                  <a:fillRect/>
                </a:stretch>
              </a:blipFill>
              <a:ln>
                <a:noFill/>
              </a:ln>
              <a:effectLst/>
            </c:spPr>
          </c:dPt>
          <c:cat>
            <c:strRef>
              <c:f>Sheet1!$A$2:$A$5</c:f>
              <c:strCache>
                <c:ptCount val="4"/>
                <c:pt idx="0">
                  <c:v>类别 1</c:v>
                </c:pt>
                <c:pt idx="1">
                  <c:v>类别 2</c:v>
                </c:pt>
                <c:pt idx="2">
                  <c:v>类别 3</c:v>
                </c:pt>
                <c:pt idx="3">
                  <c:v>类别 4</c:v>
                </c:pt>
              </c:strCache>
            </c:strRef>
          </c:cat>
          <c:val>
            <c:numRef>
              <c:f>Sheet1!$C$2:$C$5</c:f>
              <c:numCache>
                <c:formatCode>0%</c:formatCode>
                <c:ptCount val="4"/>
                <c:pt idx="0">
                  <c:v>0.11</c:v>
                </c:pt>
                <c:pt idx="1">
                  <c:v>0.11</c:v>
                </c:pt>
                <c:pt idx="2">
                  <c:v>0.11</c:v>
                </c:pt>
                <c:pt idx="3">
                  <c:v>0.11</c:v>
                </c:pt>
              </c:numCache>
            </c:numRef>
          </c:val>
        </c:ser>
        <c:dLbls>
          <c:showLegendKey val="0"/>
          <c:showVal val="0"/>
          <c:showCatName val="0"/>
          <c:showSerName val="0"/>
          <c:showPercent val="0"/>
          <c:showBubbleSize val="0"/>
        </c:dLbls>
        <c:gapWidth val="120"/>
        <c:overlap val="100"/>
        <c:axId val="472586144"/>
        <c:axId val="472586928"/>
      </c:barChart>
      <c:catAx>
        <c:axId val="4725861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b"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472586928"/>
        <c:crosses val="autoZero"/>
        <c:auto val="1"/>
        <c:lblAlgn val="ctr"/>
        <c:lblOffset val="100"/>
        <c:noMultiLvlLbl val="0"/>
      </c:catAx>
      <c:valAx>
        <c:axId val="472586928"/>
        <c:scaling>
          <c:orientation val="minMax"/>
          <c:max val="1"/>
        </c:scaling>
        <c:delete val="1"/>
        <c:axPos val="l"/>
        <c:numFmt formatCode="0%" sourceLinked="1"/>
        <c:majorTickMark val="out"/>
        <c:minorTickMark val="none"/>
        <c:tickLblPos val="nextTo"/>
        <c:crossAx val="472586144"/>
        <c:crosses val="autoZero"/>
        <c:crossBetween val="between"/>
      </c:valAx>
      <c:spPr>
        <a:noFill/>
        <a:ln w="25400">
          <a:noFill/>
        </a:ln>
        <a:effectLst/>
      </c:spPr>
    </c:plotArea>
    <c:plotVisOnly val="1"/>
    <c:dispBlanksAs val="gap"/>
    <c:showDLblsOverMax val="0"/>
  </c:chart>
  <c:spPr>
    <a:noFill/>
    <a:ln>
      <a:solidFill>
        <a:srgbClr val="80A933"/>
      </a:solidFill>
    </a:ln>
    <a:effectLst/>
  </c:spPr>
  <c:txPr>
    <a:bodyPr/>
    <a:lstStyle/>
    <a:p>
      <a:pPr>
        <a:defRPr/>
      </a:pPr>
      <a:endParaRPr lang="zh-CN"/>
    </a:p>
  </c:txPr>
  <c:externalData r:id="rId5">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rgbClr val="80A933"/>
            </a:solidFill>
            <a:ln>
              <a:noFill/>
            </a:ln>
            <a:effectLst/>
          </c:spPr>
          <c:invertIfNegative val="0"/>
          <c:dPt>
            <c:idx val="2"/>
            <c:invertIfNegative val="0"/>
            <c:bubble3D val="0"/>
            <c:spPr>
              <a:solidFill>
                <a:schemeClr val="tx1">
                  <a:lumMod val="50000"/>
                  <a:lumOff val="50000"/>
                </a:schemeClr>
              </a:solidFill>
              <a:ln>
                <a:noFill/>
              </a:ln>
              <a:effectLst/>
            </c:spPr>
          </c:dPt>
          <c:dPt>
            <c:idx val="3"/>
            <c:invertIfNegative val="0"/>
            <c:bubble3D val="0"/>
            <c:spPr>
              <a:solidFill>
                <a:schemeClr val="tx1">
                  <a:lumMod val="50000"/>
                  <a:lumOff val="50000"/>
                </a:schemeClr>
              </a:solidFill>
              <a:ln>
                <a:noFill/>
              </a:ln>
              <a:effectLst/>
            </c:spPr>
          </c:dPt>
          <c:cat>
            <c:strRef>
              <c:f>Sheet1!$A$2:$A$5</c:f>
              <c:strCache>
                <c:ptCount val="4"/>
                <c:pt idx="0">
                  <c:v>类别 1</c:v>
                </c:pt>
                <c:pt idx="1">
                  <c:v>类别 2</c:v>
                </c:pt>
                <c:pt idx="2">
                  <c:v>类别 3</c:v>
                </c:pt>
                <c:pt idx="3">
                  <c:v>类别 4</c:v>
                </c:pt>
              </c:strCache>
            </c:strRef>
          </c:cat>
          <c:val>
            <c:numRef>
              <c:f>Sheet1!$B$2:$B$5</c:f>
              <c:numCache>
                <c:formatCode>0%</c:formatCode>
                <c:ptCount val="4"/>
                <c:pt idx="0">
                  <c:v>0.55000000000000004</c:v>
                </c:pt>
                <c:pt idx="1">
                  <c:v>0.25</c:v>
                </c:pt>
                <c:pt idx="2">
                  <c:v>0.8</c:v>
                </c:pt>
                <c:pt idx="3">
                  <c:v>0.65</c:v>
                </c:pt>
              </c:numCache>
            </c:numRef>
          </c:val>
        </c:ser>
        <c:ser>
          <c:idx val="1"/>
          <c:order val="1"/>
          <c:tx>
            <c:strRef>
              <c:f>Sheet1!$C$1</c:f>
              <c:strCache>
                <c:ptCount val="1"/>
                <c:pt idx="0">
                  <c:v>系列 2</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0%</c:formatCode>
                <c:ptCount val="4"/>
                <c:pt idx="0">
                  <c:v>0.11</c:v>
                </c:pt>
                <c:pt idx="1">
                  <c:v>0.11</c:v>
                </c:pt>
                <c:pt idx="2">
                  <c:v>0.11</c:v>
                </c:pt>
                <c:pt idx="3">
                  <c:v>0.11</c:v>
                </c:pt>
              </c:numCache>
            </c:numRef>
          </c:val>
        </c:ser>
        <c:dLbls>
          <c:showLegendKey val="0"/>
          <c:showVal val="0"/>
          <c:showCatName val="0"/>
          <c:showSerName val="0"/>
          <c:showPercent val="0"/>
          <c:showBubbleSize val="0"/>
        </c:dLbls>
        <c:gapWidth val="120"/>
        <c:overlap val="100"/>
        <c:axId val="472588104"/>
        <c:axId val="472588496"/>
      </c:barChart>
      <c:catAx>
        <c:axId val="47258810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b"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472588496"/>
        <c:crosses val="autoZero"/>
        <c:auto val="1"/>
        <c:lblAlgn val="ctr"/>
        <c:lblOffset val="100"/>
        <c:noMultiLvlLbl val="0"/>
      </c:catAx>
      <c:valAx>
        <c:axId val="472588496"/>
        <c:scaling>
          <c:orientation val="minMax"/>
          <c:max val="1"/>
        </c:scaling>
        <c:delete val="1"/>
        <c:axPos val="l"/>
        <c:numFmt formatCode="0%" sourceLinked="1"/>
        <c:majorTickMark val="out"/>
        <c:minorTickMark val="none"/>
        <c:tickLblPos val="nextTo"/>
        <c:crossAx val="472588104"/>
        <c:crosses val="autoZero"/>
        <c:crossBetween val="between"/>
      </c:valAx>
      <c:spPr>
        <a:noFill/>
        <a:ln w="25400">
          <a:noFill/>
        </a:ln>
        <a:effectLst/>
      </c:spPr>
    </c:plotArea>
    <c:plotVisOnly val="1"/>
    <c:dispBlanksAs val="gap"/>
    <c:showDLblsOverMax val="0"/>
  </c:chart>
  <c:spPr>
    <a:noFill/>
    <a:ln>
      <a:solidFill>
        <a:srgbClr val="80A933"/>
      </a:solid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rgbClr val="80A933"/>
            </a:solidFill>
            <a:ln>
              <a:noFill/>
            </a:ln>
            <a:effectLst/>
          </c:spPr>
          <c:invertIfNegative val="0"/>
          <c:dPt>
            <c:idx val="2"/>
            <c:invertIfNegative val="0"/>
            <c:bubble3D val="0"/>
          </c:dPt>
          <c:dPt>
            <c:idx val="3"/>
            <c:invertIfNegative val="0"/>
            <c:bubble3D val="0"/>
          </c:dPt>
          <c:cat>
            <c:strRef>
              <c:f>Sheet1!$A$2:$A$5</c:f>
              <c:strCache>
                <c:ptCount val="4"/>
                <c:pt idx="0">
                  <c:v>类别 1</c:v>
                </c:pt>
                <c:pt idx="1">
                  <c:v>类别 2</c:v>
                </c:pt>
                <c:pt idx="2">
                  <c:v>类别 3</c:v>
                </c:pt>
                <c:pt idx="3">
                  <c:v>类别 4</c:v>
                </c:pt>
              </c:strCache>
            </c:strRef>
          </c:cat>
          <c:val>
            <c:numRef>
              <c:f>Sheet1!$B$2:$B$5</c:f>
              <c:numCache>
                <c:formatCode>0%</c:formatCode>
                <c:ptCount val="4"/>
                <c:pt idx="0">
                  <c:v>0.55000000000000004</c:v>
                </c:pt>
                <c:pt idx="1">
                  <c:v>0.25</c:v>
                </c:pt>
                <c:pt idx="2">
                  <c:v>0.8</c:v>
                </c:pt>
                <c:pt idx="3">
                  <c:v>0.65</c:v>
                </c:pt>
              </c:numCache>
            </c:numRef>
          </c:val>
        </c:ser>
        <c:ser>
          <c:idx val="1"/>
          <c:order val="1"/>
          <c:tx>
            <c:strRef>
              <c:f>Sheet1!$C$1</c:f>
              <c:strCache>
                <c:ptCount val="1"/>
                <c:pt idx="0">
                  <c:v>系列 2</c:v>
                </c:pt>
              </c:strCache>
            </c:strRef>
          </c:tx>
          <c:spPr>
            <a:blipFill>
              <a:blip xmlns:r="http://schemas.openxmlformats.org/officeDocument/2006/relationships" r:embed="rId3"/>
              <a:stretch>
                <a:fillRect/>
              </a:stretch>
            </a:blipFill>
            <a:ln>
              <a:noFill/>
            </a:ln>
            <a:effectLst/>
          </c:spPr>
          <c:invertIfNegative val="0"/>
          <c:dPt>
            <c:idx val="0"/>
            <c:invertIfNegative val="0"/>
            <c:bubble3D val="0"/>
          </c:dPt>
          <c:dPt>
            <c:idx val="1"/>
            <c:invertIfNegative val="0"/>
            <c:bubble3D val="0"/>
          </c:dPt>
          <c:cat>
            <c:strRef>
              <c:f>Sheet1!$A$2:$A$5</c:f>
              <c:strCache>
                <c:ptCount val="4"/>
                <c:pt idx="0">
                  <c:v>类别 1</c:v>
                </c:pt>
                <c:pt idx="1">
                  <c:v>类别 2</c:v>
                </c:pt>
                <c:pt idx="2">
                  <c:v>类别 3</c:v>
                </c:pt>
                <c:pt idx="3">
                  <c:v>类别 4</c:v>
                </c:pt>
              </c:strCache>
            </c:strRef>
          </c:cat>
          <c:val>
            <c:numRef>
              <c:f>Sheet1!$C$2:$C$5</c:f>
              <c:numCache>
                <c:formatCode>0%</c:formatCode>
                <c:ptCount val="4"/>
                <c:pt idx="0">
                  <c:v>0.15</c:v>
                </c:pt>
                <c:pt idx="1">
                  <c:v>0.15</c:v>
                </c:pt>
                <c:pt idx="2">
                  <c:v>0.15</c:v>
                </c:pt>
                <c:pt idx="3">
                  <c:v>0.15</c:v>
                </c:pt>
              </c:numCache>
            </c:numRef>
          </c:val>
        </c:ser>
        <c:dLbls>
          <c:showLegendKey val="0"/>
          <c:showVal val="0"/>
          <c:showCatName val="0"/>
          <c:showSerName val="0"/>
          <c:showPercent val="0"/>
          <c:showBubbleSize val="0"/>
        </c:dLbls>
        <c:gapWidth val="120"/>
        <c:overlap val="100"/>
        <c:axId val="472589280"/>
        <c:axId val="472284648"/>
      </c:barChart>
      <c:catAx>
        <c:axId val="47258928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b"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472284648"/>
        <c:crosses val="autoZero"/>
        <c:auto val="1"/>
        <c:lblAlgn val="ctr"/>
        <c:lblOffset val="100"/>
        <c:noMultiLvlLbl val="0"/>
      </c:catAx>
      <c:valAx>
        <c:axId val="472284648"/>
        <c:scaling>
          <c:orientation val="minMax"/>
          <c:max val="1"/>
        </c:scaling>
        <c:delete val="1"/>
        <c:axPos val="l"/>
        <c:numFmt formatCode="0%" sourceLinked="1"/>
        <c:majorTickMark val="out"/>
        <c:minorTickMark val="none"/>
        <c:tickLblPos val="nextTo"/>
        <c:crossAx val="472589280"/>
        <c:crosses val="autoZero"/>
        <c:crossBetween val="between"/>
      </c:valAx>
      <c:spPr>
        <a:noFill/>
        <a:ln w="25400">
          <a:noFill/>
        </a:ln>
        <a:effectLst/>
      </c:spPr>
    </c:plotArea>
    <c:plotVisOnly val="1"/>
    <c:dispBlanksAs val="gap"/>
    <c:showDLblsOverMax val="0"/>
  </c:chart>
  <c:spPr>
    <a:noFill/>
    <a:ln>
      <a:solidFill>
        <a:srgbClr val="80A933"/>
      </a:solidFill>
    </a:ln>
    <a:effectLst/>
  </c:spPr>
  <c:txPr>
    <a:bodyPr/>
    <a:lstStyle/>
    <a:p>
      <a:pPr>
        <a:defRPr/>
      </a:pPr>
      <a:endParaRPr lang="zh-CN"/>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80A933"/>
              </a:solidFill>
              <a:ln w="19050">
                <a:solidFill>
                  <a:schemeClr val="lt1"/>
                </a:solid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33</c:v>
                </c:pt>
                <c:pt idx="1">
                  <c:v>67</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80A933"/>
              </a:solidFill>
              <a:ln w="19050">
                <a:solidFill>
                  <a:schemeClr val="lt1"/>
                </a:solid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80A933"/>
              </a:solidFill>
              <a:ln w="19050">
                <a:solidFill>
                  <a:schemeClr val="lt1"/>
                </a:solid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pattFill prst="dkUpDiag">
              <a:fgClr>
                <a:schemeClr val="bg1">
                  <a:lumMod val="75000"/>
                </a:schemeClr>
              </a:fgClr>
              <a:bgClr>
                <a:schemeClr val="bg1"/>
              </a:bgClr>
            </a:patt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0%</c:formatCode>
                <c:ptCount val="4"/>
                <c:pt idx="0">
                  <c:v>1</c:v>
                </c:pt>
                <c:pt idx="1">
                  <c:v>1</c:v>
                </c:pt>
                <c:pt idx="2">
                  <c:v>1</c:v>
                </c:pt>
                <c:pt idx="3">
                  <c:v>1</c:v>
                </c:pt>
              </c:numCache>
            </c:numRef>
          </c:val>
        </c:ser>
        <c:ser>
          <c:idx val="1"/>
          <c:order val="1"/>
          <c:tx>
            <c:strRef>
              <c:f>Sheet1!$C$1</c:f>
              <c:strCache>
                <c:ptCount val="1"/>
                <c:pt idx="0">
                  <c:v>系列 2</c:v>
                </c:pt>
              </c:strCache>
            </c:strRef>
          </c:tx>
          <c:spPr>
            <a:solidFill>
              <a:srgbClr val="80A933"/>
            </a:solidFill>
            <a:ln>
              <a:noFill/>
            </a:ln>
            <a:effectLst/>
          </c:spPr>
          <c:invertIfNegative val="0"/>
          <c:dPt>
            <c:idx val="0"/>
            <c:invertIfNegative val="0"/>
            <c:bubble3D val="0"/>
            <c:spPr>
              <a:solidFill>
                <a:srgbClr val="FF9100"/>
              </a:solidFill>
              <a:ln>
                <a:noFill/>
              </a:ln>
              <a:effectLst/>
            </c:spPr>
          </c:dPt>
          <c:dPt>
            <c:idx val="2"/>
            <c:invertIfNegative val="0"/>
            <c:bubble3D val="0"/>
            <c:spPr>
              <a:solidFill>
                <a:srgbClr val="FFC000"/>
              </a:solidFill>
              <a:ln>
                <a:noFill/>
              </a:ln>
              <a:effectLst/>
            </c:spPr>
          </c:dPt>
          <c:dPt>
            <c:idx val="3"/>
            <c:invertIfNegative val="0"/>
            <c:bubble3D val="0"/>
            <c:spPr>
              <a:solidFill>
                <a:srgbClr val="ED4137"/>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0%</c:formatCode>
                <c:ptCount val="4"/>
                <c:pt idx="0">
                  <c:v>0.25</c:v>
                </c:pt>
                <c:pt idx="1">
                  <c:v>0.45</c:v>
                </c:pt>
                <c:pt idx="2">
                  <c:v>0.85</c:v>
                </c:pt>
                <c:pt idx="3">
                  <c:v>0.65</c:v>
                </c:pt>
              </c:numCache>
            </c:numRef>
          </c:val>
        </c:ser>
        <c:dLbls>
          <c:dLblPos val="outEnd"/>
          <c:showLegendKey val="0"/>
          <c:showVal val="1"/>
          <c:showCatName val="0"/>
          <c:showSerName val="0"/>
          <c:showPercent val="0"/>
          <c:showBubbleSize val="0"/>
        </c:dLbls>
        <c:gapWidth val="100"/>
        <c:overlap val="100"/>
        <c:axId val="362370008"/>
        <c:axId val="362370400"/>
      </c:barChart>
      <c:catAx>
        <c:axId val="362370008"/>
        <c:scaling>
          <c:orientation val="minMax"/>
        </c:scaling>
        <c:delete val="1"/>
        <c:axPos val="b"/>
        <c:numFmt formatCode="General" sourceLinked="1"/>
        <c:majorTickMark val="out"/>
        <c:minorTickMark val="none"/>
        <c:tickLblPos val="nextTo"/>
        <c:crossAx val="362370400"/>
        <c:crosses val="autoZero"/>
        <c:auto val="1"/>
        <c:lblAlgn val="ctr"/>
        <c:lblOffset val="100"/>
        <c:noMultiLvlLbl val="0"/>
      </c:catAx>
      <c:valAx>
        <c:axId val="362370400"/>
        <c:scaling>
          <c:orientation val="minMax"/>
          <c:max val="1"/>
        </c:scaling>
        <c:delete val="1"/>
        <c:axPos val="l"/>
        <c:numFmt formatCode="0%" sourceLinked="1"/>
        <c:majorTickMark val="out"/>
        <c:minorTickMark val="none"/>
        <c:tickLblPos val="nextTo"/>
        <c:crossAx val="36237000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Sheet1!$B$2</c:f>
              <c:numCache>
                <c:formatCode>General</c:formatCode>
                <c:ptCount val="1"/>
                <c:pt idx="0">
                  <c:v>8.1999999999999993</c:v>
                </c:pt>
              </c:numCache>
            </c:numRef>
          </c:val>
        </c:ser>
        <c:ser>
          <c:idx val="1"/>
          <c:order val="1"/>
          <c:tx>
            <c:strRef>
              <c:f>Sheet1!$C$1</c:f>
              <c:strCache>
                <c:ptCount val="1"/>
                <c:pt idx="0">
                  <c:v>列1</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Sheet1!$C$2</c:f>
              <c:numCache>
                <c:formatCode>General</c:formatCode>
                <c:ptCount val="1"/>
                <c:pt idx="0">
                  <c:v>8.1999999999999993</c:v>
                </c:pt>
              </c:numCache>
            </c:numRef>
          </c:val>
        </c:ser>
        <c:ser>
          <c:idx val="2"/>
          <c:order val="2"/>
          <c:tx>
            <c:strRef>
              <c:f>Sheet1!$D$1</c:f>
              <c:strCache>
                <c:ptCount val="1"/>
                <c:pt idx="0">
                  <c:v>列2</c:v>
                </c:pt>
              </c:strCache>
            </c:strRef>
          </c:tx>
          <c:spPr>
            <a:solidFill>
              <a:schemeClr val="bg1">
                <a:lumMod val="85000"/>
              </a:schemeClr>
            </a:solidFill>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Sheet1!$D$2</c:f>
              <c:numCache>
                <c:formatCode>General</c:formatCode>
                <c:ptCount val="1"/>
                <c:pt idx="0">
                  <c:v>8.1999999999999993</c:v>
                </c:pt>
              </c:numCache>
            </c:numRef>
          </c:val>
        </c:ser>
        <c:ser>
          <c:idx val="3"/>
          <c:order val="3"/>
          <c:tx>
            <c:strRef>
              <c:f>Sheet1!$E$1</c:f>
              <c:strCache>
                <c:ptCount val="1"/>
                <c:pt idx="0">
                  <c:v>列3</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Sheet1!$E$2</c:f>
              <c:numCache>
                <c:formatCode>General</c:formatCode>
                <c:ptCount val="1"/>
                <c:pt idx="0">
                  <c:v>8.1999999999999993</c:v>
                </c:pt>
              </c:numCache>
            </c:numRef>
          </c:val>
        </c:ser>
        <c:ser>
          <c:idx val="4"/>
          <c:order val="4"/>
          <c:tx>
            <c:strRef>
              <c:f>Sheet1!$F$1</c:f>
              <c:strCache>
                <c:ptCount val="1"/>
                <c:pt idx="0">
                  <c:v>列4</c:v>
                </c:pt>
              </c:strCache>
            </c:strRef>
          </c:tx>
          <c:spPr>
            <a:solidFill>
              <a:schemeClr val="bg1">
                <a:lumMod val="85000"/>
              </a:schemeClr>
            </a:solidFill>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Sheet1!$F$2</c:f>
              <c:numCache>
                <c:formatCode>General</c:formatCode>
                <c:ptCount val="1"/>
                <c:pt idx="0">
                  <c:v>8.1999999999999993</c:v>
                </c:pt>
              </c:numCache>
            </c:numRef>
          </c:val>
        </c:ser>
        <c:dLbls>
          <c:showLegendKey val="0"/>
          <c:showVal val="0"/>
          <c:showCatName val="0"/>
          <c:showSerName val="0"/>
          <c:showPercent val="0"/>
          <c:showBubbleSize val="0"/>
          <c:showLeaderLines val="1"/>
        </c:dLbls>
        <c:firstSliceAng val="30"/>
        <c:holeSize val="1"/>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80A933"/>
              </a:solidFill>
              <a:ln w="19050">
                <a:noFill/>
              </a:ln>
              <a:effectLst>
                <a:outerShdw blurRad="63500" sx="102000" sy="102000" algn="ctr" rotWithShape="0">
                  <a:prstClr val="black">
                    <a:alpha val="40000"/>
                  </a:prstClr>
                </a:outerShdw>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33</c:v>
                </c:pt>
                <c:pt idx="1">
                  <c:v>67</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Sheet1!$B$2</c:f>
              <c:numCache>
                <c:formatCode>General</c:formatCode>
                <c:ptCount val="1"/>
                <c:pt idx="0">
                  <c:v>8.1999999999999993</c:v>
                </c:pt>
              </c:numCache>
            </c:numRef>
          </c:val>
        </c:ser>
        <c:ser>
          <c:idx val="1"/>
          <c:order val="1"/>
          <c:tx>
            <c:strRef>
              <c:f>Sheet1!$C$1</c:f>
              <c:strCache>
                <c:ptCount val="1"/>
                <c:pt idx="0">
                  <c:v>列1</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Sheet1!$C$2</c:f>
              <c:numCache>
                <c:formatCode>General</c:formatCode>
                <c:ptCount val="1"/>
                <c:pt idx="0">
                  <c:v>8.1999999999999993</c:v>
                </c:pt>
              </c:numCache>
            </c:numRef>
          </c:val>
        </c:ser>
        <c:ser>
          <c:idx val="2"/>
          <c:order val="2"/>
          <c:tx>
            <c:strRef>
              <c:f>Sheet1!$D$1</c:f>
              <c:strCache>
                <c:ptCount val="1"/>
                <c:pt idx="0">
                  <c:v>列2</c:v>
                </c:pt>
              </c:strCache>
            </c:strRef>
          </c:tx>
          <c:spPr>
            <a:solidFill>
              <a:schemeClr val="bg1">
                <a:lumMod val="85000"/>
              </a:schemeClr>
            </a:solidFill>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Sheet1!$D$2</c:f>
              <c:numCache>
                <c:formatCode>General</c:formatCode>
                <c:ptCount val="1"/>
                <c:pt idx="0">
                  <c:v>8.1999999999999993</c:v>
                </c:pt>
              </c:numCache>
            </c:numRef>
          </c:val>
        </c:ser>
        <c:ser>
          <c:idx val="3"/>
          <c:order val="3"/>
          <c:tx>
            <c:strRef>
              <c:f>Sheet1!$E$1</c:f>
              <c:strCache>
                <c:ptCount val="1"/>
                <c:pt idx="0">
                  <c:v>列3</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Sheet1!$E$2</c:f>
              <c:numCache>
                <c:formatCode>General</c:formatCode>
                <c:ptCount val="1"/>
                <c:pt idx="0">
                  <c:v>8.1999999999999993</c:v>
                </c:pt>
              </c:numCache>
            </c:numRef>
          </c:val>
        </c:ser>
        <c:ser>
          <c:idx val="4"/>
          <c:order val="4"/>
          <c:tx>
            <c:strRef>
              <c:f>Sheet1!$F$1</c:f>
              <c:strCache>
                <c:ptCount val="1"/>
                <c:pt idx="0">
                  <c:v>列4</c:v>
                </c:pt>
              </c:strCache>
            </c:strRef>
          </c:tx>
          <c:spPr>
            <a:solidFill>
              <a:schemeClr val="bg1">
                <a:lumMod val="85000"/>
              </a:schemeClr>
            </a:solidFill>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Sheet1!$F$2</c:f>
              <c:numCache>
                <c:formatCode>General</c:formatCode>
                <c:ptCount val="1"/>
                <c:pt idx="0">
                  <c:v>8.1999999999999993</c:v>
                </c:pt>
              </c:numCache>
            </c:numRef>
          </c:val>
        </c:ser>
        <c:dLbls>
          <c:showLegendKey val="0"/>
          <c:showVal val="0"/>
          <c:showCatName val="0"/>
          <c:showSerName val="0"/>
          <c:showPercent val="0"/>
          <c:showBubbleSize val="0"/>
          <c:showLeaderLines val="1"/>
        </c:dLbls>
        <c:firstSliceAng val="30"/>
        <c:holeSize val="1"/>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80A933"/>
              </a:solidFill>
              <a:ln w="19050">
                <a:noFill/>
              </a:ln>
              <a:effectLst>
                <a:outerShdw blurRad="63500" sx="102000" sy="102000" algn="ctr" rotWithShape="0">
                  <a:prstClr val="black">
                    <a:alpha val="40000"/>
                  </a:prstClr>
                </a:outerShdw>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Sheet1!$B$2</c:f>
              <c:numCache>
                <c:formatCode>General</c:formatCode>
                <c:ptCount val="1"/>
                <c:pt idx="0">
                  <c:v>8.1999999999999993</c:v>
                </c:pt>
              </c:numCache>
            </c:numRef>
          </c:val>
        </c:ser>
        <c:ser>
          <c:idx val="1"/>
          <c:order val="1"/>
          <c:tx>
            <c:strRef>
              <c:f>Sheet1!$C$1</c:f>
              <c:strCache>
                <c:ptCount val="1"/>
                <c:pt idx="0">
                  <c:v>列1</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Sheet1!$C$2</c:f>
              <c:numCache>
                <c:formatCode>General</c:formatCode>
                <c:ptCount val="1"/>
                <c:pt idx="0">
                  <c:v>8.1999999999999993</c:v>
                </c:pt>
              </c:numCache>
            </c:numRef>
          </c:val>
        </c:ser>
        <c:ser>
          <c:idx val="2"/>
          <c:order val="2"/>
          <c:tx>
            <c:strRef>
              <c:f>Sheet1!$D$1</c:f>
              <c:strCache>
                <c:ptCount val="1"/>
                <c:pt idx="0">
                  <c:v>列2</c:v>
                </c:pt>
              </c:strCache>
            </c:strRef>
          </c:tx>
          <c:spPr>
            <a:solidFill>
              <a:schemeClr val="bg1">
                <a:lumMod val="85000"/>
              </a:schemeClr>
            </a:solidFill>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Sheet1!$D$2</c:f>
              <c:numCache>
                <c:formatCode>General</c:formatCode>
                <c:ptCount val="1"/>
                <c:pt idx="0">
                  <c:v>8.1999999999999993</c:v>
                </c:pt>
              </c:numCache>
            </c:numRef>
          </c:val>
        </c:ser>
        <c:ser>
          <c:idx val="3"/>
          <c:order val="3"/>
          <c:tx>
            <c:strRef>
              <c:f>Sheet1!$E$1</c:f>
              <c:strCache>
                <c:ptCount val="1"/>
                <c:pt idx="0">
                  <c:v>列3</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Sheet1!$E$2</c:f>
              <c:numCache>
                <c:formatCode>General</c:formatCode>
                <c:ptCount val="1"/>
                <c:pt idx="0">
                  <c:v>8.1999999999999993</c:v>
                </c:pt>
              </c:numCache>
            </c:numRef>
          </c:val>
        </c:ser>
        <c:ser>
          <c:idx val="4"/>
          <c:order val="4"/>
          <c:tx>
            <c:strRef>
              <c:f>Sheet1!$F$1</c:f>
              <c:strCache>
                <c:ptCount val="1"/>
                <c:pt idx="0">
                  <c:v>列4</c:v>
                </c:pt>
              </c:strCache>
            </c:strRef>
          </c:tx>
          <c:spPr>
            <a:solidFill>
              <a:schemeClr val="bg1">
                <a:lumMod val="85000"/>
              </a:schemeClr>
            </a:solidFill>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Sheet1!$F$2</c:f>
              <c:numCache>
                <c:formatCode>General</c:formatCode>
                <c:ptCount val="1"/>
                <c:pt idx="0">
                  <c:v>8.1999999999999993</c:v>
                </c:pt>
              </c:numCache>
            </c:numRef>
          </c:val>
        </c:ser>
        <c:dLbls>
          <c:showLegendKey val="0"/>
          <c:showVal val="0"/>
          <c:showCatName val="0"/>
          <c:showSerName val="0"/>
          <c:showPercent val="0"/>
          <c:showBubbleSize val="0"/>
          <c:showLeaderLines val="1"/>
        </c:dLbls>
        <c:firstSliceAng val="30"/>
        <c:holeSize val="1"/>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80A933"/>
              </a:solidFill>
              <a:ln w="19050">
                <a:noFill/>
              </a:ln>
              <a:effectLst>
                <a:outerShdw blurRad="63500" sx="102000" sy="102000" algn="ctr" rotWithShape="0">
                  <a:prstClr val="black">
                    <a:alpha val="40000"/>
                  </a:prstClr>
                </a:outerShdw>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系列 1</c:v>
                </c:pt>
              </c:strCache>
            </c:strRef>
          </c:tx>
          <c:spPr>
            <a:noFill/>
            <a:ln>
              <a:noFill/>
            </a:ln>
          </c:spPr>
          <c:dPt>
            <c:idx val="0"/>
            <c:bubble3D val="0"/>
            <c:spPr>
              <a:solidFill>
                <a:srgbClr val="90BF01"/>
              </a:solidFill>
              <a:ln>
                <a:noFill/>
              </a:ln>
              <a:effectLst/>
            </c:spPr>
          </c:dPt>
          <c:dPt>
            <c:idx val="1"/>
            <c:bubble3D val="0"/>
            <c:spPr>
              <a:noFill/>
              <a:ln>
                <a:noFill/>
              </a:ln>
              <a:effectLst/>
            </c:spPr>
          </c:dPt>
          <c:dPt>
            <c:idx val="2"/>
            <c:bubble3D val="0"/>
            <c:spPr>
              <a:noFill/>
              <a:ln>
                <a:noFill/>
              </a:ln>
              <a:effectLst/>
            </c:spPr>
          </c:dPt>
          <c:dPt>
            <c:idx val="3"/>
            <c:bubble3D val="0"/>
            <c:spPr>
              <a:noFill/>
              <a:ln>
                <a:noFill/>
              </a:ln>
              <a:effectLst/>
            </c:spPr>
          </c:dPt>
          <c:cat>
            <c:strRef>
              <c:f>Sheet1!$A$2:$A$5</c:f>
              <c:strCache>
                <c:ptCount val="4"/>
                <c:pt idx="0">
                  <c:v>类别 1</c:v>
                </c:pt>
                <c:pt idx="1">
                  <c:v>类别 2</c:v>
                </c:pt>
                <c:pt idx="2">
                  <c:v>类别 3</c:v>
                </c:pt>
                <c:pt idx="3">
                  <c:v>类别 4</c:v>
                </c:pt>
              </c:strCache>
            </c:strRef>
          </c:cat>
          <c:val>
            <c:numRef>
              <c:f>Sheet1!$B$2:$B$5</c:f>
              <c:numCache>
                <c:formatCode>General</c:formatCode>
                <c:ptCount val="4"/>
                <c:pt idx="0">
                  <c:v>33</c:v>
                </c:pt>
                <c:pt idx="1">
                  <c:v>67</c:v>
                </c:pt>
                <c:pt idx="2">
                  <c:v>0</c:v>
                </c:pt>
                <c:pt idx="3">
                  <c:v>0</c:v>
                </c:pt>
              </c:numCache>
            </c:numRef>
          </c:val>
        </c:ser>
        <c:dLbls>
          <c:showLegendKey val="0"/>
          <c:showVal val="0"/>
          <c:showCatName val="0"/>
          <c:showSerName val="0"/>
          <c:showPercent val="0"/>
          <c:showBubbleSize val="0"/>
          <c:showLeaderLines val="1"/>
        </c:dLbls>
        <c:firstSliceAng val="0"/>
      </c:pieChart>
      <c:doughnutChart>
        <c:varyColors val="1"/>
        <c:ser>
          <c:idx val="1"/>
          <c:order val="1"/>
          <c:tx>
            <c:strRef>
              <c:f>Sheet1!$C$1</c:f>
              <c:strCache>
                <c:ptCount val="1"/>
                <c:pt idx="0">
                  <c:v>系列 2</c:v>
                </c:pt>
              </c:strCache>
            </c:strRef>
          </c:tx>
          <c:spPr>
            <a:solidFill>
              <a:schemeClr val="bg1">
                <a:lumMod val="85000"/>
              </a:schemeClr>
            </a:solidFill>
            <a:ln>
              <a:noFill/>
            </a:ln>
          </c:spPr>
          <c:dPt>
            <c:idx val="0"/>
            <c:bubble3D val="0"/>
            <c:spPr>
              <a:noFill/>
              <a:ln>
                <a:solidFill>
                  <a:srgbClr val="90BF01"/>
                </a:solidFill>
              </a:ln>
              <a:effectLst/>
            </c:spPr>
          </c:dPt>
          <c:dPt>
            <c:idx val="1"/>
            <c:bubble3D val="0"/>
            <c:spPr>
              <a:solidFill>
                <a:schemeClr val="bg1">
                  <a:lumMod val="85000"/>
                </a:schemeClr>
              </a:solidFill>
              <a:ln>
                <a:noFill/>
              </a:ln>
              <a:effectLst/>
            </c:spPr>
          </c:dPt>
          <c:dPt>
            <c:idx val="2"/>
            <c:bubble3D val="0"/>
            <c:spPr>
              <a:solidFill>
                <a:schemeClr val="bg1">
                  <a:lumMod val="85000"/>
                </a:schemeClr>
              </a:solidFill>
              <a:ln>
                <a:noFill/>
              </a:ln>
              <a:effectLst/>
            </c:spPr>
          </c:dPt>
          <c:dPt>
            <c:idx val="3"/>
            <c:bubble3D val="0"/>
            <c:spPr>
              <a:solidFill>
                <a:schemeClr val="bg1">
                  <a:lumMod val="85000"/>
                </a:schemeClr>
              </a:solidFill>
              <a:ln>
                <a:noFill/>
              </a:ln>
              <a:effectLst/>
            </c:spPr>
          </c:dPt>
          <c:cat>
            <c:strRef>
              <c:f>Sheet1!$A$2:$A$5</c:f>
              <c:strCache>
                <c:ptCount val="4"/>
                <c:pt idx="0">
                  <c:v>类别 1</c:v>
                </c:pt>
                <c:pt idx="1">
                  <c:v>类别 2</c:v>
                </c:pt>
                <c:pt idx="2">
                  <c:v>类别 3</c:v>
                </c:pt>
                <c:pt idx="3">
                  <c:v>类别 4</c:v>
                </c:pt>
              </c:strCache>
            </c:strRef>
          </c:cat>
          <c:val>
            <c:numRef>
              <c:f>Sheet1!$C$2:$C$5</c:f>
              <c:numCache>
                <c:formatCode>General</c:formatCode>
                <c:ptCount val="4"/>
                <c:pt idx="0">
                  <c:v>1</c:v>
                </c:pt>
                <c:pt idx="1">
                  <c:v>0</c:v>
                </c:pt>
                <c:pt idx="2">
                  <c:v>0</c:v>
                </c:pt>
                <c:pt idx="3">
                  <c:v>0</c:v>
                </c:pt>
              </c:numCache>
            </c:numRef>
          </c:val>
        </c:ser>
        <c:dLbls>
          <c:showLegendKey val="0"/>
          <c:showVal val="0"/>
          <c:showCatName val="0"/>
          <c:showSerName val="0"/>
          <c:showPercent val="0"/>
          <c:showBubbleSize val="0"/>
          <c:showLeaderLines val="1"/>
        </c:dLbls>
        <c:firstSliceAng val="0"/>
        <c:holeSize val="7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系列 1</c:v>
                </c:pt>
              </c:strCache>
            </c:strRef>
          </c:tx>
          <c:spPr>
            <a:noFill/>
            <a:ln>
              <a:noFill/>
            </a:ln>
          </c:spPr>
          <c:dPt>
            <c:idx val="0"/>
            <c:bubble3D val="0"/>
            <c:spPr>
              <a:solidFill>
                <a:srgbClr val="90BF01"/>
              </a:solidFill>
              <a:ln>
                <a:noFill/>
              </a:ln>
              <a:effectLst/>
            </c:spPr>
          </c:dPt>
          <c:dPt>
            <c:idx val="1"/>
            <c:bubble3D val="0"/>
            <c:spPr>
              <a:noFill/>
              <a:ln>
                <a:noFill/>
              </a:ln>
              <a:effectLst/>
            </c:spPr>
          </c:dPt>
          <c:dPt>
            <c:idx val="2"/>
            <c:bubble3D val="0"/>
            <c:spPr>
              <a:noFill/>
              <a:ln>
                <a:noFill/>
              </a:ln>
              <a:effectLst/>
            </c:spPr>
          </c:dPt>
          <c:dPt>
            <c:idx val="3"/>
            <c:bubble3D val="0"/>
            <c:spPr>
              <a:noFill/>
              <a:ln>
                <a:noFill/>
              </a:ln>
              <a:effectLst/>
            </c:spPr>
          </c:dPt>
          <c:cat>
            <c:strRef>
              <c:f>Sheet1!$A$2:$A$5</c:f>
              <c:strCache>
                <c:ptCount val="4"/>
                <c:pt idx="0">
                  <c:v>类别 1</c:v>
                </c:pt>
                <c:pt idx="1">
                  <c:v>类别 2</c:v>
                </c:pt>
                <c:pt idx="2">
                  <c:v>类别 3</c:v>
                </c:pt>
                <c:pt idx="3">
                  <c:v>类别 4</c:v>
                </c:pt>
              </c:strCache>
            </c:strRef>
          </c:cat>
          <c:val>
            <c:numRef>
              <c:f>Sheet1!$B$2:$B$5</c:f>
              <c:numCache>
                <c:formatCode>General</c:formatCode>
                <c:ptCount val="4"/>
                <c:pt idx="0">
                  <c:v>5</c:v>
                </c:pt>
                <c:pt idx="1">
                  <c:v>5</c:v>
                </c:pt>
                <c:pt idx="2">
                  <c:v>0</c:v>
                </c:pt>
                <c:pt idx="3">
                  <c:v>0</c:v>
                </c:pt>
              </c:numCache>
            </c:numRef>
          </c:val>
        </c:ser>
        <c:dLbls>
          <c:showLegendKey val="0"/>
          <c:showVal val="0"/>
          <c:showCatName val="0"/>
          <c:showSerName val="0"/>
          <c:showPercent val="0"/>
          <c:showBubbleSize val="0"/>
          <c:showLeaderLines val="1"/>
        </c:dLbls>
        <c:firstSliceAng val="0"/>
      </c:pieChart>
      <c:doughnutChart>
        <c:varyColors val="1"/>
        <c:ser>
          <c:idx val="1"/>
          <c:order val="1"/>
          <c:tx>
            <c:strRef>
              <c:f>Sheet1!$C$1</c:f>
              <c:strCache>
                <c:ptCount val="1"/>
                <c:pt idx="0">
                  <c:v>系列 2</c:v>
                </c:pt>
              </c:strCache>
            </c:strRef>
          </c:tx>
          <c:spPr>
            <a:solidFill>
              <a:schemeClr val="bg1">
                <a:lumMod val="85000"/>
              </a:schemeClr>
            </a:solidFill>
            <a:ln>
              <a:noFill/>
            </a:ln>
          </c:spPr>
          <c:dPt>
            <c:idx val="0"/>
            <c:bubble3D val="0"/>
            <c:spPr>
              <a:noFill/>
              <a:ln>
                <a:solidFill>
                  <a:srgbClr val="90BF01"/>
                </a:solidFill>
              </a:ln>
              <a:effectLst/>
            </c:spPr>
          </c:dPt>
          <c:dPt>
            <c:idx val="1"/>
            <c:bubble3D val="0"/>
            <c:spPr>
              <a:solidFill>
                <a:schemeClr val="bg1">
                  <a:lumMod val="85000"/>
                </a:schemeClr>
              </a:solidFill>
              <a:ln>
                <a:noFill/>
              </a:ln>
              <a:effectLst/>
            </c:spPr>
          </c:dPt>
          <c:dPt>
            <c:idx val="2"/>
            <c:bubble3D val="0"/>
            <c:spPr>
              <a:solidFill>
                <a:schemeClr val="bg1">
                  <a:lumMod val="85000"/>
                </a:schemeClr>
              </a:solidFill>
              <a:ln>
                <a:noFill/>
              </a:ln>
              <a:effectLst/>
            </c:spPr>
          </c:dPt>
          <c:dPt>
            <c:idx val="3"/>
            <c:bubble3D val="0"/>
            <c:spPr>
              <a:solidFill>
                <a:schemeClr val="bg1">
                  <a:lumMod val="85000"/>
                </a:schemeClr>
              </a:solidFill>
              <a:ln>
                <a:noFill/>
              </a:ln>
              <a:effectLst/>
            </c:spPr>
          </c:dPt>
          <c:cat>
            <c:strRef>
              <c:f>Sheet1!$A$2:$A$5</c:f>
              <c:strCache>
                <c:ptCount val="4"/>
                <c:pt idx="0">
                  <c:v>类别 1</c:v>
                </c:pt>
                <c:pt idx="1">
                  <c:v>类别 2</c:v>
                </c:pt>
                <c:pt idx="2">
                  <c:v>类别 3</c:v>
                </c:pt>
                <c:pt idx="3">
                  <c:v>类别 4</c:v>
                </c:pt>
              </c:strCache>
            </c:strRef>
          </c:cat>
          <c:val>
            <c:numRef>
              <c:f>Sheet1!$C$2:$C$5</c:f>
              <c:numCache>
                <c:formatCode>General</c:formatCode>
                <c:ptCount val="4"/>
                <c:pt idx="0">
                  <c:v>1</c:v>
                </c:pt>
                <c:pt idx="1">
                  <c:v>0</c:v>
                </c:pt>
                <c:pt idx="2">
                  <c:v>0</c:v>
                </c:pt>
                <c:pt idx="3">
                  <c:v>0</c:v>
                </c:pt>
              </c:numCache>
            </c:numRef>
          </c:val>
        </c:ser>
        <c:dLbls>
          <c:showLegendKey val="0"/>
          <c:showVal val="0"/>
          <c:showCatName val="0"/>
          <c:showSerName val="0"/>
          <c:showPercent val="0"/>
          <c:showBubbleSize val="0"/>
          <c:showLeaderLines val="1"/>
        </c:dLbls>
        <c:firstSliceAng val="0"/>
        <c:holeSize val="7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系列 1</c:v>
                </c:pt>
              </c:strCache>
            </c:strRef>
          </c:tx>
          <c:spPr>
            <a:noFill/>
            <a:ln>
              <a:noFill/>
            </a:ln>
          </c:spPr>
          <c:dPt>
            <c:idx val="0"/>
            <c:bubble3D val="0"/>
            <c:spPr>
              <a:solidFill>
                <a:srgbClr val="90BF01"/>
              </a:solidFill>
              <a:ln>
                <a:noFill/>
              </a:ln>
              <a:effectLst/>
            </c:spPr>
          </c:dPt>
          <c:dPt>
            <c:idx val="1"/>
            <c:bubble3D val="0"/>
            <c:spPr>
              <a:noFill/>
              <a:ln>
                <a:noFill/>
              </a:ln>
              <a:effectLst/>
            </c:spPr>
          </c:dPt>
          <c:dPt>
            <c:idx val="2"/>
            <c:bubble3D val="0"/>
            <c:spPr>
              <a:noFill/>
              <a:ln>
                <a:noFill/>
              </a:ln>
              <a:effectLst/>
            </c:spPr>
          </c:dPt>
          <c:dPt>
            <c:idx val="3"/>
            <c:bubble3D val="0"/>
            <c:spPr>
              <a:noFill/>
              <a:ln>
                <a:noFill/>
              </a:ln>
              <a:effectLst/>
            </c:spPr>
          </c:dPt>
          <c:cat>
            <c:strRef>
              <c:f>Sheet1!$A$2:$A$5</c:f>
              <c:strCache>
                <c:ptCount val="4"/>
                <c:pt idx="0">
                  <c:v>类别 1</c:v>
                </c:pt>
                <c:pt idx="1">
                  <c:v>类别 2</c:v>
                </c:pt>
                <c:pt idx="2">
                  <c:v>类别 3</c:v>
                </c:pt>
                <c:pt idx="3">
                  <c:v>类别 4</c:v>
                </c:pt>
              </c:strCache>
            </c:strRef>
          </c:cat>
          <c:val>
            <c:numRef>
              <c:f>Sheet1!$B$2:$B$5</c:f>
              <c:numCache>
                <c:formatCode>General</c:formatCode>
                <c:ptCount val="4"/>
                <c:pt idx="0">
                  <c:v>45</c:v>
                </c:pt>
                <c:pt idx="1">
                  <c:v>67</c:v>
                </c:pt>
                <c:pt idx="2">
                  <c:v>0</c:v>
                </c:pt>
                <c:pt idx="3">
                  <c:v>0</c:v>
                </c:pt>
              </c:numCache>
            </c:numRef>
          </c:val>
        </c:ser>
        <c:dLbls>
          <c:showLegendKey val="0"/>
          <c:showVal val="0"/>
          <c:showCatName val="0"/>
          <c:showSerName val="0"/>
          <c:showPercent val="0"/>
          <c:showBubbleSize val="0"/>
          <c:showLeaderLines val="1"/>
        </c:dLbls>
        <c:firstSliceAng val="0"/>
      </c:pieChart>
      <c:doughnutChart>
        <c:varyColors val="1"/>
        <c:ser>
          <c:idx val="1"/>
          <c:order val="1"/>
          <c:tx>
            <c:strRef>
              <c:f>Sheet1!$C$1</c:f>
              <c:strCache>
                <c:ptCount val="1"/>
                <c:pt idx="0">
                  <c:v>系列 2</c:v>
                </c:pt>
              </c:strCache>
            </c:strRef>
          </c:tx>
          <c:spPr>
            <a:solidFill>
              <a:schemeClr val="bg1">
                <a:lumMod val="85000"/>
              </a:schemeClr>
            </a:solidFill>
            <a:ln>
              <a:noFill/>
            </a:ln>
          </c:spPr>
          <c:dPt>
            <c:idx val="0"/>
            <c:bubble3D val="0"/>
            <c:spPr>
              <a:noFill/>
              <a:ln>
                <a:solidFill>
                  <a:srgbClr val="90BF01"/>
                </a:solidFill>
              </a:ln>
              <a:effectLst/>
            </c:spPr>
          </c:dPt>
          <c:dPt>
            <c:idx val="1"/>
            <c:bubble3D val="0"/>
            <c:spPr>
              <a:solidFill>
                <a:schemeClr val="bg1">
                  <a:lumMod val="85000"/>
                </a:schemeClr>
              </a:solidFill>
              <a:ln>
                <a:noFill/>
              </a:ln>
              <a:effectLst/>
            </c:spPr>
          </c:dPt>
          <c:dPt>
            <c:idx val="2"/>
            <c:bubble3D val="0"/>
            <c:spPr>
              <a:solidFill>
                <a:schemeClr val="bg1">
                  <a:lumMod val="85000"/>
                </a:schemeClr>
              </a:solidFill>
              <a:ln>
                <a:noFill/>
              </a:ln>
              <a:effectLst/>
            </c:spPr>
          </c:dPt>
          <c:dPt>
            <c:idx val="3"/>
            <c:bubble3D val="0"/>
            <c:spPr>
              <a:solidFill>
                <a:schemeClr val="bg1">
                  <a:lumMod val="85000"/>
                </a:schemeClr>
              </a:solidFill>
              <a:ln>
                <a:noFill/>
              </a:ln>
              <a:effectLst/>
            </c:spPr>
          </c:dPt>
          <c:cat>
            <c:strRef>
              <c:f>Sheet1!$A$2:$A$5</c:f>
              <c:strCache>
                <c:ptCount val="4"/>
                <c:pt idx="0">
                  <c:v>类别 1</c:v>
                </c:pt>
                <c:pt idx="1">
                  <c:v>类别 2</c:v>
                </c:pt>
                <c:pt idx="2">
                  <c:v>类别 3</c:v>
                </c:pt>
                <c:pt idx="3">
                  <c:v>类别 4</c:v>
                </c:pt>
              </c:strCache>
            </c:strRef>
          </c:cat>
          <c:val>
            <c:numRef>
              <c:f>Sheet1!$C$2:$C$5</c:f>
              <c:numCache>
                <c:formatCode>General</c:formatCode>
                <c:ptCount val="4"/>
                <c:pt idx="0">
                  <c:v>1</c:v>
                </c:pt>
                <c:pt idx="1">
                  <c:v>0</c:v>
                </c:pt>
                <c:pt idx="2">
                  <c:v>0</c:v>
                </c:pt>
                <c:pt idx="3">
                  <c:v>0</c:v>
                </c:pt>
              </c:numCache>
            </c:numRef>
          </c:val>
        </c:ser>
        <c:dLbls>
          <c:showLegendKey val="0"/>
          <c:showVal val="0"/>
          <c:showCatName val="0"/>
          <c:showSerName val="0"/>
          <c:showPercent val="0"/>
          <c:showBubbleSize val="0"/>
          <c:showLeaderLines val="1"/>
        </c:dLbls>
        <c:firstSliceAng val="0"/>
        <c:holeSize val="7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1"/>
          <c:order val="1"/>
          <c:tx>
            <c:strRef>
              <c:f>Sheet1!$C$1</c:f>
              <c:strCache>
                <c:ptCount val="1"/>
                <c:pt idx="0">
                  <c:v>系列 2</c:v>
                </c:pt>
              </c:strCache>
            </c:strRef>
          </c:tx>
          <c:spPr>
            <a:solidFill>
              <a:schemeClr val="bg1">
                <a:lumMod val="85000"/>
              </a:schemeClr>
            </a:solidFill>
            <a:ln>
              <a:noFill/>
            </a:ln>
          </c:spPr>
          <c:dPt>
            <c:idx val="0"/>
            <c:bubble3D val="0"/>
            <c:spPr>
              <a:solidFill>
                <a:schemeClr val="bg1">
                  <a:lumMod val="85000"/>
                </a:schemeClr>
              </a:solidFill>
              <a:ln>
                <a:noFill/>
              </a:ln>
              <a:effectLst/>
            </c:spPr>
          </c:dPt>
          <c:dPt>
            <c:idx val="1"/>
            <c:bubble3D val="0"/>
            <c:spPr>
              <a:solidFill>
                <a:schemeClr val="bg1">
                  <a:lumMod val="85000"/>
                </a:schemeClr>
              </a:solidFill>
              <a:ln>
                <a:noFill/>
              </a:ln>
              <a:effectLst/>
            </c:spPr>
          </c:dPt>
          <c:dPt>
            <c:idx val="2"/>
            <c:bubble3D val="0"/>
            <c:spPr>
              <a:solidFill>
                <a:schemeClr val="bg1">
                  <a:lumMod val="85000"/>
                </a:schemeClr>
              </a:solidFill>
              <a:ln>
                <a:noFill/>
              </a:ln>
              <a:effectLst/>
            </c:spPr>
          </c:dPt>
          <c:dPt>
            <c:idx val="3"/>
            <c:bubble3D val="0"/>
            <c:spPr>
              <a:solidFill>
                <a:schemeClr val="bg1">
                  <a:lumMod val="85000"/>
                </a:schemeClr>
              </a:solidFill>
              <a:ln>
                <a:noFill/>
              </a:ln>
              <a:effectLst/>
            </c:spPr>
          </c:dPt>
          <c:cat>
            <c:strRef>
              <c:f>Sheet1!$A$2:$A$5</c:f>
              <c:strCache>
                <c:ptCount val="4"/>
                <c:pt idx="0">
                  <c:v>类别 1</c:v>
                </c:pt>
                <c:pt idx="1">
                  <c:v>类别 2</c:v>
                </c:pt>
                <c:pt idx="2">
                  <c:v>类别 3</c:v>
                </c:pt>
                <c:pt idx="3">
                  <c:v>类别 4</c:v>
                </c:pt>
              </c:strCache>
            </c:strRef>
          </c:cat>
          <c:val>
            <c:numRef>
              <c:f>Sheet1!$C$2:$C$5</c:f>
              <c:numCache>
                <c:formatCode>General</c:formatCode>
                <c:ptCount val="4"/>
                <c:pt idx="0">
                  <c:v>1</c:v>
                </c:pt>
                <c:pt idx="1">
                  <c:v>0</c:v>
                </c:pt>
                <c:pt idx="2">
                  <c:v>0</c:v>
                </c:pt>
                <c:pt idx="3">
                  <c:v>0</c:v>
                </c:pt>
              </c:numCache>
            </c:numRef>
          </c:val>
        </c:ser>
        <c:dLbls>
          <c:showLegendKey val="0"/>
          <c:showVal val="0"/>
          <c:showCatName val="0"/>
          <c:showSerName val="0"/>
          <c:showPercent val="0"/>
          <c:showBubbleSize val="0"/>
          <c:showLeaderLines val="1"/>
        </c:dLbls>
        <c:firstSliceAng val="0"/>
        <c:holeSize val="74"/>
      </c:doughnutChart>
      <c:pieChart>
        <c:varyColors val="1"/>
        <c:ser>
          <c:idx val="0"/>
          <c:order val="0"/>
          <c:tx>
            <c:strRef>
              <c:f>Sheet1!$B$1</c:f>
              <c:strCache>
                <c:ptCount val="1"/>
                <c:pt idx="0">
                  <c:v>系列 1</c:v>
                </c:pt>
              </c:strCache>
            </c:strRef>
          </c:tx>
          <c:spPr>
            <a:noFill/>
          </c:spPr>
          <c:dPt>
            <c:idx val="0"/>
            <c:bubble3D val="0"/>
            <c:spPr>
              <a:solidFill>
                <a:srgbClr val="90BF01"/>
              </a:solidFill>
              <a:ln>
                <a:solidFill>
                  <a:schemeClr val="bg1"/>
                </a:solidFill>
              </a:ln>
              <a:effectLst/>
            </c:spPr>
          </c:dPt>
          <c:dPt>
            <c:idx val="1"/>
            <c:bubble3D val="0"/>
            <c:spPr>
              <a:noFill/>
              <a:ln>
                <a:noFill/>
              </a:ln>
              <a:effectLst/>
            </c:spPr>
          </c:dPt>
          <c:dPt>
            <c:idx val="2"/>
            <c:bubble3D val="0"/>
            <c:spPr>
              <a:noFill/>
              <a:ln>
                <a:noFill/>
              </a:ln>
              <a:effectLst/>
            </c:spPr>
          </c:dPt>
          <c:dPt>
            <c:idx val="3"/>
            <c:bubble3D val="0"/>
            <c:spPr>
              <a:noFill/>
              <a:ln>
                <a:noFill/>
              </a:ln>
              <a:effectLst/>
            </c:spPr>
          </c:dPt>
          <c:cat>
            <c:strRef>
              <c:f>Sheet1!$A$2:$A$5</c:f>
              <c:strCache>
                <c:ptCount val="4"/>
                <c:pt idx="0">
                  <c:v>类别 1</c:v>
                </c:pt>
                <c:pt idx="1">
                  <c:v>类别 2</c:v>
                </c:pt>
                <c:pt idx="2">
                  <c:v>类别 3</c:v>
                </c:pt>
                <c:pt idx="3">
                  <c:v>类别 4</c:v>
                </c:pt>
              </c:strCache>
            </c:strRef>
          </c:cat>
          <c:val>
            <c:numRef>
              <c:f>Sheet1!$B$2:$B$5</c:f>
              <c:numCache>
                <c:formatCode>General</c:formatCode>
                <c:ptCount val="4"/>
                <c:pt idx="0">
                  <c:v>33</c:v>
                </c:pt>
                <c:pt idx="1">
                  <c:v>67</c:v>
                </c:pt>
                <c:pt idx="2">
                  <c:v>0</c:v>
                </c:pt>
                <c:pt idx="3">
                  <c:v>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Pt>
            <c:idx val="1"/>
            <c:invertIfNegative val="0"/>
            <c:bubble3D val="0"/>
            <c:spPr>
              <a:blipFill>
                <a:blip xmlns:r="http://schemas.openxmlformats.org/officeDocument/2006/relationships" r:embed="rId4"/>
                <a:stretch>
                  <a:fillRect/>
                </a:stretch>
              </a:blipFill>
              <a:ln>
                <a:noFill/>
              </a:ln>
              <a:effectLst/>
            </c:spPr>
            <c:pictureOptions>
              <c:pictureFormat val="stack"/>
            </c:pictureOptions>
          </c:dPt>
          <c:dLbls>
            <c:delete val="1"/>
          </c:dLbls>
          <c:cat>
            <c:strRef>
              <c:f>Sheet1!$A$2:$A$3</c:f>
              <c:strCache>
                <c:ptCount val="2"/>
                <c:pt idx="0">
                  <c:v>男</c:v>
                </c:pt>
                <c:pt idx="1">
                  <c:v>女</c:v>
                </c:pt>
              </c:strCache>
            </c:strRef>
          </c:cat>
          <c:val>
            <c:numRef>
              <c:f>Sheet1!$B$2:$B$3</c:f>
              <c:numCache>
                <c:formatCode>0%</c:formatCode>
                <c:ptCount val="2"/>
                <c:pt idx="0">
                  <c:v>1</c:v>
                </c:pt>
                <c:pt idx="1">
                  <c:v>1</c:v>
                </c:pt>
              </c:numCache>
            </c:numRef>
          </c:val>
        </c:ser>
        <c:ser>
          <c:idx val="1"/>
          <c:order val="1"/>
          <c:tx>
            <c:strRef>
              <c:f>Sheet1!$C$1</c:f>
              <c:strCache>
                <c:ptCount val="1"/>
                <c:pt idx="0">
                  <c:v>系列 2</c:v>
                </c:pt>
              </c:strCache>
            </c:strRef>
          </c:tx>
          <c:spPr>
            <a:blipFill>
              <a:blip xmlns:r="http://schemas.openxmlformats.org/officeDocument/2006/relationships" r:embed="rId5"/>
              <a:stretch>
                <a:fillRect/>
              </a:stretch>
            </a:blipFill>
            <a:ln>
              <a:noFill/>
            </a:ln>
            <a:effectLst/>
          </c:spPr>
          <c:invertIfNegative val="0"/>
          <c:pictureOptions>
            <c:pictureFormat val="stack"/>
          </c:pictureOptions>
          <c:dPt>
            <c:idx val="1"/>
            <c:invertIfNegative val="0"/>
            <c:bubble3D val="0"/>
            <c:spPr>
              <a:blipFill>
                <a:blip xmlns:r="http://schemas.openxmlformats.org/officeDocument/2006/relationships" r:embed="rId6"/>
                <a:stretch>
                  <a:fillRect/>
                </a:stretch>
              </a:blipFill>
              <a:ln>
                <a:noFill/>
              </a:ln>
              <a:effectLst/>
            </c:spPr>
            <c:pictureOptions>
              <c:pictureFormat val="stack"/>
            </c:pictureOptions>
          </c:dPt>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rgbClr val="80A933"/>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男</c:v>
                </c:pt>
                <c:pt idx="1">
                  <c:v>女</c:v>
                </c:pt>
              </c:strCache>
            </c:strRef>
          </c:cat>
          <c:val>
            <c:numRef>
              <c:f>Sheet1!$C$2:$C$3</c:f>
              <c:numCache>
                <c:formatCode>0%</c:formatCode>
                <c:ptCount val="2"/>
                <c:pt idx="0">
                  <c:v>0.35</c:v>
                </c:pt>
                <c:pt idx="1">
                  <c:v>0.65</c:v>
                </c:pt>
              </c:numCache>
            </c:numRef>
          </c:val>
        </c:ser>
        <c:dLbls>
          <c:dLblPos val="outEnd"/>
          <c:showLegendKey val="0"/>
          <c:showVal val="1"/>
          <c:showCatName val="0"/>
          <c:showSerName val="0"/>
          <c:showPercent val="0"/>
          <c:showBubbleSize val="0"/>
        </c:dLbls>
        <c:gapWidth val="36"/>
        <c:overlap val="100"/>
        <c:axId val="362371576"/>
        <c:axId val="362371968"/>
      </c:barChart>
      <c:catAx>
        <c:axId val="3623715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b"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62371968"/>
        <c:crosses val="autoZero"/>
        <c:auto val="1"/>
        <c:lblAlgn val="ctr"/>
        <c:lblOffset val="100"/>
        <c:noMultiLvlLbl val="0"/>
      </c:catAx>
      <c:valAx>
        <c:axId val="362371968"/>
        <c:scaling>
          <c:orientation val="minMax"/>
          <c:max val="1"/>
        </c:scaling>
        <c:delete val="1"/>
        <c:axPos val="l"/>
        <c:numFmt formatCode="0%" sourceLinked="1"/>
        <c:majorTickMark val="out"/>
        <c:minorTickMark val="none"/>
        <c:tickLblPos val="nextTo"/>
        <c:crossAx val="362371576"/>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7">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1"/>
          <c:order val="1"/>
          <c:tx>
            <c:strRef>
              <c:f>Sheet1!$C$1</c:f>
              <c:strCache>
                <c:ptCount val="1"/>
                <c:pt idx="0">
                  <c:v>系列 2</c:v>
                </c:pt>
              </c:strCache>
            </c:strRef>
          </c:tx>
          <c:spPr>
            <a:solidFill>
              <a:schemeClr val="bg1">
                <a:lumMod val="85000"/>
              </a:schemeClr>
            </a:solidFill>
            <a:ln>
              <a:noFill/>
            </a:ln>
          </c:spPr>
          <c:dPt>
            <c:idx val="0"/>
            <c:bubble3D val="0"/>
            <c:spPr>
              <a:solidFill>
                <a:schemeClr val="bg1">
                  <a:lumMod val="85000"/>
                </a:schemeClr>
              </a:solidFill>
              <a:ln>
                <a:noFill/>
              </a:ln>
              <a:effectLst/>
            </c:spPr>
          </c:dPt>
          <c:dPt>
            <c:idx val="1"/>
            <c:bubble3D val="0"/>
            <c:spPr>
              <a:solidFill>
                <a:schemeClr val="bg1">
                  <a:lumMod val="85000"/>
                </a:schemeClr>
              </a:solidFill>
              <a:ln>
                <a:noFill/>
              </a:ln>
              <a:effectLst/>
            </c:spPr>
          </c:dPt>
          <c:dPt>
            <c:idx val="2"/>
            <c:bubble3D val="0"/>
            <c:spPr>
              <a:solidFill>
                <a:schemeClr val="bg1">
                  <a:lumMod val="85000"/>
                </a:schemeClr>
              </a:solidFill>
              <a:ln>
                <a:noFill/>
              </a:ln>
              <a:effectLst/>
            </c:spPr>
          </c:dPt>
          <c:dPt>
            <c:idx val="3"/>
            <c:bubble3D val="0"/>
            <c:spPr>
              <a:solidFill>
                <a:schemeClr val="bg1">
                  <a:lumMod val="85000"/>
                </a:schemeClr>
              </a:solidFill>
              <a:ln>
                <a:noFill/>
              </a:ln>
              <a:effectLst/>
            </c:spPr>
          </c:dPt>
          <c:cat>
            <c:strRef>
              <c:f>Sheet1!$A$2:$A$5</c:f>
              <c:strCache>
                <c:ptCount val="4"/>
                <c:pt idx="0">
                  <c:v>类别 1</c:v>
                </c:pt>
                <c:pt idx="1">
                  <c:v>类别 2</c:v>
                </c:pt>
                <c:pt idx="2">
                  <c:v>类别 3</c:v>
                </c:pt>
                <c:pt idx="3">
                  <c:v>类别 4</c:v>
                </c:pt>
              </c:strCache>
            </c:strRef>
          </c:cat>
          <c:val>
            <c:numRef>
              <c:f>Sheet1!$C$2:$C$5</c:f>
              <c:numCache>
                <c:formatCode>General</c:formatCode>
                <c:ptCount val="4"/>
                <c:pt idx="0">
                  <c:v>1</c:v>
                </c:pt>
                <c:pt idx="1">
                  <c:v>0</c:v>
                </c:pt>
                <c:pt idx="2">
                  <c:v>0</c:v>
                </c:pt>
                <c:pt idx="3">
                  <c:v>0</c:v>
                </c:pt>
              </c:numCache>
            </c:numRef>
          </c:val>
        </c:ser>
        <c:dLbls>
          <c:showLegendKey val="0"/>
          <c:showVal val="0"/>
          <c:showCatName val="0"/>
          <c:showSerName val="0"/>
          <c:showPercent val="0"/>
          <c:showBubbleSize val="0"/>
          <c:showLeaderLines val="1"/>
        </c:dLbls>
        <c:firstSliceAng val="0"/>
        <c:holeSize val="74"/>
      </c:doughnutChart>
      <c:pieChart>
        <c:varyColors val="1"/>
        <c:ser>
          <c:idx val="0"/>
          <c:order val="0"/>
          <c:tx>
            <c:strRef>
              <c:f>Sheet1!$B$1</c:f>
              <c:strCache>
                <c:ptCount val="1"/>
                <c:pt idx="0">
                  <c:v>系列 1</c:v>
                </c:pt>
              </c:strCache>
            </c:strRef>
          </c:tx>
          <c:spPr>
            <a:noFill/>
          </c:spPr>
          <c:dPt>
            <c:idx val="0"/>
            <c:bubble3D val="0"/>
            <c:spPr>
              <a:solidFill>
                <a:srgbClr val="90BF01"/>
              </a:solidFill>
              <a:ln>
                <a:solidFill>
                  <a:schemeClr val="bg1"/>
                </a:solidFill>
              </a:ln>
              <a:effectLst/>
            </c:spPr>
          </c:dPt>
          <c:dPt>
            <c:idx val="1"/>
            <c:bubble3D val="0"/>
            <c:spPr>
              <a:noFill/>
              <a:ln>
                <a:noFill/>
              </a:ln>
              <a:effectLst/>
            </c:spPr>
          </c:dPt>
          <c:dPt>
            <c:idx val="2"/>
            <c:bubble3D val="0"/>
            <c:spPr>
              <a:noFill/>
              <a:ln>
                <a:noFill/>
              </a:ln>
              <a:effectLst/>
            </c:spPr>
          </c:dPt>
          <c:dPt>
            <c:idx val="3"/>
            <c:bubble3D val="0"/>
            <c:spPr>
              <a:noFill/>
              <a:ln>
                <a:noFill/>
              </a:ln>
              <a:effectLst/>
            </c:spPr>
          </c:dPt>
          <c:cat>
            <c:strRef>
              <c:f>Sheet1!$A$2:$A$5</c:f>
              <c:strCache>
                <c:ptCount val="4"/>
                <c:pt idx="0">
                  <c:v>类别 1</c:v>
                </c:pt>
                <c:pt idx="1">
                  <c:v>类别 2</c:v>
                </c:pt>
                <c:pt idx="2">
                  <c:v>类别 3</c:v>
                </c:pt>
                <c:pt idx="3">
                  <c:v>类别 4</c:v>
                </c:pt>
              </c:strCache>
            </c:strRef>
          </c:cat>
          <c:val>
            <c:numRef>
              <c:f>Sheet1!$B$2:$B$5</c:f>
              <c:numCache>
                <c:formatCode>General</c:formatCode>
                <c:ptCount val="4"/>
                <c:pt idx="0">
                  <c:v>5</c:v>
                </c:pt>
                <c:pt idx="1">
                  <c:v>5</c:v>
                </c:pt>
                <c:pt idx="2">
                  <c:v>0</c:v>
                </c:pt>
                <c:pt idx="3">
                  <c:v>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1"/>
          <c:order val="1"/>
          <c:tx>
            <c:strRef>
              <c:f>Sheet1!$C$1</c:f>
              <c:strCache>
                <c:ptCount val="1"/>
                <c:pt idx="0">
                  <c:v>系列 2</c:v>
                </c:pt>
              </c:strCache>
            </c:strRef>
          </c:tx>
          <c:spPr>
            <a:solidFill>
              <a:schemeClr val="bg1">
                <a:lumMod val="85000"/>
              </a:schemeClr>
            </a:solidFill>
            <a:ln>
              <a:noFill/>
            </a:ln>
          </c:spPr>
          <c:dPt>
            <c:idx val="0"/>
            <c:bubble3D val="0"/>
            <c:spPr>
              <a:solidFill>
                <a:schemeClr val="bg1">
                  <a:lumMod val="85000"/>
                </a:schemeClr>
              </a:solidFill>
              <a:ln>
                <a:noFill/>
              </a:ln>
              <a:effectLst/>
            </c:spPr>
          </c:dPt>
          <c:dPt>
            <c:idx val="1"/>
            <c:bubble3D val="0"/>
            <c:spPr>
              <a:solidFill>
                <a:schemeClr val="bg1">
                  <a:lumMod val="85000"/>
                </a:schemeClr>
              </a:solidFill>
              <a:ln>
                <a:noFill/>
              </a:ln>
              <a:effectLst/>
            </c:spPr>
          </c:dPt>
          <c:dPt>
            <c:idx val="2"/>
            <c:bubble3D val="0"/>
            <c:spPr>
              <a:solidFill>
                <a:schemeClr val="bg1">
                  <a:lumMod val="85000"/>
                </a:schemeClr>
              </a:solidFill>
              <a:ln>
                <a:noFill/>
              </a:ln>
              <a:effectLst/>
            </c:spPr>
          </c:dPt>
          <c:dPt>
            <c:idx val="3"/>
            <c:bubble3D val="0"/>
            <c:spPr>
              <a:solidFill>
                <a:schemeClr val="bg1">
                  <a:lumMod val="85000"/>
                </a:schemeClr>
              </a:solidFill>
              <a:ln>
                <a:noFill/>
              </a:ln>
              <a:effectLst/>
            </c:spPr>
          </c:dPt>
          <c:cat>
            <c:strRef>
              <c:f>Sheet1!$A$2:$A$5</c:f>
              <c:strCache>
                <c:ptCount val="4"/>
                <c:pt idx="0">
                  <c:v>类别 1</c:v>
                </c:pt>
                <c:pt idx="1">
                  <c:v>类别 2</c:v>
                </c:pt>
                <c:pt idx="2">
                  <c:v>类别 3</c:v>
                </c:pt>
                <c:pt idx="3">
                  <c:v>类别 4</c:v>
                </c:pt>
              </c:strCache>
            </c:strRef>
          </c:cat>
          <c:val>
            <c:numRef>
              <c:f>Sheet1!$C$2:$C$5</c:f>
              <c:numCache>
                <c:formatCode>General</c:formatCode>
                <c:ptCount val="4"/>
                <c:pt idx="0">
                  <c:v>1</c:v>
                </c:pt>
                <c:pt idx="1">
                  <c:v>0</c:v>
                </c:pt>
                <c:pt idx="2">
                  <c:v>0</c:v>
                </c:pt>
                <c:pt idx="3">
                  <c:v>0</c:v>
                </c:pt>
              </c:numCache>
            </c:numRef>
          </c:val>
        </c:ser>
        <c:dLbls>
          <c:showLegendKey val="0"/>
          <c:showVal val="0"/>
          <c:showCatName val="0"/>
          <c:showSerName val="0"/>
          <c:showPercent val="0"/>
          <c:showBubbleSize val="0"/>
          <c:showLeaderLines val="1"/>
        </c:dLbls>
        <c:firstSliceAng val="0"/>
        <c:holeSize val="74"/>
      </c:doughnutChart>
      <c:pieChart>
        <c:varyColors val="1"/>
        <c:ser>
          <c:idx val="0"/>
          <c:order val="0"/>
          <c:tx>
            <c:strRef>
              <c:f>Sheet1!$B$1</c:f>
              <c:strCache>
                <c:ptCount val="1"/>
                <c:pt idx="0">
                  <c:v>系列 1</c:v>
                </c:pt>
              </c:strCache>
            </c:strRef>
          </c:tx>
          <c:spPr>
            <a:noFill/>
          </c:spPr>
          <c:dPt>
            <c:idx val="0"/>
            <c:bubble3D val="0"/>
            <c:spPr>
              <a:solidFill>
                <a:srgbClr val="90BF01"/>
              </a:solidFill>
              <a:ln>
                <a:solidFill>
                  <a:schemeClr val="bg1"/>
                </a:solidFill>
              </a:ln>
              <a:effectLst/>
            </c:spPr>
          </c:dPt>
          <c:dPt>
            <c:idx val="1"/>
            <c:bubble3D val="0"/>
            <c:spPr>
              <a:noFill/>
              <a:ln>
                <a:noFill/>
              </a:ln>
              <a:effectLst/>
            </c:spPr>
          </c:dPt>
          <c:dPt>
            <c:idx val="2"/>
            <c:bubble3D val="0"/>
            <c:spPr>
              <a:noFill/>
              <a:ln>
                <a:noFill/>
              </a:ln>
              <a:effectLst/>
            </c:spPr>
          </c:dPt>
          <c:dPt>
            <c:idx val="3"/>
            <c:bubble3D val="0"/>
            <c:spPr>
              <a:noFill/>
              <a:ln>
                <a:noFill/>
              </a:ln>
              <a:effectLst/>
            </c:spPr>
          </c:dPt>
          <c:cat>
            <c:strRef>
              <c:f>Sheet1!$A$2:$A$5</c:f>
              <c:strCache>
                <c:ptCount val="4"/>
                <c:pt idx="0">
                  <c:v>类别 1</c:v>
                </c:pt>
                <c:pt idx="1">
                  <c:v>类别 2</c:v>
                </c:pt>
                <c:pt idx="2">
                  <c:v>类别 3</c:v>
                </c:pt>
                <c:pt idx="3">
                  <c:v>类别 4</c:v>
                </c:pt>
              </c:strCache>
            </c:strRef>
          </c:cat>
          <c:val>
            <c:numRef>
              <c:f>Sheet1!$B$2:$B$5</c:f>
              <c:numCache>
                <c:formatCode>General</c:formatCode>
                <c:ptCount val="4"/>
                <c:pt idx="0">
                  <c:v>45</c:v>
                </c:pt>
                <c:pt idx="1">
                  <c:v>67</c:v>
                </c:pt>
                <c:pt idx="2">
                  <c:v>0</c:v>
                </c:pt>
                <c:pt idx="3">
                  <c:v>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80A933"/>
              </a:solidFill>
              <a:ln w="19050">
                <a:solidFill>
                  <a:schemeClr val="lt1"/>
                </a:solid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80A933"/>
              </a:solidFill>
              <a:ln w="19050">
                <a:solidFill>
                  <a:schemeClr val="lt1"/>
                </a:solid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80A933"/>
              </a:solidFill>
              <a:ln w="19050">
                <a:noFill/>
              </a:ln>
              <a:effectLst>
                <a:outerShdw blurRad="63500" sx="102000" sy="102000" algn="ctr" rotWithShape="0">
                  <a:prstClr val="black">
                    <a:alpha val="40000"/>
                  </a:prstClr>
                </a:outerShdw>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Sheet1!$B$2</c:f>
              <c:numCache>
                <c:formatCode>General</c:formatCode>
                <c:ptCount val="1"/>
                <c:pt idx="0">
                  <c:v>8.1999999999999993</c:v>
                </c:pt>
              </c:numCache>
            </c:numRef>
          </c:val>
        </c:ser>
        <c:ser>
          <c:idx val="1"/>
          <c:order val="1"/>
          <c:tx>
            <c:strRef>
              <c:f>Sheet1!$C$1</c:f>
              <c:strCache>
                <c:ptCount val="1"/>
                <c:pt idx="0">
                  <c:v>列1</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Sheet1!$C$2</c:f>
              <c:numCache>
                <c:formatCode>General</c:formatCode>
                <c:ptCount val="1"/>
                <c:pt idx="0">
                  <c:v>8.1999999999999993</c:v>
                </c:pt>
              </c:numCache>
            </c:numRef>
          </c:val>
        </c:ser>
        <c:ser>
          <c:idx val="2"/>
          <c:order val="2"/>
          <c:tx>
            <c:strRef>
              <c:f>Sheet1!$D$1</c:f>
              <c:strCache>
                <c:ptCount val="1"/>
                <c:pt idx="0">
                  <c:v>列2</c:v>
                </c:pt>
              </c:strCache>
            </c:strRef>
          </c:tx>
          <c:spPr>
            <a:solidFill>
              <a:schemeClr val="bg1">
                <a:lumMod val="85000"/>
              </a:schemeClr>
            </a:solidFill>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Sheet1!$D$2</c:f>
              <c:numCache>
                <c:formatCode>General</c:formatCode>
                <c:ptCount val="1"/>
                <c:pt idx="0">
                  <c:v>8.1999999999999993</c:v>
                </c:pt>
              </c:numCache>
            </c:numRef>
          </c:val>
        </c:ser>
        <c:ser>
          <c:idx val="3"/>
          <c:order val="3"/>
          <c:tx>
            <c:strRef>
              <c:f>Sheet1!$E$1</c:f>
              <c:strCache>
                <c:ptCount val="1"/>
                <c:pt idx="0">
                  <c:v>列3</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Sheet1!$E$2</c:f>
              <c:numCache>
                <c:formatCode>General</c:formatCode>
                <c:ptCount val="1"/>
                <c:pt idx="0">
                  <c:v>8.1999999999999993</c:v>
                </c:pt>
              </c:numCache>
            </c:numRef>
          </c:val>
        </c:ser>
        <c:ser>
          <c:idx val="4"/>
          <c:order val="4"/>
          <c:tx>
            <c:strRef>
              <c:f>Sheet1!$F$1</c:f>
              <c:strCache>
                <c:ptCount val="1"/>
                <c:pt idx="0">
                  <c:v>列4</c:v>
                </c:pt>
              </c:strCache>
            </c:strRef>
          </c:tx>
          <c:spPr>
            <a:solidFill>
              <a:schemeClr val="bg1">
                <a:lumMod val="85000"/>
              </a:schemeClr>
            </a:solidFill>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Sheet1!$F$2</c:f>
              <c:numCache>
                <c:formatCode>General</c:formatCode>
                <c:ptCount val="1"/>
                <c:pt idx="0">
                  <c:v>8.1999999999999993</c:v>
                </c:pt>
              </c:numCache>
            </c:numRef>
          </c:val>
        </c:ser>
        <c:dLbls>
          <c:showLegendKey val="0"/>
          <c:showVal val="0"/>
          <c:showCatName val="0"/>
          <c:showSerName val="0"/>
          <c:showPercent val="0"/>
          <c:showBubbleSize val="0"/>
          <c:showLeaderLines val="1"/>
        </c:dLbls>
        <c:firstSliceAng val="30"/>
        <c:holeSize val="1"/>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Sheet1!$B$2</c:f>
              <c:numCache>
                <c:formatCode>General</c:formatCode>
                <c:ptCount val="1"/>
                <c:pt idx="0">
                  <c:v>8.1999999999999993</c:v>
                </c:pt>
              </c:numCache>
            </c:numRef>
          </c:val>
        </c:ser>
        <c:ser>
          <c:idx val="1"/>
          <c:order val="1"/>
          <c:tx>
            <c:strRef>
              <c:f>Sheet1!$C$1</c:f>
              <c:strCache>
                <c:ptCount val="1"/>
                <c:pt idx="0">
                  <c:v>列1</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Sheet1!$C$2</c:f>
              <c:numCache>
                <c:formatCode>General</c:formatCode>
                <c:ptCount val="1"/>
                <c:pt idx="0">
                  <c:v>8.1999999999999993</c:v>
                </c:pt>
              </c:numCache>
            </c:numRef>
          </c:val>
        </c:ser>
        <c:ser>
          <c:idx val="2"/>
          <c:order val="2"/>
          <c:tx>
            <c:strRef>
              <c:f>Sheet1!$D$1</c:f>
              <c:strCache>
                <c:ptCount val="1"/>
                <c:pt idx="0">
                  <c:v>列2</c:v>
                </c:pt>
              </c:strCache>
            </c:strRef>
          </c:tx>
          <c:spPr>
            <a:solidFill>
              <a:schemeClr val="bg1">
                <a:lumMod val="85000"/>
              </a:schemeClr>
            </a:solidFill>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Sheet1!$D$2</c:f>
              <c:numCache>
                <c:formatCode>General</c:formatCode>
                <c:ptCount val="1"/>
                <c:pt idx="0">
                  <c:v>8.1999999999999993</c:v>
                </c:pt>
              </c:numCache>
            </c:numRef>
          </c:val>
        </c:ser>
        <c:ser>
          <c:idx val="3"/>
          <c:order val="3"/>
          <c:tx>
            <c:strRef>
              <c:f>Sheet1!$E$1</c:f>
              <c:strCache>
                <c:ptCount val="1"/>
                <c:pt idx="0">
                  <c:v>列3</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Sheet1!$E$2</c:f>
              <c:numCache>
                <c:formatCode>General</c:formatCode>
                <c:ptCount val="1"/>
                <c:pt idx="0">
                  <c:v>8.1999999999999993</c:v>
                </c:pt>
              </c:numCache>
            </c:numRef>
          </c:val>
        </c:ser>
        <c:ser>
          <c:idx val="4"/>
          <c:order val="4"/>
          <c:tx>
            <c:strRef>
              <c:f>Sheet1!$F$1</c:f>
              <c:strCache>
                <c:ptCount val="1"/>
                <c:pt idx="0">
                  <c:v>列4</c:v>
                </c:pt>
              </c:strCache>
            </c:strRef>
          </c:tx>
          <c:spPr>
            <a:solidFill>
              <a:schemeClr val="bg1">
                <a:lumMod val="85000"/>
              </a:schemeClr>
            </a:solidFill>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Sheet1!$F$2</c:f>
              <c:numCache>
                <c:formatCode>General</c:formatCode>
                <c:ptCount val="1"/>
                <c:pt idx="0">
                  <c:v>8.1999999999999993</c:v>
                </c:pt>
              </c:numCache>
            </c:numRef>
          </c:val>
        </c:ser>
        <c:dLbls>
          <c:showLegendKey val="0"/>
          <c:showVal val="0"/>
          <c:showCatName val="0"/>
          <c:showSerName val="0"/>
          <c:showPercent val="0"/>
          <c:showBubbleSize val="0"/>
          <c:showLeaderLines val="1"/>
        </c:dLbls>
        <c:firstSliceAng val="30"/>
        <c:holeSize val="1"/>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80A933"/>
              </a:solidFill>
              <a:ln w="19050">
                <a:noFill/>
              </a:ln>
              <a:effectLst>
                <a:outerShdw blurRad="63500" sx="102000" sy="102000" algn="ctr" rotWithShape="0">
                  <a:prstClr val="black">
                    <a:alpha val="40000"/>
                  </a:prstClr>
                </a:outerShdw>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Sheet1!$B$2</c:f>
              <c:numCache>
                <c:formatCode>General</c:formatCode>
                <c:ptCount val="1"/>
                <c:pt idx="0">
                  <c:v>8.1999999999999993</c:v>
                </c:pt>
              </c:numCache>
            </c:numRef>
          </c:val>
        </c:ser>
        <c:ser>
          <c:idx val="1"/>
          <c:order val="1"/>
          <c:tx>
            <c:strRef>
              <c:f>Sheet1!$C$1</c:f>
              <c:strCache>
                <c:ptCount val="1"/>
                <c:pt idx="0">
                  <c:v>列1</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Sheet1!$C$2</c:f>
              <c:numCache>
                <c:formatCode>General</c:formatCode>
                <c:ptCount val="1"/>
                <c:pt idx="0">
                  <c:v>8.1999999999999993</c:v>
                </c:pt>
              </c:numCache>
            </c:numRef>
          </c:val>
        </c:ser>
        <c:ser>
          <c:idx val="2"/>
          <c:order val="2"/>
          <c:tx>
            <c:strRef>
              <c:f>Sheet1!$D$1</c:f>
              <c:strCache>
                <c:ptCount val="1"/>
                <c:pt idx="0">
                  <c:v>列2</c:v>
                </c:pt>
              </c:strCache>
            </c:strRef>
          </c:tx>
          <c:spPr>
            <a:solidFill>
              <a:schemeClr val="bg1">
                <a:lumMod val="85000"/>
              </a:schemeClr>
            </a:solidFill>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Sheet1!$D$2</c:f>
              <c:numCache>
                <c:formatCode>General</c:formatCode>
                <c:ptCount val="1"/>
                <c:pt idx="0">
                  <c:v>8.1999999999999993</c:v>
                </c:pt>
              </c:numCache>
            </c:numRef>
          </c:val>
        </c:ser>
        <c:ser>
          <c:idx val="3"/>
          <c:order val="3"/>
          <c:tx>
            <c:strRef>
              <c:f>Sheet1!$E$1</c:f>
              <c:strCache>
                <c:ptCount val="1"/>
                <c:pt idx="0">
                  <c:v>列3</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Sheet1!$E$2</c:f>
              <c:numCache>
                <c:formatCode>General</c:formatCode>
                <c:ptCount val="1"/>
                <c:pt idx="0">
                  <c:v>8.1999999999999993</c:v>
                </c:pt>
              </c:numCache>
            </c:numRef>
          </c:val>
        </c:ser>
        <c:ser>
          <c:idx val="4"/>
          <c:order val="4"/>
          <c:tx>
            <c:strRef>
              <c:f>Sheet1!$F$1</c:f>
              <c:strCache>
                <c:ptCount val="1"/>
                <c:pt idx="0">
                  <c:v>列4</c:v>
                </c:pt>
              </c:strCache>
            </c:strRef>
          </c:tx>
          <c:spPr>
            <a:solidFill>
              <a:schemeClr val="bg1">
                <a:lumMod val="85000"/>
              </a:schemeClr>
            </a:solidFill>
            <a:ln w="12700"/>
          </c:spPr>
          <c:dPt>
            <c:idx val="0"/>
            <c:bubble3D val="0"/>
            <c:spPr>
              <a:solidFill>
                <a:schemeClr val="bg1">
                  <a:lumMod val="85000"/>
                </a:schemeClr>
              </a:solidFill>
              <a:ln w="12700">
                <a:solidFill>
                  <a:schemeClr val="lt1"/>
                </a:solidFill>
              </a:ln>
              <a:effectLst/>
            </c:spPr>
          </c:dPt>
          <c:cat>
            <c:strRef>
              <c:f>Sheet1!$A$2</c:f>
              <c:strCache>
                <c:ptCount val="1"/>
                <c:pt idx="0">
                  <c:v>第一季度</c:v>
                </c:pt>
              </c:strCache>
            </c:strRef>
          </c:cat>
          <c:val>
            <c:numRef>
              <c:f>Sheet1!$F$2</c:f>
              <c:numCache>
                <c:formatCode>General</c:formatCode>
                <c:ptCount val="1"/>
                <c:pt idx="0">
                  <c:v>8.1999999999999993</c:v>
                </c:pt>
              </c:numCache>
            </c:numRef>
          </c:val>
        </c:ser>
        <c:dLbls>
          <c:showLegendKey val="0"/>
          <c:showVal val="0"/>
          <c:showCatName val="0"/>
          <c:showSerName val="0"/>
          <c:showPercent val="0"/>
          <c:showBubbleSize val="0"/>
          <c:showLeaderLines val="1"/>
        </c:dLbls>
        <c:firstSliceAng val="30"/>
        <c:holeSize val="1"/>
      </c:doughnutChart>
      <c:spPr>
        <a:noFill/>
        <a:ln>
          <a:noFill/>
        </a:ln>
        <a:effectLst/>
      </c:spPr>
    </c:plotArea>
    <c:plotVisOnly val="1"/>
    <c:dispBlanksAs val="gap"/>
    <c:showDLblsOverMax val="0"/>
  </c:chart>
  <c:spPr>
    <a:noFill/>
    <a:ln>
      <a:solidFill>
        <a:srgbClr val="90BF01"/>
      </a:solidFill>
    </a:ln>
    <a:effectLst/>
  </c:spPr>
  <c:txPr>
    <a:bodyPr/>
    <a:lstStyle/>
    <a:p>
      <a:pPr>
        <a:defRPr/>
      </a:pPr>
      <a:endParaRPr lang="zh-CN"/>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1"/>
          <c:order val="1"/>
          <c:tx>
            <c:strRef>
              <c:f>Sheet1!$C$1</c:f>
              <c:strCache>
                <c:ptCount val="1"/>
                <c:pt idx="0">
                  <c:v>系列 2</c:v>
                </c:pt>
              </c:strCache>
            </c:strRef>
          </c:tx>
          <c:dPt>
            <c:idx val="0"/>
            <c:bubble3D val="0"/>
            <c:spPr>
              <a:solidFill>
                <a:schemeClr val="accent1"/>
              </a:solidFill>
              <a:ln>
                <a:noFill/>
              </a:ln>
              <a:effectLst/>
            </c:spPr>
          </c:dPt>
          <c:dPt>
            <c:idx val="1"/>
            <c:bubble3D val="0"/>
            <c:spPr>
              <a:solidFill>
                <a:schemeClr val="bg1">
                  <a:lumMod val="85000"/>
                </a:schemeClr>
              </a:solidFill>
              <a:ln>
                <a:noFill/>
              </a:ln>
              <a:effectLst/>
            </c:spPr>
          </c:dPt>
          <c:cat>
            <c:strRef>
              <c:f>Sheet1!$A$2:$A$3</c:f>
              <c:strCache>
                <c:ptCount val="2"/>
                <c:pt idx="0">
                  <c:v>类别 1</c:v>
                </c:pt>
                <c:pt idx="1">
                  <c:v>类别 2</c:v>
                </c:pt>
              </c:strCache>
            </c:strRef>
          </c:cat>
          <c:val>
            <c:numRef>
              <c:f>Sheet1!$C$2:$C$3</c:f>
              <c:numCache>
                <c:formatCode>General</c:formatCode>
                <c:ptCount val="2"/>
                <c:pt idx="0">
                  <c:v>0</c:v>
                </c:pt>
                <c:pt idx="1">
                  <c:v>4.4000000000000004</c:v>
                </c:pt>
              </c:numCache>
            </c:numRef>
          </c:val>
        </c:ser>
        <c:dLbls>
          <c:showLegendKey val="0"/>
          <c:showVal val="0"/>
          <c:showCatName val="0"/>
          <c:showSerName val="0"/>
          <c:showPercent val="0"/>
          <c:showBubbleSize val="0"/>
          <c:showLeaderLines val="1"/>
        </c:dLbls>
        <c:firstSliceAng val="0"/>
        <c:holeSize val="70"/>
      </c:doughnutChart>
      <c:pieChart>
        <c:varyColors val="1"/>
        <c:ser>
          <c:idx val="0"/>
          <c:order val="0"/>
          <c:tx>
            <c:strRef>
              <c:f>Sheet1!$B$1</c:f>
              <c:strCache>
                <c:ptCount val="1"/>
                <c:pt idx="0">
                  <c:v>系列 1</c:v>
                </c:pt>
              </c:strCache>
            </c:strRef>
          </c:tx>
          <c:dPt>
            <c:idx val="0"/>
            <c:bubble3D val="0"/>
            <c:spPr>
              <a:solidFill>
                <a:srgbClr val="90BF01"/>
              </a:solidFill>
              <a:ln>
                <a:solidFill>
                  <a:schemeClr val="bg1"/>
                </a:solidFill>
              </a:ln>
              <a:effectLst/>
            </c:spPr>
          </c:dPt>
          <c:dPt>
            <c:idx val="1"/>
            <c:bubble3D val="0"/>
            <c:spPr>
              <a:noFill/>
              <a:ln>
                <a:noFill/>
              </a:ln>
              <a:effectLst/>
            </c:spPr>
          </c:dPt>
          <c:cat>
            <c:strRef>
              <c:f>Sheet1!$A$2:$A$3</c:f>
              <c:strCache>
                <c:ptCount val="2"/>
                <c:pt idx="0">
                  <c:v>类别 1</c:v>
                </c:pt>
                <c:pt idx="1">
                  <c:v>类别 2</c:v>
                </c:pt>
              </c:strCache>
            </c:strRef>
          </c:cat>
          <c:val>
            <c:numRef>
              <c:f>Sheet1!$B$2:$B$3</c:f>
              <c:numCache>
                <c:formatCode>General</c:formatCode>
                <c:ptCount val="2"/>
                <c:pt idx="0">
                  <c:v>4.3</c:v>
                </c:pt>
                <c:pt idx="1">
                  <c:v>2.5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cat>
            <c:strRef>
              <c:f>Sheet1!$A$2:$A$4</c:f>
              <c:strCache>
                <c:ptCount val="3"/>
                <c:pt idx="0">
                  <c:v>类别 1</c:v>
                </c:pt>
                <c:pt idx="1">
                  <c:v>类别 2</c:v>
                </c:pt>
                <c:pt idx="2">
                  <c:v>类别 3</c:v>
                </c:pt>
              </c:strCache>
            </c:strRef>
          </c:cat>
          <c:val>
            <c:numRef>
              <c:f>Sheet1!$B$2:$B$4</c:f>
              <c:numCache>
                <c:formatCode>0%</c:formatCode>
                <c:ptCount val="3"/>
                <c:pt idx="0">
                  <c:v>1</c:v>
                </c:pt>
                <c:pt idx="1">
                  <c:v>1</c:v>
                </c:pt>
                <c:pt idx="2">
                  <c:v>1</c:v>
                </c:pt>
              </c:numCache>
            </c:numRef>
          </c:val>
        </c:ser>
        <c:ser>
          <c:idx val="1"/>
          <c:order val="1"/>
          <c:tx>
            <c:strRef>
              <c:f>Sheet1!$C$1</c:f>
              <c:strCache>
                <c:ptCount val="1"/>
                <c:pt idx="0">
                  <c:v>系列 2</c:v>
                </c:pt>
              </c:strCache>
            </c:strRef>
          </c:tx>
          <c:spPr>
            <a:solidFill>
              <a:srgbClr val="87B436"/>
            </a:solidFill>
            <a:ln>
              <a:noFill/>
            </a:ln>
            <a:effectLst/>
          </c:spPr>
          <c:invertIfNegative val="0"/>
          <c:dPt>
            <c:idx val="2"/>
            <c:invertIfNegative val="0"/>
            <c:bubble3D val="0"/>
            <c:spPr>
              <a:solidFill>
                <a:srgbClr val="80A933"/>
              </a:solidFill>
              <a:ln>
                <a:noFill/>
              </a:ln>
              <a:effectLst/>
            </c:spPr>
          </c:dPt>
          <c:cat>
            <c:strRef>
              <c:f>Sheet1!$A$2:$A$4</c:f>
              <c:strCache>
                <c:ptCount val="3"/>
                <c:pt idx="0">
                  <c:v>类别 1</c:v>
                </c:pt>
                <c:pt idx="1">
                  <c:v>类别 2</c:v>
                </c:pt>
                <c:pt idx="2">
                  <c:v>类别 3</c:v>
                </c:pt>
              </c:strCache>
            </c:strRef>
          </c:cat>
          <c:val>
            <c:numRef>
              <c:f>Sheet1!$C$2:$C$4</c:f>
              <c:numCache>
                <c:formatCode>0%</c:formatCode>
                <c:ptCount val="3"/>
                <c:pt idx="0">
                  <c:v>0.25</c:v>
                </c:pt>
                <c:pt idx="1">
                  <c:v>0.45</c:v>
                </c:pt>
                <c:pt idx="2">
                  <c:v>0.65</c:v>
                </c:pt>
              </c:numCache>
            </c:numRef>
          </c:val>
        </c:ser>
        <c:dLbls>
          <c:showLegendKey val="0"/>
          <c:showVal val="0"/>
          <c:showCatName val="0"/>
          <c:showSerName val="0"/>
          <c:showPercent val="0"/>
          <c:showBubbleSize val="0"/>
        </c:dLbls>
        <c:gapWidth val="200"/>
        <c:overlap val="-27"/>
        <c:axId val="363432376"/>
        <c:axId val="363432768"/>
      </c:barChart>
      <c:catAx>
        <c:axId val="3634323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63432768"/>
        <c:crosses val="autoZero"/>
        <c:auto val="1"/>
        <c:lblAlgn val="ctr"/>
        <c:lblOffset val="100"/>
        <c:noMultiLvlLbl val="0"/>
      </c:catAx>
      <c:valAx>
        <c:axId val="363432768"/>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6343237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solidFill>
        <a:srgbClr val="80A933"/>
      </a:solidFill>
    </a:ln>
    <a:effectLst/>
  </c:spPr>
  <c:txPr>
    <a:bodyPr/>
    <a:lstStyle/>
    <a:p>
      <a:pPr>
        <a:defRPr/>
      </a:pPr>
      <a:endParaRPr lang="zh-CN"/>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系列 1</c:v>
                </c:pt>
              </c:strCache>
            </c:strRef>
          </c:tx>
          <c:dPt>
            <c:idx val="0"/>
            <c:bubble3D val="0"/>
            <c:spPr>
              <a:solidFill>
                <a:srgbClr val="90BF01"/>
              </a:solidFill>
              <a:ln>
                <a:noFill/>
              </a:ln>
              <a:effectLst/>
            </c:spPr>
          </c:dPt>
          <c:dPt>
            <c:idx val="1"/>
            <c:bubble3D val="0"/>
            <c:spPr>
              <a:noFill/>
              <a:ln>
                <a:noFill/>
              </a:ln>
              <a:effectLst/>
            </c:spPr>
          </c:dPt>
          <c:cat>
            <c:strRef>
              <c:f>Sheet1!$A$2:$A$3</c:f>
              <c:strCache>
                <c:ptCount val="2"/>
                <c:pt idx="0">
                  <c:v>类别 1</c:v>
                </c:pt>
                <c:pt idx="1">
                  <c:v>类别 2</c:v>
                </c:pt>
              </c:strCache>
            </c:strRef>
          </c:cat>
          <c:val>
            <c:numRef>
              <c:f>Sheet1!$B$2:$B$3</c:f>
              <c:numCache>
                <c:formatCode>General</c:formatCode>
                <c:ptCount val="2"/>
                <c:pt idx="0">
                  <c:v>4.3</c:v>
                </c:pt>
                <c:pt idx="1">
                  <c:v>2.5</c:v>
                </c:pt>
              </c:numCache>
            </c:numRef>
          </c:val>
        </c:ser>
        <c:dLbls>
          <c:showLegendKey val="0"/>
          <c:showVal val="0"/>
          <c:showCatName val="0"/>
          <c:showSerName val="0"/>
          <c:showPercent val="0"/>
          <c:showBubbleSize val="0"/>
          <c:showLeaderLines val="1"/>
        </c:dLbls>
        <c:firstSliceAng val="0"/>
      </c:pieChart>
      <c:doughnutChart>
        <c:varyColors val="1"/>
        <c:ser>
          <c:idx val="1"/>
          <c:order val="1"/>
          <c:tx>
            <c:strRef>
              <c:f>Sheet1!$C$1</c:f>
              <c:strCache>
                <c:ptCount val="1"/>
                <c:pt idx="0">
                  <c:v>系列 2</c:v>
                </c:pt>
              </c:strCache>
            </c:strRef>
          </c:tx>
          <c:dPt>
            <c:idx val="0"/>
            <c:bubble3D val="0"/>
            <c:spPr>
              <a:solidFill>
                <a:schemeClr val="accent1"/>
              </a:solidFill>
              <a:ln>
                <a:noFill/>
              </a:ln>
              <a:effectLst/>
            </c:spPr>
          </c:dPt>
          <c:dPt>
            <c:idx val="1"/>
            <c:bubble3D val="0"/>
            <c:spPr>
              <a:solidFill>
                <a:schemeClr val="bg1">
                  <a:lumMod val="85000"/>
                </a:schemeClr>
              </a:solidFill>
              <a:ln>
                <a:noFill/>
              </a:ln>
              <a:effectLst/>
            </c:spPr>
          </c:dPt>
          <c:cat>
            <c:strRef>
              <c:f>Sheet1!$A$2:$A$3</c:f>
              <c:strCache>
                <c:ptCount val="2"/>
                <c:pt idx="0">
                  <c:v>类别 1</c:v>
                </c:pt>
                <c:pt idx="1">
                  <c:v>类别 2</c:v>
                </c:pt>
              </c:strCache>
            </c:strRef>
          </c:cat>
          <c:val>
            <c:numRef>
              <c:f>Sheet1!$C$2:$C$3</c:f>
              <c:numCache>
                <c:formatCode>General</c:formatCode>
                <c:ptCount val="2"/>
                <c:pt idx="0">
                  <c:v>0</c:v>
                </c:pt>
                <c:pt idx="1">
                  <c:v>4.4000000000000004</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1"/>
          <c:order val="1"/>
          <c:tx>
            <c:strRef>
              <c:f>Sheet1!$C$1</c:f>
              <c:strCache>
                <c:ptCount val="1"/>
                <c:pt idx="0">
                  <c:v>系列 2</c:v>
                </c:pt>
              </c:strCache>
            </c:strRef>
          </c:tx>
          <c:spPr>
            <a:noFill/>
            <a:ln>
              <a:solidFill>
                <a:srgbClr val="90BF01"/>
              </a:solidFill>
            </a:ln>
          </c:spPr>
          <c:dPt>
            <c:idx val="0"/>
            <c:bubble3D val="0"/>
            <c:spPr>
              <a:noFill/>
              <a:ln>
                <a:solidFill>
                  <a:srgbClr val="90BF01"/>
                </a:solidFill>
              </a:ln>
              <a:effectLst/>
            </c:spPr>
          </c:dPt>
          <c:dPt>
            <c:idx val="1"/>
            <c:bubble3D val="0"/>
            <c:spPr>
              <a:noFill/>
              <a:ln>
                <a:solidFill>
                  <a:srgbClr val="90BF01"/>
                </a:solidFill>
              </a:ln>
              <a:effectLst/>
            </c:spPr>
          </c:dPt>
          <c:cat>
            <c:strRef>
              <c:f>Sheet1!$A$2:$A$3</c:f>
              <c:strCache>
                <c:ptCount val="2"/>
                <c:pt idx="0">
                  <c:v>类别 1</c:v>
                </c:pt>
                <c:pt idx="1">
                  <c:v>类别 2</c:v>
                </c:pt>
              </c:strCache>
            </c:strRef>
          </c:cat>
          <c:val>
            <c:numRef>
              <c:f>Sheet1!$C$2:$C$3</c:f>
              <c:numCache>
                <c:formatCode>General</c:formatCode>
                <c:ptCount val="2"/>
                <c:pt idx="0">
                  <c:v>0</c:v>
                </c:pt>
                <c:pt idx="1">
                  <c:v>4.4000000000000004</c:v>
                </c:pt>
              </c:numCache>
            </c:numRef>
          </c:val>
        </c:ser>
        <c:dLbls>
          <c:showLegendKey val="0"/>
          <c:showVal val="0"/>
          <c:showCatName val="0"/>
          <c:showSerName val="0"/>
          <c:showPercent val="0"/>
          <c:showBubbleSize val="0"/>
          <c:showLeaderLines val="1"/>
        </c:dLbls>
        <c:firstSliceAng val="0"/>
        <c:holeSize val="70"/>
      </c:doughnutChart>
      <c:pieChart>
        <c:varyColors val="1"/>
        <c:ser>
          <c:idx val="0"/>
          <c:order val="0"/>
          <c:tx>
            <c:strRef>
              <c:f>Sheet1!$B$1</c:f>
              <c:strCache>
                <c:ptCount val="1"/>
                <c:pt idx="0">
                  <c:v>系列 1</c:v>
                </c:pt>
              </c:strCache>
            </c:strRef>
          </c:tx>
          <c:spPr>
            <a:ln>
              <a:noFill/>
            </a:ln>
          </c:spPr>
          <c:dPt>
            <c:idx val="0"/>
            <c:bubble3D val="0"/>
            <c:spPr>
              <a:solidFill>
                <a:srgbClr val="90BF01"/>
              </a:solidFill>
              <a:ln>
                <a:noFill/>
              </a:ln>
              <a:effectLst/>
            </c:spPr>
          </c:dPt>
          <c:dPt>
            <c:idx val="1"/>
            <c:bubble3D val="0"/>
            <c:spPr>
              <a:noFill/>
              <a:ln>
                <a:noFill/>
              </a:ln>
              <a:effectLst/>
            </c:spPr>
          </c:dPt>
          <c:cat>
            <c:strRef>
              <c:f>Sheet1!$A$2:$A$3</c:f>
              <c:strCache>
                <c:ptCount val="2"/>
                <c:pt idx="0">
                  <c:v>类别 1</c:v>
                </c:pt>
                <c:pt idx="1">
                  <c:v>类别 2</c:v>
                </c:pt>
              </c:strCache>
            </c:strRef>
          </c:cat>
          <c:val>
            <c:numRef>
              <c:f>Sheet1!$B$2:$B$3</c:f>
              <c:numCache>
                <c:formatCode>General</c:formatCode>
                <c:ptCount val="2"/>
                <c:pt idx="0">
                  <c:v>4.3</c:v>
                </c:pt>
                <c:pt idx="1">
                  <c:v>2.5</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bg1">
                  <a:lumMod val="50000"/>
                </a:schemeClr>
              </a:solidFill>
              <a:ln w="19050">
                <a:solidFill>
                  <a:schemeClr val="lt1"/>
                </a:solidFill>
              </a:ln>
              <a:effectLst/>
            </c:spPr>
          </c:dPt>
          <c:dPt>
            <c:idx val="1"/>
            <c:bubble3D val="0"/>
            <c:spPr>
              <a:solidFill>
                <a:schemeClr val="bg1">
                  <a:lumMod val="75000"/>
                </a:schemeClr>
              </a:solidFill>
              <a:ln w="19050">
                <a:solidFill>
                  <a:schemeClr val="lt1"/>
                </a:solidFill>
              </a:ln>
              <a:effectLst/>
            </c:spPr>
          </c:dPt>
          <c:dPt>
            <c:idx val="2"/>
            <c:bubble3D val="0"/>
            <c:spPr>
              <a:solidFill>
                <a:srgbClr val="FF9100"/>
              </a:solidFill>
              <a:ln w="19050">
                <a:solidFill>
                  <a:schemeClr val="lt1"/>
                </a:solidFill>
              </a:ln>
              <a:effectLst/>
            </c:spPr>
          </c:dPt>
          <c:dPt>
            <c:idx val="3"/>
            <c:bubble3D val="0"/>
            <c:spPr>
              <a:solidFill>
                <a:srgbClr val="80A933"/>
              </a:solidFill>
              <a:ln w="19050">
                <a:solidFill>
                  <a:schemeClr val="lt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0.15</c:v>
                </c:pt>
                <c:pt idx="1">
                  <c:v>0.09</c:v>
                </c:pt>
                <c:pt idx="2">
                  <c:v>0.21</c:v>
                </c:pt>
                <c:pt idx="3">
                  <c:v>0.55000000000000004</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3CA4F2"/>
              </a:solidFill>
              <a:ln w="19050">
                <a:solidFill>
                  <a:schemeClr val="lt1"/>
                </a:solidFill>
              </a:ln>
              <a:effectLst/>
            </c:spPr>
          </c:dPt>
          <c:dPt>
            <c:idx val="1"/>
            <c:bubble3D val="0"/>
            <c:spPr>
              <a:solidFill>
                <a:srgbClr val="FFC000"/>
              </a:solidFill>
              <a:ln w="19050">
                <a:solidFill>
                  <a:schemeClr val="lt1"/>
                </a:solidFill>
              </a:ln>
              <a:effectLst/>
            </c:spPr>
          </c:dPt>
          <c:dPt>
            <c:idx val="2"/>
            <c:bubble3D val="0"/>
            <c:spPr>
              <a:solidFill>
                <a:srgbClr val="FF9100"/>
              </a:solidFill>
              <a:ln w="19050">
                <a:solidFill>
                  <a:schemeClr val="lt1"/>
                </a:solidFill>
              </a:ln>
              <a:effectLst/>
            </c:spPr>
          </c:dPt>
          <c:dPt>
            <c:idx val="3"/>
            <c:bubble3D val="0"/>
            <c:spPr>
              <a:solidFill>
                <a:srgbClr val="80A933"/>
              </a:solidFill>
              <a:ln w="19050">
                <a:solidFill>
                  <a:schemeClr val="lt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0.15</c:v>
                </c:pt>
                <c:pt idx="1">
                  <c:v>0.09</c:v>
                </c:pt>
                <c:pt idx="2">
                  <c:v>0.21</c:v>
                </c:pt>
                <c:pt idx="3">
                  <c:v>0.55000000000000004</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80A933"/>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63</c:v>
                </c:pt>
                <c:pt idx="1">
                  <c:v>37</c:v>
                </c:pt>
              </c:numCache>
            </c:numRef>
          </c:val>
        </c:ser>
        <c:dLbls>
          <c:showLegendKey val="0"/>
          <c:showVal val="0"/>
          <c:showCatName val="0"/>
          <c:showSerName val="0"/>
          <c:showPercent val="0"/>
          <c:showBubbleSize val="0"/>
          <c:showLeaderLines val="1"/>
        </c:dLbls>
        <c:firstSliceAng val="0"/>
        <c:holeSize val="7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80A933"/>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72</c:v>
                </c:pt>
                <c:pt idx="1">
                  <c:v>28</c:v>
                </c:pt>
              </c:numCache>
            </c:numRef>
          </c:val>
        </c:ser>
        <c:dLbls>
          <c:showLegendKey val="0"/>
          <c:showVal val="0"/>
          <c:showCatName val="0"/>
          <c:showSerName val="0"/>
          <c:showPercent val="0"/>
          <c:showBubbleSize val="0"/>
          <c:showLeaderLines val="1"/>
        </c:dLbls>
        <c:firstSliceAng val="0"/>
        <c:holeSize val="7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80A933"/>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81</c:v>
                </c:pt>
                <c:pt idx="1">
                  <c:v>19</c:v>
                </c:pt>
              </c:numCache>
            </c:numRef>
          </c:val>
        </c:ser>
        <c:dLbls>
          <c:showLegendKey val="0"/>
          <c:showVal val="0"/>
          <c:showCatName val="0"/>
          <c:showSerName val="0"/>
          <c:showPercent val="0"/>
          <c:showBubbleSize val="0"/>
          <c:showLeaderLines val="1"/>
        </c:dLbls>
        <c:firstSliceAng val="0"/>
        <c:holeSize val="7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FF9100"/>
              </a:solidFill>
              <a:ln w="19050">
                <a:noFill/>
              </a:ln>
              <a:effectLst/>
            </c:spPr>
          </c:dPt>
          <c:dPt>
            <c:idx val="1"/>
            <c:bubble3D val="0"/>
            <c:spPr>
              <a:solidFill>
                <a:schemeClr val="tx1">
                  <a:lumMod val="50000"/>
                  <a:lumOff val="50000"/>
                </a:schemeClr>
              </a:solidFill>
              <a:ln w="19050">
                <a:noFill/>
              </a:ln>
              <a:effectLst/>
            </c:spPr>
          </c:dPt>
          <c:dPt>
            <c:idx val="2"/>
            <c:bubble3D val="0"/>
            <c:spPr>
              <a:solidFill>
                <a:schemeClr val="accent3"/>
              </a:solidFill>
              <a:ln w="19050">
                <a:noFill/>
              </a:ln>
              <a:effectLst/>
            </c:spPr>
          </c:dPt>
          <c:dPt>
            <c:idx val="3"/>
            <c:bubble3D val="0"/>
            <c:spPr>
              <a:solidFill>
                <a:srgbClr val="80A933"/>
              </a:solidFill>
              <a:ln w="19050">
                <a:no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c:v>
                </c:pt>
                <c:pt idx="1">
                  <c:v>3.2</c:v>
                </c:pt>
                <c:pt idx="2">
                  <c:v>3</c:v>
                </c:pt>
                <c:pt idx="3">
                  <c:v>6</c:v>
                </c:pt>
              </c:numCache>
            </c:numRef>
          </c:val>
        </c:ser>
        <c:dLbls>
          <c:showLegendKey val="0"/>
          <c:showVal val="0"/>
          <c:showCatName val="0"/>
          <c:showSerName val="0"/>
          <c:showPercent val="0"/>
          <c:showBubbleSize val="0"/>
          <c:showLeaderLines val="1"/>
        </c:dLbls>
        <c:firstSliceAng val="0"/>
        <c:holeSize val="5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dPt>
            <c:idx val="0"/>
            <c:bubble3D val="0"/>
            <c:spPr>
              <a:solidFill>
                <a:srgbClr val="80A933"/>
              </a:solidFill>
              <a:ln w="19050">
                <a:solidFill>
                  <a:schemeClr val="lt1"/>
                </a:solidFill>
              </a:ln>
              <a:effectLst/>
            </c:spPr>
          </c:dPt>
          <c:dPt>
            <c:idx val="1"/>
            <c:bubble3D val="0"/>
            <c:spPr>
              <a:noFill/>
              <a:ln w="19050">
                <a:noFill/>
              </a:ln>
              <a:effectLst/>
            </c:spPr>
          </c:dPt>
          <c:cat>
            <c:strRef>
              <c:f>Sheet1!$A$2:$A$3</c:f>
              <c:strCache>
                <c:ptCount val="1"/>
                <c:pt idx="0">
                  <c:v>第一季度</c:v>
                </c:pt>
              </c:strCache>
            </c:strRef>
          </c:cat>
          <c:val>
            <c:numRef>
              <c:f>Sheet1!$B$2:$B$3</c:f>
              <c:numCache>
                <c:formatCode>General</c:formatCode>
                <c:ptCount val="2"/>
                <c:pt idx="0">
                  <c:v>5</c:v>
                </c:pt>
                <c:pt idx="1">
                  <c:v>5</c:v>
                </c:pt>
              </c:numCache>
            </c:numRef>
          </c:val>
        </c:ser>
        <c:ser>
          <c:idx val="1"/>
          <c:order val="1"/>
          <c:tx>
            <c:strRef>
              <c:f>Sheet1!$C$1</c:f>
              <c:strCache>
                <c:ptCount val="1"/>
                <c:pt idx="0">
                  <c:v>列1</c:v>
                </c:pt>
              </c:strCache>
            </c:strRef>
          </c:tx>
          <c:dPt>
            <c:idx val="0"/>
            <c:bubble3D val="0"/>
            <c:spPr>
              <a:solidFill>
                <a:srgbClr val="80A933"/>
              </a:solidFill>
              <a:ln w="19050">
                <a:solidFill>
                  <a:schemeClr val="lt1"/>
                </a:solidFill>
              </a:ln>
              <a:effectLst/>
            </c:spPr>
          </c:dPt>
          <c:dPt>
            <c:idx val="1"/>
            <c:bubble3D val="0"/>
            <c:spPr>
              <a:noFill/>
              <a:ln w="19050">
                <a:noFill/>
              </a:ln>
              <a:effectLst/>
            </c:spPr>
          </c:dPt>
          <c:cat>
            <c:strRef>
              <c:f>Sheet1!$A$2:$A$3</c:f>
              <c:strCache>
                <c:ptCount val="1"/>
                <c:pt idx="0">
                  <c:v>第一季度</c:v>
                </c:pt>
              </c:strCache>
            </c:strRef>
          </c:cat>
          <c:val>
            <c:numRef>
              <c:f>Sheet1!$C$2:$C$3</c:f>
              <c:numCache>
                <c:formatCode>General</c:formatCode>
                <c:ptCount val="2"/>
                <c:pt idx="0">
                  <c:v>7</c:v>
                </c:pt>
                <c:pt idx="1">
                  <c:v>3</c:v>
                </c:pt>
              </c:numCache>
            </c:numRef>
          </c:val>
        </c:ser>
        <c:ser>
          <c:idx val="2"/>
          <c:order val="2"/>
          <c:tx>
            <c:strRef>
              <c:f>Sheet1!$D$1</c:f>
              <c:strCache>
                <c:ptCount val="1"/>
                <c:pt idx="0">
                  <c:v>列2</c:v>
                </c:pt>
              </c:strCache>
            </c:strRef>
          </c:tx>
          <c:dPt>
            <c:idx val="0"/>
            <c:bubble3D val="0"/>
            <c:spPr>
              <a:solidFill>
                <a:srgbClr val="80A933"/>
              </a:solidFill>
              <a:ln w="19050">
                <a:solidFill>
                  <a:schemeClr val="lt1"/>
                </a:solidFill>
              </a:ln>
              <a:effectLst/>
            </c:spPr>
          </c:dPt>
          <c:dPt>
            <c:idx val="1"/>
            <c:bubble3D val="0"/>
            <c:spPr>
              <a:noFill/>
              <a:ln w="19050">
                <a:noFill/>
              </a:ln>
              <a:effectLst/>
            </c:spPr>
          </c:dPt>
          <c:cat>
            <c:strRef>
              <c:f>Sheet1!$A$2:$A$3</c:f>
              <c:strCache>
                <c:ptCount val="1"/>
                <c:pt idx="0">
                  <c:v>第一季度</c:v>
                </c:pt>
              </c:strCache>
            </c:strRef>
          </c:cat>
          <c:val>
            <c:numRef>
              <c:f>Sheet1!$D$2:$D$3</c:f>
              <c:numCache>
                <c:formatCode>General</c:formatCode>
                <c:ptCount val="2"/>
                <c:pt idx="0">
                  <c:v>8</c:v>
                </c:pt>
                <c:pt idx="1">
                  <c:v>2</c:v>
                </c:pt>
              </c:numCache>
            </c:numRef>
          </c:val>
        </c:ser>
        <c:dLbls>
          <c:showLegendKey val="0"/>
          <c:showVal val="0"/>
          <c:showCatName val="0"/>
          <c:showSerName val="0"/>
          <c:showPercent val="0"/>
          <c:showBubbleSize val="0"/>
          <c:showLeaderLines val="1"/>
        </c:dLbls>
        <c:firstSliceAng val="90"/>
        <c:holeSize val="61"/>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rgbClr val="80A933"/>
              </a:solidFill>
            </a:ln>
          </c:spPr>
          <c:dPt>
            <c:idx val="0"/>
            <c:bubble3D val="0"/>
            <c:spPr>
              <a:solidFill>
                <a:srgbClr val="80A933"/>
              </a:solidFill>
              <a:ln w="19050">
                <a:solidFill>
                  <a:srgbClr val="80A933"/>
                </a:solidFill>
              </a:ln>
              <a:effectLst/>
            </c:spPr>
          </c:dPt>
          <c:dPt>
            <c:idx val="1"/>
            <c:bubble3D val="0"/>
            <c:spPr>
              <a:noFill/>
              <a:ln w="19050">
                <a:solidFill>
                  <a:srgbClr val="80A933"/>
                </a:solidFill>
              </a:ln>
              <a:effectLst/>
            </c:spPr>
          </c:dPt>
          <c:cat>
            <c:strRef>
              <c:f>Sheet1!$A$2:$A$3</c:f>
              <c:strCache>
                <c:ptCount val="2"/>
                <c:pt idx="0">
                  <c:v>第一季度</c:v>
                </c:pt>
                <c:pt idx="1">
                  <c:v>第二季度</c:v>
                </c:pt>
              </c:strCache>
            </c:strRef>
          </c:cat>
          <c:val>
            <c:numRef>
              <c:f>Sheet1!$B$2:$B$3</c:f>
              <c:numCache>
                <c:formatCode>General</c:formatCode>
                <c:ptCount val="2"/>
                <c:pt idx="0">
                  <c:v>62</c:v>
                </c:pt>
                <c:pt idx="1">
                  <c:v>38</c:v>
                </c:pt>
              </c:numCache>
            </c:numRef>
          </c:val>
        </c:ser>
        <c:dLbls>
          <c:showLegendKey val="0"/>
          <c:showVal val="0"/>
          <c:showCatName val="0"/>
          <c:showSerName val="0"/>
          <c:showPercent val="0"/>
          <c:showBubbleSize val="0"/>
          <c:showLeaderLines val="1"/>
        </c:dLbls>
        <c:firstSliceAng val="180"/>
        <c:holeSize val="6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0%</c:formatCode>
                <c:ptCount val="4"/>
                <c:pt idx="0">
                  <c:v>1</c:v>
                </c:pt>
                <c:pt idx="1">
                  <c:v>1</c:v>
                </c:pt>
                <c:pt idx="2">
                  <c:v>1</c:v>
                </c:pt>
                <c:pt idx="3">
                  <c:v>1</c:v>
                </c:pt>
              </c:numCache>
            </c:numRef>
          </c:val>
        </c:ser>
        <c:ser>
          <c:idx val="1"/>
          <c:order val="1"/>
          <c:tx>
            <c:strRef>
              <c:f>Sheet1!$C$1</c:f>
              <c:strCache>
                <c:ptCount val="1"/>
                <c:pt idx="0">
                  <c:v>系列 2</c:v>
                </c:pt>
              </c:strCache>
            </c:strRef>
          </c:tx>
          <c:spPr>
            <a:solidFill>
              <a:srgbClr val="80A93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0%</c:formatCode>
                <c:ptCount val="4"/>
                <c:pt idx="0">
                  <c:v>0.25</c:v>
                </c:pt>
                <c:pt idx="1">
                  <c:v>0.45</c:v>
                </c:pt>
                <c:pt idx="2">
                  <c:v>0.8</c:v>
                </c:pt>
                <c:pt idx="3">
                  <c:v>0.65</c:v>
                </c:pt>
              </c:numCache>
            </c:numRef>
          </c:val>
        </c:ser>
        <c:dLbls>
          <c:dLblPos val="outEnd"/>
          <c:showLegendKey val="0"/>
          <c:showVal val="1"/>
          <c:showCatName val="0"/>
          <c:showSerName val="0"/>
          <c:showPercent val="0"/>
          <c:showBubbleSize val="0"/>
        </c:dLbls>
        <c:gapWidth val="120"/>
        <c:overlap val="100"/>
        <c:axId val="363433944"/>
        <c:axId val="363433160"/>
      </c:barChart>
      <c:catAx>
        <c:axId val="3634339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b"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63433160"/>
        <c:crosses val="autoZero"/>
        <c:auto val="1"/>
        <c:lblAlgn val="ctr"/>
        <c:lblOffset val="100"/>
        <c:noMultiLvlLbl val="0"/>
      </c:catAx>
      <c:valAx>
        <c:axId val="363433160"/>
        <c:scaling>
          <c:orientation val="minMax"/>
          <c:max val="1"/>
        </c:scaling>
        <c:delete val="1"/>
        <c:axPos val="l"/>
        <c:numFmt formatCode="0%" sourceLinked="1"/>
        <c:majorTickMark val="out"/>
        <c:minorTickMark val="none"/>
        <c:tickLblPos val="nextTo"/>
        <c:crossAx val="363433944"/>
        <c:crosses val="autoZero"/>
        <c:crossBetween val="between"/>
      </c:valAx>
      <c:spPr>
        <a:noFill/>
        <a:ln w="25400">
          <a:noFill/>
        </a:ln>
        <a:effectLst/>
      </c:spPr>
    </c:plotArea>
    <c:plotVisOnly val="1"/>
    <c:dispBlanksAs val="gap"/>
    <c:showDLblsOverMax val="0"/>
  </c:chart>
  <c:spPr>
    <a:noFill/>
    <a:ln>
      <a:solidFill>
        <a:srgbClr val="80A933"/>
      </a:solidFill>
    </a:ln>
    <a:effectLst/>
  </c:spPr>
  <c:txPr>
    <a:bodyPr/>
    <a:lstStyle/>
    <a:p>
      <a:pPr>
        <a:defRPr/>
      </a:pPr>
      <a:endParaRPr lang="zh-CN"/>
    </a:p>
  </c:txPr>
  <c:externalData r:id="rId3">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rgbClr val="80A933"/>
              </a:solidFill>
            </a:ln>
          </c:spPr>
          <c:dPt>
            <c:idx val="0"/>
            <c:bubble3D val="0"/>
            <c:spPr>
              <a:solidFill>
                <a:srgbClr val="80A933"/>
              </a:solidFill>
              <a:ln w="19050">
                <a:solidFill>
                  <a:srgbClr val="80A933"/>
                </a:solidFill>
              </a:ln>
              <a:effectLst/>
            </c:spPr>
          </c:dPt>
          <c:dPt>
            <c:idx val="1"/>
            <c:bubble3D val="0"/>
            <c:spPr>
              <a:noFill/>
              <a:ln w="19050">
                <a:solidFill>
                  <a:srgbClr val="80A933"/>
                </a:solidFill>
              </a:ln>
              <a:effectLst/>
            </c:spPr>
          </c:dPt>
          <c:cat>
            <c:strRef>
              <c:f>Sheet1!$A$2:$A$3</c:f>
              <c:strCache>
                <c:ptCount val="2"/>
                <c:pt idx="0">
                  <c:v>第一季度</c:v>
                </c:pt>
                <c:pt idx="1">
                  <c:v>第二季度</c:v>
                </c:pt>
              </c:strCache>
            </c:strRef>
          </c:cat>
          <c:val>
            <c:numRef>
              <c:f>Sheet1!$B$2:$B$3</c:f>
              <c:numCache>
                <c:formatCode>General</c:formatCode>
                <c:ptCount val="2"/>
                <c:pt idx="0">
                  <c:v>71</c:v>
                </c:pt>
                <c:pt idx="1">
                  <c:v>29</c:v>
                </c:pt>
              </c:numCache>
            </c:numRef>
          </c:val>
        </c:ser>
        <c:dLbls>
          <c:showLegendKey val="0"/>
          <c:showVal val="0"/>
          <c:showCatName val="0"/>
          <c:showSerName val="0"/>
          <c:showPercent val="0"/>
          <c:showBubbleSize val="0"/>
          <c:showLeaderLines val="1"/>
        </c:dLbls>
        <c:firstSliceAng val="180"/>
        <c:holeSize val="6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rgbClr val="80A933"/>
              </a:solidFill>
            </a:ln>
          </c:spPr>
          <c:dPt>
            <c:idx val="0"/>
            <c:bubble3D val="0"/>
            <c:spPr>
              <a:solidFill>
                <a:srgbClr val="80A933"/>
              </a:solidFill>
              <a:ln w="19050">
                <a:solidFill>
                  <a:srgbClr val="80A933"/>
                </a:solidFill>
              </a:ln>
              <a:effectLst/>
            </c:spPr>
          </c:dPt>
          <c:dPt>
            <c:idx val="1"/>
            <c:bubble3D val="0"/>
            <c:spPr>
              <a:noFill/>
              <a:ln w="19050">
                <a:solidFill>
                  <a:srgbClr val="80A933"/>
                </a:solidFill>
              </a:ln>
              <a:effectLst/>
            </c:spPr>
          </c:dPt>
          <c:cat>
            <c:strRef>
              <c:f>Sheet1!$A$2:$A$3</c:f>
              <c:strCache>
                <c:ptCount val="2"/>
                <c:pt idx="0">
                  <c:v>第一季度</c:v>
                </c:pt>
                <c:pt idx="1">
                  <c:v>第二季度</c:v>
                </c:pt>
              </c:strCache>
            </c:strRef>
          </c:cat>
          <c:val>
            <c:numRef>
              <c:f>Sheet1!$B$2:$B$3</c:f>
              <c:numCache>
                <c:formatCode>General</c:formatCode>
                <c:ptCount val="2"/>
                <c:pt idx="0">
                  <c:v>86</c:v>
                </c:pt>
                <c:pt idx="1">
                  <c:v>14</c:v>
                </c:pt>
              </c:numCache>
            </c:numRef>
          </c:val>
        </c:ser>
        <c:dLbls>
          <c:showLegendKey val="0"/>
          <c:showVal val="0"/>
          <c:showCatName val="0"/>
          <c:showSerName val="0"/>
          <c:showPercent val="0"/>
          <c:showBubbleSize val="0"/>
          <c:showLeaderLines val="1"/>
        </c:dLbls>
        <c:firstSliceAng val="180"/>
        <c:holeSize val="6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80A933"/>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63</c:v>
                </c:pt>
                <c:pt idx="1">
                  <c:v>37</c:v>
                </c:pt>
              </c:numCache>
            </c:numRef>
          </c:val>
        </c:ser>
        <c:dLbls>
          <c:showLegendKey val="0"/>
          <c:showVal val="0"/>
          <c:showCatName val="0"/>
          <c:showSerName val="0"/>
          <c:showPercent val="0"/>
          <c:showBubbleSize val="0"/>
          <c:showLeaderLines val="1"/>
        </c:dLbls>
        <c:firstSliceAng val="0"/>
        <c:holeSize val="7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80A933"/>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63</c:v>
                </c:pt>
                <c:pt idx="1">
                  <c:v>37</c:v>
                </c:pt>
              </c:numCache>
            </c:numRef>
          </c:val>
        </c:ser>
        <c:dLbls>
          <c:showLegendKey val="0"/>
          <c:showVal val="0"/>
          <c:showCatName val="0"/>
          <c:showSerName val="0"/>
          <c:showPercent val="0"/>
          <c:showBubbleSize val="0"/>
          <c:showLeaderLines val="1"/>
        </c:dLbls>
        <c:firstSliceAng val="0"/>
        <c:holeSize val="7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noFill/>
              <a:ln w="19050">
                <a:noFill/>
              </a:ln>
              <a:effectLst/>
            </c:spPr>
          </c:dPt>
          <c:dPt>
            <c:idx val="1"/>
            <c:bubble3D val="0"/>
            <c:spPr>
              <a:solidFill>
                <a:srgbClr val="FF9300"/>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43</c:v>
                </c:pt>
                <c:pt idx="1">
                  <c:v>57</c:v>
                </c:pt>
              </c:numCache>
            </c:numRef>
          </c:val>
        </c:ser>
        <c:dLbls>
          <c:showLegendKey val="0"/>
          <c:showVal val="0"/>
          <c:showCatName val="0"/>
          <c:showSerName val="0"/>
          <c:showPercent val="0"/>
          <c:showBubbleSize val="0"/>
          <c:showLeaderLines val="1"/>
        </c:dLbls>
        <c:firstSliceAng val="0"/>
        <c:holeSize val="7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rgbClr val="80A933"/>
              </a:solidFill>
            </a:ln>
          </c:spPr>
          <c:dPt>
            <c:idx val="0"/>
            <c:bubble3D val="0"/>
            <c:spPr>
              <a:solidFill>
                <a:srgbClr val="80A933"/>
              </a:solidFill>
              <a:ln w="19050">
                <a:solidFill>
                  <a:srgbClr val="80A933"/>
                </a:solidFill>
              </a:ln>
              <a:effectLst/>
            </c:spPr>
          </c:dPt>
          <c:dPt>
            <c:idx val="1"/>
            <c:bubble3D val="0"/>
            <c:spPr>
              <a:noFill/>
              <a:ln w="19050">
                <a:solidFill>
                  <a:srgbClr val="80A933"/>
                </a:solidFill>
              </a:ln>
              <a:effectLst/>
            </c:spPr>
          </c:dPt>
          <c:cat>
            <c:strRef>
              <c:f>Sheet1!$A$2:$A$3</c:f>
              <c:strCache>
                <c:ptCount val="2"/>
                <c:pt idx="0">
                  <c:v>第一季度</c:v>
                </c:pt>
                <c:pt idx="1">
                  <c:v>第二季度</c:v>
                </c:pt>
              </c:strCache>
            </c:strRef>
          </c:cat>
          <c:val>
            <c:numRef>
              <c:f>Sheet1!$B$2:$B$3</c:f>
              <c:numCache>
                <c:formatCode>General</c:formatCode>
                <c:ptCount val="2"/>
                <c:pt idx="0">
                  <c:v>62</c:v>
                </c:pt>
                <c:pt idx="1">
                  <c:v>38</c:v>
                </c:pt>
              </c:numCache>
            </c:numRef>
          </c:val>
        </c:ser>
        <c:dLbls>
          <c:showLegendKey val="0"/>
          <c:showVal val="0"/>
          <c:showCatName val="0"/>
          <c:showSerName val="0"/>
          <c:showPercent val="0"/>
          <c:showBubbleSize val="0"/>
          <c:showLeaderLines val="1"/>
        </c:dLbls>
        <c:firstSliceAng val="180"/>
        <c:holeSize val="6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rgbClr val="80A933"/>
              </a:solidFill>
            </a:ln>
          </c:spPr>
          <c:dPt>
            <c:idx val="0"/>
            <c:bubble3D val="0"/>
            <c:spPr>
              <a:solidFill>
                <a:srgbClr val="80A933"/>
              </a:solidFill>
              <a:ln w="19050">
                <a:solidFill>
                  <a:srgbClr val="80A933"/>
                </a:solidFill>
              </a:ln>
              <a:effectLst/>
            </c:spPr>
          </c:dPt>
          <c:dPt>
            <c:idx val="1"/>
            <c:bubble3D val="0"/>
            <c:spPr>
              <a:noFill/>
              <a:ln w="19050">
                <a:solidFill>
                  <a:srgbClr val="80A933"/>
                </a:solidFill>
              </a:ln>
              <a:effectLst/>
            </c:spPr>
          </c:dPt>
          <c:cat>
            <c:strRef>
              <c:f>Sheet1!$A$2:$A$3</c:f>
              <c:strCache>
                <c:ptCount val="2"/>
                <c:pt idx="0">
                  <c:v>第一季度</c:v>
                </c:pt>
                <c:pt idx="1">
                  <c:v>第二季度</c:v>
                </c:pt>
              </c:strCache>
            </c:strRef>
          </c:cat>
          <c:val>
            <c:numRef>
              <c:f>Sheet1!$B$2:$B$3</c:f>
              <c:numCache>
                <c:formatCode>General</c:formatCode>
                <c:ptCount val="2"/>
                <c:pt idx="0">
                  <c:v>71</c:v>
                </c:pt>
                <c:pt idx="1">
                  <c:v>29</c:v>
                </c:pt>
              </c:numCache>
            </c:numRef>
          </c:val>
        </c:ser>
        <c:dLbls>
          <c:showLegendKey val="0"/>
          <c:showVal val="0"/>
          <c:showCatName val="0"/>
          <c:showSerName val="0"/>
          <c:showPercent val="0"/>
          <c:showBubbleSize val="0"/>
          <c:showLeaderLines val="1"/>
        </c:dLbls>
        <c:firstSliceAng val="180"/>
        <c:holeSize val="6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rgbClr val="80A933"/>
              </a:solidFill>
            </a:ln>
          </c:spPr>
          <c:dPt>
            <c:idx val="0"/>
            <c:bubble3D val="0"/>
            <c:spPr>
              <a:solidFill>
                <a:srgbClr val="80A933"/>
              </a:solidFill>
              <a:ln w="19050">
                <a:solidFill>
                  <a:srgbClr val="80A933"/>
                </a:solidFill>
              </a:ln>
              <a:effectLst/>
            </c:spPr>
          </c:dPt>
          <c:dPt>
            <c:idx val="1"/>
            <c:bubble3D val="0"/>
            <c:spPr>
              <a:noFill/>
              <a:ln w="19050">
                <a:solidFill>
                  <a:srgbClr val="80A933"/>
                </a:solidFill>
              </a:ln>
              <a:effectLst/>
            </c:spPr>
          </c:dPt>
          <c:cat>
            <c:strRef>
              <c:f>Sheet1!$A$2:$A$3</c:f>
              <c:strCache>
                <c:ptCount val="2"/>
                <c:pt idx="0">
                  <c:v>第一季度</c:v>
                </c:pt>
                <c:pt idx="1">
                  <c:v>第二季度</c:v>
                </c:pt>
              </c:strCache>
            </c:strRef>
          </c:cat>
          <c:val>
            <c:numRef>
              <c:f>Sheet1!$B$2:$B$3</c:f>
              <c:numCache>
                <c:formatCode>General</c:formatCode>
                <c:ptCount val="2"/>
                <c:pt idx="0">
                  <c:v>86</c:v>
                </c:pt>
                <c:pt idx="1">
                  <c:v>14</c:v>
                </c:pt>
              </c:numCache>
            </c:numRef>
          </c:val>
        </c:ser>
        <c:dLbls>
          <c:showLegendKey val="0"/>
          <c:showVal val="0"/>
          <c:showCatName val="0"/>
          <c:showSerName val="0"/>
          <c:showPercent val="0"/>
          <c:showBubbleSize val="0"/>
          <c:showLeaderLines val="1"/>
        </c:dLbls>
        <c:firstSliceAng val="180"/>
        <c:holeSize val="6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dPt>
            <c:idx val="0"/>
            <c:bubble3D val="0"/>
            <c:spPr>
              <a:solidFill>
                <a:srgbClr val="80A933"/>
              </a:solidFill>
              <a:ln w="19050">
                <a:solidFill>
                  <a:schemeClr val="lt1"/>
                </a:solidFill>
              </a:ln>
              <a:effectLst/>
            </c:spPr>
          </c:dPt>
          <c:dPt>
            <c:idx val="1"/>
            <c:bubble3D val="0"/>
            <c:spPr>
              <a:noFill/>
              <a:ln w="19050">
                <a:noFill/>
              </a:ln>
              <a:effectLst/>
            </c:spPr>
          </c:dPt>
          <c:cat>
            <c:strRef>
              <c:f>Sheet1!$A$2:$A$3</c:f>
              <c:strCache>
                <c:ptCount val="1"/>
                <c:pt idx="0">
                  <c:v>第一季度</c:v>
                </c:pt>
              </c:strCache>
            </c:strRef>
          </c:cat>
          <c:val>
            <c:numRef>
              <c:f>Sheet1!$B$2:$B$3</c:f>
              <c:numCache>
                <c:formatCode>General</c:formatCode>
                <c:ptCount val="2"/>
                <c:pt idx="0">
                  <c:v>5</c:v>
                </c:pt>
                <c:pt idx="1">
                  <c:v>5</c:v>
                </c:pt>
              </c:numCache>
            </c:numRef>
          </c:val>
        </c:ser>
        <c:ser>
          <c:idx val="1"/>
          <c:order val="1"/>
          <c:tx>
            <c:strRef>
              <c:f>Sheet1!$C$1</c:f>
              <c:strCache>
                <c:ptCount val="1"/>
                <c:pt idx="0">
                  <c:v>列1</c:v>
                </c:pt>
              </c:strCache>
            </c:strRef>
          </c:tx>
          <c:dPt>
            <c:idx val="0"/>
            <c:bubble3D val="0"/>
            <c:spPr>
              <a:solidFill>
                <a:srgbClr val="80A933"/>
              </a:solidFill>
              <a:ln w="19050">
                <a:solidFill>
                  <a:schemeClr val="lt1"/>
                </a:solidFill>
              </a:ln>
              <a:effectLst/>
            </c:spPr>
          </c:dPt>
          <c:dPt>
            <c:idx val="1"/>
            <c:bubble3D val="0"/>
            <c:spPr>
              <a:noFill/>
              <a:ln w="19050">
                <a:noFill/>
              </a:ln>
              <a:effectLst/>
            </c:spPr>
          </c:dPt>
          <c:cat>
            <c:strRef>
              <c:f>Sheet1!$A$2:$A$3</c:f>
              <c:strCache>
                <c:ptCount val="1"/>
                <c:pt idx="0">
                  <c:v>第一季度</c:v>
                </c:pt>
              </c:strCache>
            </c:strRef>
          </c:cat>
          <c:val>
            <c:numRef>
              <c:f>Sheet1!$C$2:$C$3</c:f>
              <c:numCache>
                <c:formatCode>General</c:formatCode>
                <c:ptCount val="2"/>
                <c:pt idx="0">
                  <c:v>7</c:v>
                </c:pt>
                <c:pt idx="1">
                  <c:v>3</c:v>
                </c:pt>
              </c:numCache>
            </c:numRef>
          </c:val>
        </c:ser>
        <c:ser>
          <c:idx val="2"/>
          <c:order val="2"/>
          <c:tx>
            <c:strRef>
              <c:f>Sheet1!$D$1</c:f>
              <c:strCache>
                <c:ptCount val="1"/>
                <c:pt idx="0">
                  <c:v>列2</c:v>
                </c:pt>
              </c:strCache>
            </c:strRef>
          </c:tx>
          <c:dPt>
            <c:idx val="0"/>
            <c:bubble3D val="0"/>
            <c:spPr>
              <a:solidFill>
                <a:srgbClr val="80A933"/>
              </a:solidFill>
              <a:ln w="19050">
                <a:solidFill>
                  <a:schemeClr val="lt1"/>
                </a:solidFill>
              </a:ln>
              <a:effectLst/>
            </c:spPr>
          </c:dPt>
          <c:dPt>
            <c:idx val="1"/>
            <c:bubble3D val="0"/>
            <c:spPr>
              <a:noFill/>
              <a:ln w="19050">
                <a:noFill/>
              </a:ln>
              <a:effectLst/>
            </c:spPr>
          </c:dPt>
          <c:cat>
            <c:strRef>
              <c:f>Sheet1!$A$2:$A$3</c:f>
              <c:strCache>
                <c:ptCount val="1"/>
                <c:pt idx="0">
                  <c:v>第一季度</c:v>
                </c:pt>
              </c:strCache>
            </c:strRef>
          </c:cat>
          <c:val>
            <c:numRef>
              <c:f>Sheet1!$D$2:$D$3</c:f>
              <c:numCache>
                <c:formatCode>General</c:formatCode>
                <c:ptCount val="2"/>
                <c:pt idx="0">
                  <c:v>8</c:v>
                </c:pt>
                <c:pt idx="1">
                  <c:v>2</c:v>
                </c:pt>
              </c:numCache>
            </c:numRef>
          </c:val>
        </c:ser>
        <c:dLbls>
          <c:showLegendKey val="0"/>
          <c:showVal val="0"/>
          <c:showCatName val="0"/>
          <c:showSerName val="0"/>
          <c:showPercent val="0"/>
          <c:showBubbleSize val="0"/>
          <c:showLeaderLines val="1"/>
        </c:dLbls>
        <c:firstSliceAng val="90"/>
        <c:holeSize val="61"/>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FF9100"/>
              </a:solidFill>
              <a:ln w="19050">
                <a:noFill/>
              </a:ln>
              <a:effectLst/>
            </c:spPr>
          </c:dPt>
          <c:dPt>
            <c:idx val="1"/>
            <c:bubble3D val="0"/>
            <c:spPr>
              <a:solidFill>
                <a:schemeClr val="tx1">
                  <a:lumMod val="50000"/>
                  <a:lumOff val="50000"/>
                </a:schemeClr>
              </a:solidFill>
              <a:ln w="19050">
                <a:noFill/>
              </a:ln>
              <a:effectLst/>
            </c:spPr>
          </c:dPt>
          <c:dPt>
            <c:idx val="2"/>
            <c:bubble3D val="0"/>
            <c:spPr>
              <a:solidFill>
                <a:schemeClr val="accent3"/>
              </a:solidFill>
              <a:ln w="19050">
                <a:noFill/>
              </a:ln>
              <a:effectLst/>
            </c:spPr>
          </c:dPt>
          <c:dPt>
            <c:idx val="3"/>
            <c:bubble3D val="0"/>
            <c:spPr>
              <a:solidFill>
                <a:srgbClr val="80A933"/>
              </a:solidFill>
              <a:ln w="19050">
                <a:noFill/>
              </a:ln>
              <a:effectLst/>
            </c:spPr>
          </c:dPt>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0.25</c:v>
                </c:pt>
                <c:pt idx="1">
                  <c:v>0.2</c:v>
                </c:pt>
                <c:pt idx="2" formatCode="0.00%">
                  <c:v>0.15</c:v>
                </c:pt>
                <c:pt idx="3" formatCode="0.00%">
                  <c:v>0.4</c:v>
                </c:pt>
              </c:numCache>
            </c:numRef>
          </c:val>
        </c:ser>
        <c:dLbls>
          <c:showLegendKey val="0"/>
          <c:showVal val="0"/>
          <c:showCatName val="0"/>
          <c:showSerName val="0"/>
          <c:showPercent val="0"/>
          <c:showBubbleSize val="0"/>
          <c:showLeaderLines val="1"/>
        </c:dLbls>
        <c:firstSliceAng val="0"/>
        <c:holeSize val="5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pattFill prst="dkUpDiag">
              <a:fgClr>
                <a:schemeClr val="bg1">
                  <a:lumMod val="75000"/>
                </a:schemeClr>
              </a:fgClr>
              <a:bgClr>
                <a:schemeClr val="bg1"/>
              </a:bgClr>
            </a:patt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0%</c:formatCode>
                <c:ptCount val="4"/>
                <c:pt idx="0">
                  <c:v>1</c:v>
                </c:pt>
                <c:pt idx="1">
                  <c:v>1</c:v>
                </c:pt>
                <c:pt idx="2">
                  <c:v>1</c:v>
                </c:pt>
                <c:pt idx="3">
                  <c:v>1</c:v>
                </c:pt>
              </c:numCache>
            </c:numRef>
          </c:val>
        </c:ser>
        <c:ser>
          <c:idx val="1"/>
          <c:order val="1"/>
          <c:tx>
            <c:strRef>
              <c:f>Sheet1!$C$1</c:f>
              <c:strCache>
                <c:ptCount val="1"/>
                <c:pt idx="0">
                  <c:v>系列 2</c:v>
                </c:pt>
              </c:strCache>
            </c:strRef>
          </c:tx>
          <c:spPr>
            <a:solidFill>
              <a:srgbClr val="80A933"/>
            </a:solidFill>
            <a:ln>
              <a:noFill/>
            </a:ln>
            <a:effectLst/>
          </c:spPr>
          <c:invertIfNegative val="0"/>
          <c:dLbls>
            <c:spPr>
              <a:solidFill>
                <a:prstClr val="white"/>
              </a:solidFill>
              <a:ln>
                <a:solidFill>
                  <a:prstClr val="black">
                    <a:lumMod val="25000"/>
                    <a:lumOff val="75000"/>
                  </a:prstClr>
                </a:solidFill>
              </a:ln>
              <a:effectLst/>
            </c:spPr>
            <c:txPr>
              <a:bodyPr rot="0" spcFirstLastPara="1" vertOverflow="clip" horzOverflow="clip" vert="horz" wrap="square" lIns="36576" tIns="18288" rIns="36576" bIns="18288"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0%</c:formatCode>
                <c:ptCount val="4"/>
                <c:pt idx="0">
                  <c:v>0.25</c:v>
                </c:pt>
                <c:pt idx="1">
                  <c:v>0.45</c:v>
                </c:pt>
                <c:pt idx="2">
                  <c:v>0.85</c:v>
                </c:pt>
                <c:pt idx="3">
                  <c:v>0.65</c:v>
                </c:pt>
              </c:numCache>
            </c:numRef>
          </c:val>
        </c:ser>
        <c:dLbls>
          <c:dLblPos val="outEnd"/>
          <c:showLegendKey val="0"/>
          <c:showVal val="1"/>
          <c:showCatName val="0"/>
          <c:showSerName val="0"/>
          <c:showPercent val="0"/>
          <c:showBubbleSize val="0"/>
        </c:dLbls>
        <c:gapWidth val="100"/>
        <c:overlap val="100"/>
        <c:axId val="363431984"/>
        <c:axId val="363430416"/>
      </c:barChart>
      <c:catAx>
        <c:axId val="36343198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b"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63430416"/>
        <c:crosses val="autoZero"/>
        <c:auto val="1"/>
        <c:lblAlgn val="ctr"/>
        <c:lblOffset val="100"/>
        <c:noMultiLvlLbl val="0"/>
      </c:catAx>
      <c:valAx>
        <c:axId val="363430416"/>
        <c:scaling>
          <c:orientation val="minMax"/>
          <c:max val="1"/>
        </c:scaling>
        <c:delete val="1"/>
        <c:axPos val="l"/>
        <c:numFmt formatCode="0%" sourceLinked="1"/>
        <c:majorTickMark val="out"/>
        <c:minorTickMark val="none"/>
        <c:tickLblPos val="nextTo"/>
        <c:crossAx val="36343198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38100">
              <a:noFill/>
            </a:ln>
          </c:spPr>
          <c:explosion val="2"/>
          <c:dPt>
            <c:idx val="0"/>
            <c:bubble3D val="0"/>
            <c:spPr>
              <a:solidFill>
                <a:srgbClr val="FF9100"/>
              </a:solidFill>
              <a:ln w="38100">
                <a:noFill/>
              </a:ln>
              <a:effectLst/>
            </c:spPr>
          </c:dPt>
          <c:dPt>
            <c:idx val="1"/>
            <c:bubble3D val="0"/>
            <c:spPr>
              <a:solidFill>
                <a:schemeClr val="tx1">
                  <a:lumMod val="50000"/>
                  <a:lumOff val="50000"/>
                </a:schemeClr>
              </a:solidFill>
              <a:ln w="38100">
                <a:noFill/>
              </a:ln>
              <a:effectLst/>
            </c:spPr>
          </c:dPt>
          <c:dPt>
            <c:idx val="2"/>
            <c:bubble3D val="0"/>
            <c:spPr>
              <a:solidFill>
                <a:schemeClr val="accent3"/>
              </a:solidFill>
              <a:ln w="38100">
                <a:noFill/>
              </a:ln>
              <a:effectLst/>
            </c:spPr>
          </c:dPt>
          <c:dPt>
            <c:idx val="3"/>
            <c:bubble3D val="0"/>
            <c:spPr>
              <a:solidFill>
                <a:srgbClr val="80A933"/>
              </a:solidFill>
              <a:ln w="38100">
                <a:noFill/>
              </a:ln>
              <a:effectLst/>
            </c:spPr>
          </c:dPt>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0.25</c:v>
                </c:pt>
                <c:pt idx="1">
                  <c:v>0.25</c:v>
                </c:pt>
                <c:pt idx="2" formatCode="0.00%">
                  <c:v>0.25</c:v>
                </c:pt>
                <c:pt idx="3" formatCode="0.00%">
                  <c:v>0.25</c:v>
                </c:pt>
              </c:numCache>
            </c:numRef>
          </c:val>
        </c:ser>
        <c:dLbls>
          <c:showLegendKey val="0"/>
          <c:showVal val="0"/>
          <c:showCatName val="0"/>
          <c:showSerName val="0"/>
          <c:showPercent val="0"/>
          <c:showBubbleSize val="0"/>
          <c:showLeaderLines val="1"/>
        </c:dLbls>
        <c:firstSliceAng val="45"/>
        <c:holeSize val="60"/>
      </c:doughnutChart>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产品销售走势图</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c:rich>
      </c:tx>
      <c:layout>
        <c:manualLayout>
          <c:xMode val="edge"/>
          <c:yMode val="edge"/>
          <c:x val="6.6248993004199924E-2"/>
          <c:y val="2.081331724534927E-2"/>
        </c:manualLayout>
      </c:layout>
      <c:overlay val="0"/>
      <c:spPr>
        <a:noFill/>
        <a:ln>
          <a:noFill/>
        </a:ln>
        <a:effectLst/>
      </c:spPr>
      <c:txPr>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areaChart>
        <c:grouping val="standard"/>
        <c:varyColors val="0"/>
        <c:ser>
          <c:idx val="0"/>
          <c:order val="0"/>
          <c:tx>
            <c:strRef>
              <c:f>Sheet1!$B$1</c:f>
              <c:strCache>
                <c:ptCount val="1"/>
                <c:pt idx="0">
                  <c:v>辅助</c:v>
                </c:pt>
              </c:strCache>
            </c:strRef>
          </c:tx>
          <c:spPr>
            <a:solidFill>
              <a:srgbClr val="80A933">
                <a:alpha val="65098"/>
              </a:srgbClr>
            </a:solidFill>
            <a:ln>
              <a:noFill/>
            </a:ln>
            <a:effectLst/>
          </c:spPr>
          <c:cat>
            <c:strRef>
              <c:f>Sheet1!$A$2:$A$8</c:f>
              <c:strCache>
                <c:ptCount val="7"/>
                <c:pt idx="0">
                  <c:v>一月</c:v>
                </c:pt>
                <c:pt idx="1">
                  <c:v>二月</c:v>
                </c:pt>
                <c:pt idx="2">
                  <c:v>三月</c:v>
                </c:pt>
                <c:pt idx="3">
                  <c:v>四月</c:v>
                </c:pt>
                <c:pt idx="4">
                  <c:v>五月</c:v>
                </c:pt>
                <c:pt idx="5">
                  <c:v>六月</c:v>
                </c:pt>
                <c:pt idx="6">
                  <c:v>七月</c:v>
                </c:pt>
              </c:strCache>
            </c:strRef>
          </c:cat>
          <c:val>
            <c:numRef>
              <c:f>Sheet1!$B$2:$B$8</c:f>
              <c:numCache>
                <c:formatCode>General</c:formatCode>
                <c:ptCount val="7"/>
                <c:pt idx="0">
                  <c:v>62</c:v>
                </c:pt>
                <c:pt idx="1">
                  <c:v>67</c:v>
                </c:pt>
                <c:pt idx="2">
                  <c:v>84</c:v>
                </c:pt>
                <c:pt idx="3">
                  <c:v>61</c:v>
                </c:pt>
                <c:pt idx="4">
                  <c:v>59</c:v>
                </c:pt>
                <c:pt idx="5">
                  <c:v>89</c:v>
                </c:pt>
                <c:pt idx="6">
                  <c:v>100</c:v>
                </c:pt>
              </c:numCache>
            </c:numRef>
          </c:val>
        </c:ser>
        <c:dLbls>
          <c:showLegendKey val="0"/>
          <c:showVal val="0"/>
          <c:showCatName val="0"/>
          <c:showSerName val="0"/>
          <c:showPercent val="0"/>
          <c:showBubbleSize val="0"/>
        </c:dLbls>
        <c:axId val="480293256"/>
        <c:axId val="480293648"/>
      </c:areaChart>
      <c:lineChart>
        <c:grouping val="standard"/>
        <c:varyColors val="0"/>
        <c:ser>
          <c:idx val="1"/>
          <c:order val="1"/>
          <c:tx>
            <c:strRef>
              <c:f>Sheet1!$C$1</c:f>
              <c:strCache>
                <c:ptCount val="1"/>
                <c:pt idx="0">
                  <c:v>产品一</c:v>
                </c:pt>
              </c:strCache>
            </c:strRef>
          </c:tx>
          <c:spPr>
            <a:ln w="38100" cap="rnd">
              <a:solidFill>
                <a:srgbClr val="FF9100"/>
              </a:solidFill>
              <a:round/>
            </a:ln>
            <a:effectLst>
              <a:outerShdw blurRad="50800" dist="38100" dir="2700000" algn="tl" rotWithShape="0">
                <a:prstClr val="black">
                  <a:alpha val="40000"/>
                </a:prstClr>
              </a:outerShdw>
            </a:effectLst>
          </c:spPr>
          <c:marker>
            <c:symbol val="circle"/>
            <c:size val="11"/>
            <c:spPr>
              <a:solidFill>
                <a:schemeClr val="bg1"/>
              </a:solidFill>
              <a:ln w="38100">
                <a:solidFill>
                  <a:srgbClr val="FF9100"/>
                </a:solidFill>
              </a:ln>
              <a:effectLst>
                <a:outerShdw blurRad="50800" dist="38100" dir="2700000" algn="tl" rotWithShape="0">
                  <a:prstClr val="black">
                    <a:alpha val="40000"/>
                  </a:prstClr>
                </a:outerShdw>
              </a:effectLst>
            </c:spPr>
          </c:marker>
          <c:dLbls>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rgbClr val="80A933"/>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一月</c:v>
                </c:pt>
                <c:pt idx="1">
                  <c:v>二月</c:v>
                </c:pt>
                <c:pt idx="2">
                  <c:v>三月</c:v>
                </c:pt>
                <c:pt idx="3">
                  <c:v>四月</c:v>
                </c:pt>
                <c:pt idx="4">
                  <c:v>五月</c:v>
                </c:pt>
                <c:pt idx="5">
                  <c:v>六月</c:v>
                </c:pt>
                <c:pt idx="6">
                  <c:v>七月</c:v>
                </c:pt>
              </c:strCache>
            </c:strRef>
          </c:cat>
          <c:val>
            <c:numRef>
              <c:f>Sheet1!$C$2:$C$8</c:f>
              <c:numCache>
                <c:formatCode>General</c:formatCode>
                <c:ptCount val="7"/>
                <c:pt idx="0">
                  <c:v>62</c:v>
                </c:pt>
                <c:pt idx="1">
                  <c:v>67</c:v>
                </c:pt>
                <c:pt idx="2">
                  <c:v>84</c:v>
                </c:pt>
                <c:pt idx="3">
                  <c:v>61</c:v>
                </c:pt>
                <c:pt idx="4">
                  <c:v>59</c:v>
                </c:pt>
                <c:pt idx="5">
                  <c:v>89</c:v>
                </c:pt>
                <c:pt idx="6">
                  <c:v>100</c:v>
                </c:pt>
              </c:numCache>
            </c:numRef>
          </c:val>
          <c:smooth val="0"/>
        </c:ser>
        <c:dLbls>
          <c:showLegendKey val="0"/>
          <c:showVal val="0"/>
          <c:showCatName val="0"/>
          <c:showSerName val="0"/>
          <c:showPercent val="0"/>
          <c:showBubbleSize val="0"/>
        </c:dLbls>
        <c:marker val="1"/>
        <c:smooth val="0"/>
        <c:axId val="480293256"/>
        <c:axId val="480293648"/>
      </c:lineChart>
      <c:catAx>
        <c:axId val="480293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480293648"/>
        <c:crosses val="autoZero"/>
        <c:auto val="1"/>
        <c:lblAlgn val="ctr"/>
        <c:lblOffset val="100"/>
        <c:noMultiLvlLbl val="0"/>
      </c:catAx>
      <c:valAx>
        <c:axId val="480293648"/>
        <c:scaling>
          <c:orientation val="minMax"/>
        </c:scaling>
        <c:delete val="1"/>
        <c:axPos val="l"/>
        <c:numFmt formatCode="General" sourceLinked="1"/>
        <c:majorTickMark val="none"/>
        <c:minorTickMark val="none"/>
        <c:tickLblPos val="nextTo"/>
        <c:crossAx val="480293256"/>
        <c:crosses val="autoZero"/>
        <c:crossBetween val="between"/>
      </c:valAx>
      <c:spPr>
        <a:noFill/>
        <a:ln w="25400">
          <a:noFill/>
        </a:ln>
        <a:effectLst/>
      </c:spPr>
    </c:plotArea>
    <c:legend>
      <c:legendPos val="b"/>
      <c:layout>
        <c:manualLayout>
          <c:xMode val="edge"/>
          <c:yMode val="edge"/>
          <c:x val="5.9600793135320483E-2"/>
          <c:y val="0.1197484784358874"/>
          <c:w val="0.15682885560717877"/>
          <c:h val="5.630514453578722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产品统计分析表</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c:rich>
      </c:tx>
      <c:layout>
        <c:manualLayout>
          <c:xMode val="edge"/>
          <c:yMode val="edge"/>
          <c:x val="6.6248993004199924E-2"/>
          <c:y val="2.081331724534927E-2"/>
        </c:manualLayout>
      </c:layout>
      <c:overlay val="0"/>
      <c:spPr>
        <a:noFill/>
        <a:ln>
          <a:noFill/>
        </a:ln>
        <a:effectLst/>
      </c:spPr>
      <c:txPr>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areaChart>
        <c:grouping val="stacked"/>
        <c:varyColors val="0"/>
        <c:ser>
          <c:idx val="0"/>
          <c:order val="0"/>
          <c:tx>
            <c:strRef>
              <c:f>Sheet1!$B$1</c:f>
              <c:strCache>
                <c:ptCount val="1"/>
                <c:pt idx="0">
                  <c:v>产品一</c:v>
                </c:pt>
              </c:strCache>
            </c:strRef>
          </c:tx>
          <c:spPr>
            <a:solidFill>
              <a:srgbClr val="80A933">
                <a:alpha val="65098"/>
              </a:srgbClr>
            </a:solidFill>
            <a:ln>
              <a:noFill/>
            </a:ln>
            <a:effectLst/>
          </c:spPr>
          <c:cat>
            <c:strRef>
              <c:f>Sheet1!$A$2:$A$8</c:f>
              <c:strCache>
                <c:ptCount val="7"/>
                <c:pt idx="0">
                  <c:v>一月</c:v>
                </c:pt>
                <c:pt idx="1">
                  <c:v>二月</c:v>
                </c:pt>
                <c:pt idx="2">
                  <c:v>三月</c:v>
                </c:pt>
                <c:pt idx="3">
                  <c:v>四月</c:v>
                </c:pt>
                <c:pt idx="4">
                  <c:v>五月</c:v>
                </c:pt>
                <c:pt idx="5">
                  <c:v>六月</c:v>
                </c:pt>
                <c:pt idx="6">
                  <c:v>七月</c:v>
                </c:pt>
              </c:strCache>
            </c:strRef>
          </c:cat>
          <c:val>
            <c:numRef>
              <c:f>Sheet1!$B$2:$B$8</c:f>
              <c:numCache>
                <c:formatCode>General</c:formatCode>
                <c:ptCount val="7"/>
                <c:pt idx="0">
                  <c:v>62</c:v>
                </c:pt>
                <c:pt idx="1">
                  <c:v>67</c:v>
                </c:pt>
                <c:pt idx="2">
                  <c:v>84</c:v>
                </c:pt>
                <c:pt idx="3">
                  <c:v>61</c:v>
                </c:pt>
                <c:pt idx="4">
                  <c:v>59</c:v>
                </c:pt>
                <c:pt idx="5">
                  <c:v>89</c:v>
                </c:pt>
                <c:pt idx="6">
                  <c:v>100</c:v>
                </c:pt>
              </c:numCache>
            </c:numRef>
          </c:val>
        </c:ser>
        <c:ser>
          <c:idx val="1"/>
          <c:order val="1"/>
          <c:tx>
            <c:strRef>
              <c:f>Sheet1!$C$1</c:f>
              <c:strCache>
                <c:ptCount val="1"/>
                <c:pt idx="0">
                  <c:v>产品二</c:v>
                </c:pt>
              </c:strCache>
            </c:strRef>
          </c:tx>
          <c:spPr>
            <a:solidFill>
              <a:srgbClr val="80A933">
                <a:alpha val="30980"/>
              </a:srgbClr>
            </a:solidFill>
            <a:ln>
              <a:noFill/>
            </a:ln>
            <a:effectLst/>
          </c:spPr>
          <c:cat>
            <c:strRef>
              <c:f>Sheet1!$A$2:$A$8</c:f>
              <c:strCache>
                <c:ptCount val="7"/>
                <c:pt idx="0">
                  <c:v>一月</c:v>
                </c:pt>
                <c:pt idx="1">
                  <c:v>二月</c:v>
                </c:pt>
                <c:pt idx="2">
                  <c:v>三月</c:v>
                </c:pt>
                <c:pt idx="3">
                  <c:v>四月</c:v>
                </c:pt>
                <c:pt idx="4">
                  <c:v>五月</c:v>
                </c:pt>
                <c:pt idx="5">
                  <c:v>六月</c:v>
                </c:pt>
                <c:pt idx="6">
                  <c:v>七月</c:v>
                </c:pt>
              </c:strCache>
            </c:strRef>
          </c:cat>
          <c:val>
            <c:numRef>
              <c:f>Sheet1!$C$2:$C$8</c:f>
              <c:numCache>
                <c:formatCode>General</c:formatCode>
                <c:ptCount val="7"/>
                <c:pt idx="0">
                  <c:v>56</c:v>
                </c:pt>
                <c:pt idx="1">
                  <c:v>48</c:v>
                </c:pt>
                <c:pt idx="2">
                  <c:v>55</c:v>
                </c:pt>
                <c:pt idx="3">
                  <c:v>77</c:v>
                </c:pt>
                <c:pt idx="4">
                  <c:v>63</c:v>
                </c:pt>
                <c:pt idx="5">
                  <c:v>68</c:v>
                </c:pt>
                <c:pt idx="6">
                  <c:v>80</c:v>
                </c:pt>
              </c:numCache>
            </c:numRef>
          </c:val>
        </c:ser>
        <c:dLbls>
          <c:showLegendKey val="0"/>
          <c:showVal val="0"/>
          <c:showCatName val="0"/>
          <c:showSerName val="0"/>
          <c:showPercent val="0"/>
          <c:showBubbleSize val="0"/>
        </c:dLbls>
        <c:axId val="470360080"/>
        <c:axId val="470359296"/>
      </c:areaChart>
      <c:lineChart>
        <c:grouping val="stacked"/>
        <c:varyColors val="0"/>
        <c:ser>
          <c:idx val="2"/>
          <c:order val="2"/>
          <c:tx>
            <c:strRef>
              <c:f>Sheet1!$D$1</c:f>
              <c:strCache>
                <c:ptCount val="1"/>
                <c:pt idx="0">
                  <c:v>总计</c:v>
                </c:pt>
              </c:strCache>
            </c:strRef>
          </c:tx>
          <c:spPr>
            <a:ln w="44450" cap="rnd">
              <a:solidFill>
                <a:srgbClr val="FF9300"/>
              </a:solidFill>
              <a:round/>
            </a:ln>
            <a:effectLst>
              <a:outerShdw blurRad="50800" dist="38100" dir="2700000" algn="tl" rotWithShape="0">
                <a:prstClr val="black">
                  <a:alpha val="40000"/>
                </a:prstClr>
              </a:outerShdw>
            </a:effectLst>
          </c:spPr>
          <c:marker>
            <c:symbol val="circle"/>
            <c:size val="11"/>
            <c:spPr>
              <a:solidFill>
                <a:schemeClr val="bg1"/>
              </a:solidFill>
              <a:ln w="38100">
                <a:solidFill>
                  <a:srgbClr val="FF9300"/>
                </a:solidFill>
              </a:ln>
              <a:effectLst>
                <a:outerShdw blurRad="50800" dist="38100" dir="2700000" algn="tl" rotWithShape="0">
                  <a:prstClr val="black">
                    <a:alpha val="40000"/>
                  </a:prstClr>
                </a:outerShdw>
              </a:effectLst>
            </c:spPr>
          </c:marker>
          <c:dLbls>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rgbClr val="80A933"/>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一月</c:v>
                </c:pt>
                <c:pt idx="1">
                  <c:v>二月</c:v>
                </c:pt>
                <c:pt idx="2">
                  <c:v>三月</c:v>
                </c:pt>
                <c:pt idx="3">
                  <c:v>四月</c:v>
                </c:pt>
                <c:pt idx="4">
                  <c:v>五月</c:v>
                </c:pt>
                <c:pt idx="5">
                  <c:v>六月</c:v>
                </c:pt>
                <c:pt idx="6">
                  <c:v>七月</c:v>
                </c:pt>
              </c:strCache>
            </c:strRef>
          </c:cat>
          <c:val>
            <c:numRef>
              <c:f>Sheet1!$D$2:$D$8</c:f>
              <c:numCache>
                <c:formatCode>General</c:formatCode>
                <c:ptCount val="7"/>
                <c:pt idx="0">
                  <c:v>118</c:v>
                </c:pt>
                <c:pt idx="1">
                  <c:v>115</c:v>
                </c:pt>
                <c:pt idx="2">
                  <c:v>139</c:v>
                </c:pt>
                <c:pt idx="3">
                  <c:v>138</c:v>
                </c:pt>
                <c:pt idx="4">
                  <c:v>122</c:v>
                </c:pt>
                <c:pt idx="5">
                  <c:v>157</c:v>
                </c:pt>
                <c:pt idx="6">
                  <c:v>180</c:v>
                </c:pt>
              </c:numCache>
            </c:numRef>
          </c:val>
          <c:smooth val="0"/>
        </c:ser>
        <c:dLbls>
          <c:showLegendKey val="0"/>
          <c:showVal val="0"/>
          <c:showCatName val="0"/>
          <c:showSerName val="0"/>
          <c:showPercent val="0"/>
          <c:showBubbleSize val="0"/>
        </c:dLbls>
        <c:marker val="1"/>
        <c:smooth val="0"/>
        <c:axId val="470360080"/>
        <c:axId val="470359296"/>
      </c:lineChart>
      <c:catAx>
        <c:axId val="470360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470359296"/>
        <c:crosses val="autoZero"/>
        <c:auto val="1"/>
        <c:lblAlgn val="ctr"/>
        <c:lblOffset val="100"/>
        <c:noMultiLvlLbl val="0"/>
      </c:catAx>
      <c:valAx>
        <c:axId val="470359296"/>
        <c:scaling>
          <c:orientation val="minMax"/>
        </c:scaling>
        <c:delete val="1"/>
        <c:axPos val="l"/>
        <c:numFmt formatCode="General" sourceLinked="1"/>
        <c:majorTickMark val="none"/>
        <c:minorTickMark val="none"/>
        <c:tickLblPos val="nextTo"/>
        <c:crossAx val="470360080"/>
        <c:crosses val="autoZero"/>
        <c:crossBetween val="between"/>
      </c:valAx>
      <c:spPr>
        <a:noFill/>
        <a:ln w="25400">
          <a:noFill/>
        </a:ln>
        <a:effectLst/>
      </c:spPr>
    </c:plotArea>
    <c:legend>
      <c:legendPos val="b"/>
      <c:layout>
        <c:manualLayout>
          <c:xMode val="edge"/>
          <c:yMode val="edge"/>
          <c:x val="5.2330099783110068E-2"/>
          <c:y val="0.1197484784358874"/>
          <c:w val="0.26225103501303887"/>
          <c:h val="5.630514453578722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pattFill prst="dkUpDiag">
              <a:fgClr>
                <a:schemeClr val="bg1">
                  <a:lumMod val="75000"/>
                </a:schemeClr>
              </a:fgClr>
              <a:bgClr>
                <a:schemeClr val="bg1"/>
              </a:bgClr>
            </a:patt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0%</c:formatCode>
                <c:ptCount val="4"/>
                <c:pt idx="0">
                  <c:v>1</c:v>
                </c:pt>
                <c:pt idx="1">
                  <c:v>1</c:v>
                </c:pt>
                <c:pt idx="2">
                  <c:v>1</c:v>
                </c:pt>
                <c:pt idx="3">
                  <c:v>1</c:v>
                </c:pt>
              </c:numCache>
            </c:numRef>
          </c:val>
        </c:ser>
        <c:ser>
          <c:idx val="1"/>
          <c:order val="1"/>
          <c:tx>
            <c:strRef>
              <c:f>Sheet1!$C$1</c:f>
              <c:strCache>
                <c:ptCount val="1"/>
                <c:pt idx="0">
                  <c:v>系列 2</c:v>
                </c:pt>
              </c:strCache>
            </c:strRef>
          </c:tx>
          <c:spPr>
            <a:solidFill>
              <a:srgbClr val="80A933"/>
            </a:solidFill>
            <a:ln>
              <a:noFill/>
            </a:ln>
            <a:effectLst/>
          </c:spPr>
          <c:invertIfNegative val="0"/>
          <c:dPt>
            <c:idx val="0"/>
            <c:invertIfNegative val="0"/>
            <c:bubble3D val="0"/>
            <c:spPr>
              <a:solidFill>
                <a:srgbClr val="FF9100"/>
              </a:solidFill>
              <a:ln>
                <a:noFill/>
              </a:ln>
              <a:effectLst/>
            </c:spPr>
          </c:dPt>
          <c:dPt>
            <c:idx val="2"/>
            <c:invertIfNegative val="0"/>
            <c:bubble3D val="0"/>
            <c:spPr>
              <a:solidFill>
                <a:srgbClr val="FFC000"/>
              </a:solidFill>
              <a:ln>
                <a:noFill/>
              </a:ln>
              <a:effectLst/>
            </c:spPr>
          </c:dPt>
          <c:dPt>
            <c:idx val="3"/>
            <c:invertIfNegative val="0"/>
            <c:bubble3D val="0"/>
            <c:spPr>
              <a:solidFill>
                <a:srgbClr val="ED4137"/>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0%</c:formatCode>
                <c:ptCount val="4"/>
                <c:pt idx="0">
                  <c:v>0.25</c:v>
                </c:pt>
                <c:pt idx="1">
                  <c:v>0.45</c:v>
                </c:pt>
                <c:pt idx="2">
                  <c:v>0.85</c:v>
                </c:pt>
                <c:pt idx="3">
                  <c:v>0.65</c:v>
                </c:pt>
              </c:numCache>
            </c:numRef>
          </c:val>
        </c:ser>
        <c:dLbls>
          <c:dLblPos val="outEnd"/>
          <c:showLegendKey val="0"/>
          <c:showVal val="1"/>
          <c:showCatName val="0"/>
          <c:showSerName val="0"/>
          <c:showPercent val="0"/>
          <c:showBubbleSize val="0"/>
        </c:dLbls>
        <c:gapWidth val="100"/>
        <c:overlap val="100"/>
        <c:axId val="365499288"/>
        <c:axId val="365499680"/>
      </c:barChart>
      <c:catAx>
        <c:axId val="365499288"/>
        <c:scaling>
          <c:orientation val="minMax"/>
        </c:scaling>
        <c:delete val="1"/>
        <c:axPos val="b"/>
        <c:numFmt formatCode="General" sourceLinked="1"/>
        <c:majorTickMark val="out"/>
        <c:minorTickMark val="none"/>
        <c:tickLblPos val="nextTo"/>
        <c:crossAx val="365499680"/>
        <c:crosses val="autoZero"/>
        <c:auto val="1"/>
        <c:lblAlgn val="ctr"/>
        <c:lblOffset val="100"/>
        <c:noMultiLvlLbl val="0"/>
      </c:catAx>
      <c:valAx>
        <c:axId val="365499680"/>
        <c:scaling>
          <c:orientation val="minMax"/>
          <c:max val="1"/>
        </c:scaling>
        <c:delete val="1"/>
        <c:axPos val="l"/>
        <c:numFmt formatCode="0%" sourceLinked="1"/>
        <c:majorTickMark val="out"/>
        <c:minorTickMark val="none"/>
        <c:tickLblPos val="nextTo"/>
        <c:crossAx val="36549928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80A933">
                <a:alpha val="27843"/>
              </a:srgb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0%</c:formatCode>
                <c:ptCount val="4"/>
                <c:pt idx="0">
                  <c:v>1</c:v>
                </c:pt>
                <c:pt idx="1">
                  <c:v>1</c:v>
                </c:pt>
                <c:pt idx="2">
                  <c:v>1</c:v>
                </c:pt>
                <c:pt idx="3">
                  <c:v>1</c:v>
                </c:pt>
              </c:numCache>
            </c:numRef>
          </c:val>
        </c:ser>
        <c:ser>
          <c:idx val="1"/>
          <c:order val="1"/>
          <c:tx>
            <c:strRef>
              <c:f>Sheet1!$C$1</c:f>
              <c:strCache>
                <c:ptCount val="1"/>
                <c:pt idx="0">
                  <c:v>系列 2</c:v>
                </c:pt>
              </c:strCache>
            </c:strRef>
          </c:tx>
          <c:spPr>
            <a:solidFill>
              <a:srgbClr val="80A93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80A933"/>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0%</c:formatCode>
                <c:ptCount val="4"/>
                <c:pt idx="0">
                  <c:v>0.25</c:v>
                </c:pt>
                <c:pt idx="1">
                  <c:v>0.45</c:v>
                </c:pt>
                <c:pt idx="2">
                  <c:v>0.8</c:v>
                </c:pt>
                <c:pt idx="3">
                  <c:v>0.65</c:v>
                </c:pt>
              </c:numCache>
            </c:numRef>
          </c:val>
        </c:ser>
        <c:dLbls>
          <c:dLblPos val="outEnd"/>
          <c:showLegendKey val="0"/>
          <c:showVal val="1"/>
          <c:showCatName val="0"/>
          <c:showSerName val="0"/>
          <c:showPercent val="0"/>
          <c:showBubbleSize val="0"/>
        </c:dLbls>
        <c:gapWidth val="120"/>
        <c:overlap val="100"/>
        <c:axId val="365500464"/>
        <c:axId val="365500856"/>
      </c:barChart>
      <c:catAx>
        <c:axId val="36550046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b"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65500856"/>
        <c:crosses val="autoZero"/>
        <c:auto val="1"/>
        <c:lblAlgn val="ctr"/>
        <c:lblOffset val="100"/>
        <c:noMultiLvlLbl val="0"/>
      </c:catAx>
      <c:valAx>
        <c:axId val="365500856"/>
        <c:scaling>
          <c:orientation val="minMax"/>
          <c:max val="1"/>
        </c:scaling>
        <c:delete val="1"/>
        <c:axPos val="l"/>
        <c:numFmt formatCode="0%" sourceLinked="1"/>
        <c:majorTickMark val="out"/>
        <c:minorTickMark val="none"/>
        <c:tickLblPos val="nextTo"/>
        <c:crossAx val="36550046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80A933">
                <a:alpha val="27843"/>
              </a:srgbClr>
            </a:solidFill>
            <a:ln>
              <a:noFill/>
            </a:ln>
            <a:effectLst/>
          </c:spPr>
          <c:invertIfNegative val="0"/>
          <c:dLbls>
            <c:delete val="1"/>
          </c:dLbls>
          <c:cat>
            <c:strRef>
              <c:f>Sheet1!$A$2:$A$3</c:f>
              <c:strCache>
                <c:ptCount val="2"/>
                <c:pt idx="0">
                  <c:v>男</c:v>
                </c:pt>
                <c:pt idx="1">
                  <c:v>女</c:v>
                </c:pt>
              </c:strCache>
            </c:strRef>
          </c:cat>
          <c:val>
            <c:numRef>
              <c:f>Sheet1!$B$2:$B$3</c:f>
              <c:numCache>
                <c:formatCode>0%</c:formatCode>
                <c:ptCount val="2"/>
                <c:pt idx="0">
                  <c:v>1</c:v>
                </c:pt>
                <c:pt idx="1">
                  <c:v>1</c:v>
                </c:pt>
              </c:numCache>
            </c:numRef>
          </c:val>
        </c:ser>
        <c:ser>
          <c:idx val="1"/>
          <c:order val="1"/>
          <c:tx>
            <c:strRef>
              <c:f>Sheet1!$C$1</c:f>
              <c:strCache>
                <c:ptCount val="1"/>
                <c:pt idx="0">
                  <c:v>系列 2</c:v>
                </c:pt>
              </c:strCache>
            </c:strRef>
          </c:tx>
          <c:spPr>
            <a:solidFill>
              <a:srgbClr val="80A93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80A933"/>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男</c:v>
                </c:pt>
                <c:pt idx="1">
                  <c:v>女</c:v>
                </c:pt>
              </c:strCache>
            </c:strRef>
          </c:cat>
          <c:val>
            <c:numRef>
              <c:f>Sheet1!$C$2:$C$3</c:f>
              <c:numCache>
                <c:formatCode>0%</c:formatCode>
                <c:ptCount val="2"/>
                <c:pt idx="0">
                  <c:v>0.35</c:v>
                </c:pt>
                <c:pt idx="1">
                  <c:v>0.65</c:v>
                </c:pt>
              </c:numCache>
            </c:numRef>
          </c:val>
        </c:ser>
        <c:dLbls>
          <c:dLblPos val="outEnd"/>
          <c:showLegendKey val="0"/>
          <c:showVal val="1"/>
          <c:showCatName val="0"/>
          <c:showSerName val="0"/>
          <c:showPercent val="0"/>
          <c:showBubbleSize val="0"/>
        </c:dLbls>
        <c:gapWidth val="120"/>
        <c:overlap val="100"/>
        <c:axId val="471049520"/>
        <c:axId val="471049912"/>
      </c:barChart>
      <c:catAx>
        <c:axId val="47104952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b"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471049912"/>
        <c:crosses val="autoZero"/>
        <c:auto val="1"/>
        <c:lblAlgn val="ctr"/>
        <c:lblOffset val="100"/>
        <c:noMultiLvlLbl val="0"/>
      </c:catAx>
      <c:valAx>
        <c:axId val="471049912"/>
        <c:scaling>
          <c:orientation val="minMax"/>
          <c:max val="1"/>
        </c:scaling>
        <c:delete val="1"/>
        <c:axPos val="l"/>
        <c:numFmt formatCode="0%" sourceLinked="1"/>
        <c:majorTickMark val="out"/>
        <c:minorTickMark val="none"/>
        <c:tickLblPos val="nextTo"/>
        <c:crossAx val="471049520"/>
        <c:crosses val="autoZero"/>
        <c:crossBetween val="between"/>
      </c:valAx>
      <c:spPr>
        <a:noFill/>
        <a:ln w="25400">
          <a:noFill/>
        </a:ln>
        <a:effectLst/>
      </c:spPr>
    </c:plotArea>
    <c:plotVisOnly val="1"/>
    <c:dispBlanksAs val="gap"/>
    <c:showDLblsOverMax val="0"/>
  </c:chart>
  <c:spPr>
    <a:noFill/>
    <a:ln>
      <a:solidFill>
        <a:srgbClr val="80A933"/>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992729-3D2D-4EB9-AB6E-E13AEA9985E5}" type="datetimeFigureOut">
              <a:rPr lang="zh-CN" altLang="en-US" smtClean="0"/>
              <a:t>2016/2/19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C06353-07C9-4415-AF9A-443DB5339546}" type="slidenum">
              <a:rPr lang="zh-CN" altLang="en-US" smtClean="0"/>
              <a:t>‹#›</a:t>
            </a:fld>
            <a:endParaRPr lang="zh-CN" altLang="en-US"/>
          </a:p>
        </p:txBody>
      </p:sp>
    </p:spTree>
    <p:extLst>
      <p:ext uri="{BB962C8B-B14F-4D97-AF65-F5344CB8AC3E}">
        <p14:creationId xmlns:p14="http://schemas.microsoft.com/office/powerpoint/2010/main" val="3947931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004019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hyperlink" Target="http://www.tianya.cn/publicforum/content/no20/1/317960.shtml"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grpSp>
        <p:nvGrpSpPr>
          <p:cNvPr id="50" name="组合 49"/>
          <p:cNvGrpSpPr/>
          <p:nvPr userDrawn="1"/>
        </p:nvGrpSpPr>
        <p:grpSpPr>
          <a:xfrm>
            <a:off x="0" y="1662279"/>
            <a:ext cx="5029199" cy="5195721"/>
            <a:chOff x="0" y="468311"/>
            <a:chExt cx="6184901" cy="6389689"/>
          </a:xfrm>
          <a:effectLst>
            <a:outerShdw blurRad="50800" dist="38100" dir="2700000" algn="tl" rotWithShape="0">
              <a:prstClr val="black">
                <a:alpha val="40000"/>
              </a:prstClr>
            </a:outerShdw>
          </a:effectLst>
        </p:grpSpPr>
        <p:grpSp>
          <p:nvGrpSpPr>
            <p:cNvPr id="9" name="组合 8"/>
            <p:cNvGrpSpPr/>
            <p:nvPr userDrawn="1"/>
          </p:nvGrpSpPr>
          <p:grpSpPr>
            <a:xfrm>
              <a:off x="0" y="468311"/>
              <a:ext cx="6184901" cy="6389689"/>
              <a:chOff x="-7938" y="490537"/>
              <a:chExt cx="6184901" cy="6389689"/>
            </a:xfrm>
          </p:grpSpPr>
          <p:sp>
            <p:nvSpPr>
              <p:cNvPr id="10" name="Freeform 6"/>
              <p:cNvSpPr>
                <a:spLocks/>
              </p:cNvSpPr>
              <p:nvPr/>
            </p:nvSpPr>
            <p:spPr bwMode="auto">
              <a:xfrm>
                <a:off x="1568450" y="490537"/>
                <a:ext cx="2960688" cy="2962275"/>
              </a:xfrm>
              <a:custGeom>
                <a:avLst/>
                <a:gdLst>
                  <a:gd name="T0" fmla="*/ 357 w 368"/>
                  <a:gd name="T1" fmla="*/ 200 h 368"/>
                  <a:gd name="T2" fmla="*/ 357 w 368"/>
                  <a:gd name="T3" fmla="*/ 168 h 368"/>
                  <a:gd name="T4" fmla="*/ 200 w 368"/>
                  <a:gd name="T5" fmla="*/ 11 h 368"/>
                  <a:gd name="T6" fmla="*/ 168 w 368"/>
                  <a:gd name="T7" fmla="*/ 11 h 368"/>
                  <a:gd name="T8" fmla="*/ 11 w 368"/>
                  <a:gd name="T9" fmla="*/ 168 h 368"/>
                  <a:gd name="T10" fmla="*/ 11 w 368"/>
                  <a:gd name="T11" fmla="*/ 200 h 368"/>
                  <a:gd name="T12" fmla="*/ 167 w 368"/>
                  <a:gd name="T13" fmla="*/ 357 h 368"/>
                  <a:gd name="T14" fmla="*/ 200 w 368"/>
                  <a:gd name="T15" fmla="*/ 357 h 368"/>
                  <a:gd name="T16" fmla="*/ 357 w 368"/>
                  <a:gd name="T17" fmla="*/ 20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368">
                    <a:moveTo>
                      <a:pt x="357" y="200"/>
                    </a:moveTo>
                    <a:cubicBezTo>
                      <a:pt x="368" y="190"/>
                      <a:pt x="367" y="179"/>
                      <a:pt x="357" y="168"/>
                    </a:cubicBezTo>
                    <a:cubicBezTo>
                      <a:pt x="200" y="11"/>
                      <a:pt x="200" y="11"/>
                      <a:pt x="200" y="11"/>
                    </a:cubicBezTo>
                    <a:cubicBezTo>
                      <a:pt x="189" y="0"/>
                      <a:pt x="178" y="0"/>
                      <a:pt x="168" y="11"/>
                    </a:cubicBezTo>
                    <a:cubicBezTo>
                      <a:pt x="11" y="168"/>
                      <a:pt x="11" y="168"/>
                      <a:pt x="11" y="168"/>
                    </a:cubicBezTo>
                    <a:cubicBezTo>
                      <a:pt x="0" y="179"/>
                      <a:pt x="0" y="190"/>
                      <a:pt x="11" y="200"/>
                    </a:cubicBezTo>
                    <a:cubicBezTo>
                      <a:pt x="167" y="357"/>
                      <a:pt x="167" y="357"/>
                      <a:pt x="167" y="357"/>
                    </a:cubicBezTo>
                    <a:cubicBezTo>
                      <a:pt x="178" y="368"/>
                      <a:pt x="189" y="368"/>
                      <a:pt x="200" y="357"/>
                    </a:cubicBezTo>
                    <a:cubicBezTo>
                      <a:pt x="357" y="200"/>
                      <a:pt x="357" y="200"/>
                      <a:pt x="357" y="200"/>
                    </a:cubicBezTo>
                    <a:close/>
                  </a:path>
                </a:pathLst>
              </a:custGeom>
              <a:solidFill>
                <a:srgbClr val="80A9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1" name="Freeform 7"/>
              <p:cNvSpPr>
                <a:spLocks/>
              </p:cNvSpPr>
              <p:nvPr/>
            </p:nvSpPr>
            <p:spPr bwMode="auto">
              <a:xfrm>
                <a:off x="3225800" y="2149475"/>
                <a:ext cx="2951163" cy="2952750"/>
              </a:xfrm>
              <a:custGeom>
                <a:avLst/>
                <a:gdLst>
                  <a:gd name="T0" fmla="*/ 200 w 367"/>
                  <a:gd name="T1" fmla="*/ 11 h 367"/>
                  <a:gd name="T2" fmla="*/ 167 w 367"/>
                  <a:gd name="T3" fmla="*/ 11 h 367"/>
                  <a:gd name="T4" fmla="*/ 11 w 367"/>
                  <a:gd name="T5" fmla="*/ 167 h 367"/>
                  <a:gd name="T6" fmla="*/ 11 w 367"/>
                  <a:gd name="T7" fmla="*/ 200 h 367"/>
                  <a:gd name="T8" fmla="*/ 167 w 367"/>
                  <a:gd name="T9" fmla="*/ 357 h 367"/>
                  <a:gd name="T10" fmla="*/ 200 w 367"/>
                  <a:gd name="T11" fmla="*/ 357 h 367"/>
                  <a:gd name="T12" fmla="*/ 356 w 367"/>
                  <a:gd name="T13" fmla="*/ 200 h 367"/>
                  <a:gd name="T14" fmla="*/ 356 w 367"/>
                  <a:gd name="T15" fmla="*/ 167 h 367"/>
                  <a:gd name="T16" fmla="*/ 200 w 367"/>
                  <a:gd name="T17" fmla="*/ 11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7" h="367">
                    <a:moveTo>
                      <a:pt x="200" y="11"/>
                    </a:moveTo>
                    <a:cubicBezTo>
                      <a:pt x="189" y="0"/>
                      <a:pt x="178" y="0"/>
                      <a:pt x="167" y="11"/>
                    </a:cubicBezTo>
                    <a:cubicBezTo>
                      <a:pt x="11" y="167"/>
                      <a:pt x="11" y="167"/>
                      <a:pt x="11" y="167"/>
                    </a:cubicBezTo>
                    <a:cubicBezTo>
                      <a:pt x="0" y="178"/>
                      <a:pt x="0" y="189"/>
                      <a:pt x="11" y="200"/>
                    </a:cubicBezTo>
                    <a:cubicBezTo>
                      <a:pt x="167" y="357"/>
                      <a:pt x="167" y="357"/>
                      <a:pt x="167" y="357"/>
                    </a:cubicBezTo>
                    <a:cubicBezTo>
                      <a:pt x="178" y="367"/>
                      <a:pt x="189" y="367"/>
                      <a:pt x="200" y="357"/>
                    </a:cubicBezTo>
                    <a:cubicBezTo>
                      <a:pt x="356" y="200"/>
                      <a:pt x="356" y="200"/>
                      <a:pt x="356" y="200"/>
                    </a:cubicBezTo>
                    <a:cubicBezTo>
                      <a:pt x="367" y="189"/>
                      <a:pt x="367" y="178"/>
                      <a:pt x="356" y="167"/>
                    </a:cubicBezTo>
                    <a:cubicBezTo>
                      <a:pt x="200" y="11"/>
                      <a:pt x="200" y="11"/>
                      <a:pt x="200" y="11"/>
                    </a:cubicBezTo>
                    <a:close/>
                  </a:path>
                </a:pathLst>
              </a:custGeom>
              <a:solidFill>
                <a:srgbClr val="80A9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p:cNvSpPr>
                <a:spLocks/>
              </p:cNvSpPr>
              <p:nvPr/>
            </p:nvSpPr>
            <p:spPr bwMode="auto">
              <a:xfrm>
                <a:off x="1528763" y="3806825"/>
                <a:ext cx="2959100" cy="2952750"/>
              </a:xfrm>
              <a:custGeom>
                <a:avLst/>
                <a:gdLst>
                  <a:gd name="T0" fmla="*/ 357 w 368"/>
                  <a:gd name="T1" fmla="*/ 200 h 367"/>
                  <a:gd name="T2" fmla="*/ 357 w 368"/>
                  <a:gd name="T3" fmla="*/ 167 h 367"/>
                  <a:gd name="T4" fmla="*/ 201 w 368"/>
                  <a:gd name="T5" fmla="*/ 11 h 367"/>
                  <a:gd name="T6" fmla="*/ 168 w 368"/>
                  <a:gd name="T7" fmla="*/ 11 h 367"/>
                  <a:gd name="T8" fmla="*/ 12 w 368"/>
                  <a:gd name="T9" fmla="*/ 167 h 367"/>
                  <a:gd name="T10" fmla="*/ 11 w 368"/>
                  <a:gd name="T11" fmla="*/ 200 h 367"/>
                  <a:gd name="T12" fmla="*/ 168 w 368"/>
                  <a:gd name="T13" fmla="*/ 356 h 367"/>
                  <a:gd name="T14" fmla="*/ 201 w 368"/>
                  <a:gd name="T15" fmla="*/ 356 h 367"/>
                  <a:gd name="T16" fmla="*/ 357 w 368"/>
                  <a:gd name="T17" fmla="*/ 20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367">
                    <a:moveTo>
                      <a:pt x="357" y="200"/>
                    </a:moveTo>
                    <a:cubicBezTo>
                      <a:pt x="368" y="189"/>
                      <a:pt x="368" y="178"/>
                      <a:pt x="357" y="167"/>
                    </a:cubicBezTo>
                    <a:cubicBezTo>
                      <a:pt x="201" y="11"/>
                      <a:pt x="201" y="11"/>
                      <a:pt x="201" y="11"/>
                    </a:cubicBezTo>
                    <a:cubicBezTo>
                      <a:pt x="190" y="0"/>
                      <a:pt x="179" y="0"/>
                      <a:pt x="168" y="11"/>
                    </a:cubicBezTo>
                    <a:cubicBezTo>
                      <a:pt x="12" y="167"/>
                      <a:pt x="12" y="167"/>
                      <a:pt x="12" y="167"/>
                    </a:cubicBezTo>
                    <a:cubicBezTo>
                      <a:pt x="1" y="178"/>
                      <a:pt x="0" y="189"/>
                      <a:pt x="11" y="200"/>
                    </a:cubicBezTo>
                    <a:cubicBezTo>
                      <a:pt x="168" y="356"/>
                      <a:pt x="168" y="356"/>
                      <a:pt x="168" y="356"/>
                    </a:cubicBezTo>
                    <a:cubicBezTo>
                      <a:pt x="179" y="367"/>
                      <a:pt x="190" y="367"/>
                      <a:pt x="201" y="356"/>
                    </a:cubicBezTo>
                    <a:cubicBezTo>
                      <a:pt x="357" y="200"/>
                      <a:pt x="357" y="200"/>
                      <a:pt x="357" y="200"/>
                    </a:cubicBezTo>
                    <a:close/>
                  </a:path>
                </a:pathLst>
              </a:custGeom>
              <a:solidFill>
                <a:srgbClr val="0F0F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3" name="Freeform 9"/>
              <p:cNvSpPr>
                <a:spLocks/>
              </p:cNvSpPr>
              <p:nvPr/>
            </p:nvSpPr>
            <p:spPr bwMode="auto">
              <a:xfrm>
                <a:off x="-7938" y="2149475"/>
                <a:ext cx="2840038" cy="2952750"/>
              </a:xfrm>
              <a:custGeom>
                <a:avLst/>
                <a:gdLst>
                  <a:gd name="T0" fmla="*/ 0 w 353"/>
                  <a:gd name="T1" fmla="*/ 164 h 367"/>
                  <a:gd name="T2" fmla="*/ 0 w 353"/>
                  <a:gd name="T3" fmla="*/ 203 h 367"/>
                  <a:gd name="T4" fmla="*/ 153 w 353"/>
                  <a:gd name="T5" fmla="*/ 357 h 367"/>
                  <a:gd name="T6" fmla="*/ 186 w 353"/>
                  <a:gd name="T7" fmla="*/ 357 h 367"/>
                  <a:gd name="T8" fmla="*/ 342 w 353"/>
                  <a:gd name="T9" fmla="*/ 200 h 367"/>
                  <a:gd name="T10" fmla="*/ 342 w 353"/>
                  <a:gd name="T11" fmla="*/ 167 h 367"/>
                  <a:gd name="T12" fmla="*/ 186 w 353"/>
                  <a:gd name="T13" fmla="*/ 11 h 367"/>
                  <a:gd name="T14" fmla="*/ 153 w 353"/>
                  <a:gd name="T15" fmla="*/ 11 h 367"/>
                  <a:gd name="T16" fmla="*/ 0 w 353"/>
                  <a:gd name="T17" fmla="*/ 16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367">
                    <a:moveTo>
                      <a:pt x="0" y="164"/>
                    </a:moveTo>
                    <a:cubicBezTo>
                      <a:pt x="0" y="203"/>
                      <a:pt x="0" y="203"/>
                      <a:pt x="0" y="203"/>
                    </a:cubicBezTo>
                    <a:cubicBezTo>
                      <a:pt x="153" y="357"/>
                      <a:pt x="153" y="357"/>
                      <a:pt x="153" y="357"/>
                    </a:cubicBezTo>
                    <a:cubicBezTo>
                      <a:pt x="164" y="367"/>
                      <a:pt x="175" y="367"/>
                      <a:pt x="186" y="357"/>
                    </a:cubicBezTo>
                    <a:cubicBezTo>
                      <a:pt x="342" y="200"/>
                      <a:pt x="342" y="200"/>
                      <a:pt x="342" y="200"/>
                    </a:cubicBezTo>
                    <a:cubicBezTo>
                      <a:pt x="353" y="189"/>
                      <a:pt x="353" y="178"/>
                      <a:pt x="342" y="167"/>
                    </a:cubicBezTo>
                    <a:cubicBezTo>
                      <a:pt x="186" y="11"/>
                      <a:pt x="186" y="11"/>
                      <a:pt x="186" y="11"/>
                    </a:cubicBezTo>
                    <a:cubicBezTo>
                      <a:pt x="175" y="0"/>
                      <a:pt x="164" y="0"/>
                      <a:pt x="153" y="11"/>
                    </a:cubicBezTo>
                    <a:cubicBezTo>
                      <a:pt x="0" y="164"/>
                      <a:pt x="0" y="164"/>
                      <a:pt x="0" y="164"/>
                    </a:cubicBezTo>
                    <a:close/>
                  </a:path>
                </a:pathLst>
              </a:custGeom>
              <a:solidFill>
                <a:srgbClr val="80A9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p:cNvSpPr>
                <a:spLocks/>
              </p:cNvSpPr>
              <p:nvPr/>
            </p:nvSpPr>
            <p:spPr bwMode="auto">
              <a:xfrm>
                <a:off x="-7938" y="4048125"/>
                <a:ext cx="1190625" cy="2470150"/>
              </a:xfrm>
              <a:custGeom>
                <a:avLst/>
                <a:gdLst>
                  <a:gd name="T0" fmla="*/ 137 w 148"/>
                  <a:gd name="T1" fmla="*/ 137 h 307"/>
                  <a:gd name="T2" fmla="*/ 0 w 148"/>
                  <a:gd name="T3" fmla="*/ 0 h 307"/>
                  <a:gd name="T4" fmla="*/ 0 w 148"/>
                  <a:gd name="T5" fmla="*/ 307 h 307"/>
                  <a:gd name="T6" fmla="*/ 137 w 148"/>
                  <a:gd name="T7" fmla="*/ 170 h 307"/>
                  <a:gd name="T8" fmla="*/ 137 w 148"/>
                  <a:gd name="T9" fmla="*/ 137 h 307"/>
                </a:gdLst>
                <a:ahLst/>
                <a:cxnLst>
                  <a:cxn ang="0">
                    <a:pos x="T0" y="T1"/>
                  </a:cxn>
                  <a:cxn ang="0">
                    <a:pos x="T2" y="T3"/>
                  </a:cxn>
                  <a:cxn ang="0">
                    <a:pos x="T4" y="T5"/>
                  </a:cxn>
                  <a:cxn ang="0">
                    <a:pos x="T6" y="T7"/>
                  </a:cxn>
                  <a:cxn ang="0">
                    <a:pos x="T8" y="T9"/>
                  </a:cxn>
                </a:cxnLst>
                <a:rect l="0" t="0" r="r" b="b"/>
                <a:pathLst>
                  <a:path w="148" h="307">
                    <a:moveTo>
                      <a:pt x="137" y="137"/>
                    </a:moveTo>
                    <a:cubicBezTo>
                      <a:pt x="0" y="0"/>
                      <a:pt x="0" y="0"/>
                      <a:pt x="0" y="0"/>
                    </a:cubicBezTo>
                    <a:cubicBezTo>
                      <a:pt x="0" y="307"/>
                      <a:pt x="0" y="307"/>
                      <a:pt x="0" y="307"/>
                    </a:cubicBezTo>
                    <a:cubicBezTo>
                      <a:pt x="137" y="170"/>
                      <a:pt x="137" y="170"/>
                      <a:pt x="137" y="170"/>
                    </a:cubicBezTo>
                    <a:cubicBezTo>
                      <a:pt x="148" y="159"/>
                      <a:pt x="148" y="148"/>
                      <a:pt x="137" y="137"/>
                    </a:cubicBezTo>
                    <a:close/>
                  </a:path>
                </a:pathLst>
              </a:custGeom>
              <a:solidFill>
                <a:srgbClr val="8D8D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p:cNvSpPr>
                <a:spLocks/>
              </p:cNvSpPr>
              <p:nvPr/>
            </p:nvSpPr>
            <p:spPr bwMode="auto">
              <a:xfrm>
                <a:off x="-7938" y="5456238"/>
                <a:ext cx="2806700" cy="1423988"/>
              </a:xfrm>
              <a:custGeom>
                <a:avLst/>
                <a:gdLst>
                  <a:gd name="T0" fmla="*/ 349 w 349"/>
                  <a:gd name="T1" fmla="*/ 177 h 177"/>
                  <a:gd name="T2" fmla="*/ 342 w 349"/>
                  <a:gd name="T3" fmla="*/ 168 h 177"/>
                  <a:gd name="T4" fmla="*/ 186 w 349"/>
                  <a:gd name="T5" fmla="*/ 11 h 177"/>
                  <a:gd name="T6" fmla="*/ 153 w 349"/>
                  <a:gd name="T7" fmla="*/ 11 h 177"/>
                  <a:gd name="T8" fmla="*/ 0 w 349"/>
                  <a:gd name="T9" fmla="*/ 165 h 177"/>
                  <a:gd name="T10" fmla="*/ 0 w 349"/>
                  <a:gd name="T11" fmla="*/ 177 h 177"/>
                  <a:gd name="T12" fmla="*/ 349 w 349"/>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349" h="177">
                    <a:moveTo>
                      <a:pt x="349" y="177"/>
                    </a:moveTo>
                    <a:cubicBezTo>
                      <a:pt x="347" y="174"/>
                      <a:pt x="345" y="171"/>
                      <a:pt x="342" y="168"/>
                    </a:cubicBezTo>
                    <a:cubicBezTo>
                      <a:pt x="186" y="11"/>
                      <a:pt x="186" y="11"/>
                      <a:pt x="186" y="11"/>
                    </a:cubicBezTo>
                    <a:cubicBezTo>
                      <a:pt x="175" y="0"/>
                      <a:pt x="164" y="0"/>
                      <a:pt x="153" y="11"/>
                    </a:cubicBezTo>
                    <a:cubicBezTo>
                      <a:pt x="0" y="165"/>
                      <a:pt x="0" y="165"/>
                      <a:pt x="0" y="165"/>
                    </a:cubicBezTo>
                    <a:cubicBezTo>
                      <a:pt x="0" y="177"/>
                      <a:pt x="0" y="177"/>
                      <a:pt x="0" y="177"/>
                    </a:cubicBezTo>
                    <a:cubicBezTo>
                      <a:pt x="349" y="177"/>
                      <a:pt x="349" y="177"/>
                      <a:pt x="349" y="177"/>
                    </a:cubicBezTo>
                    <a:close/>
                  </a:path>
                </a:pathLst>
              </a:custGeom>
              <a:solidFill>
                <a:srgbClr val="80A9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userDrawn="1"/>
          </p:nvGrpSpPr>
          <p:grpSpPr>
            <a:xfrm>
              <a:off x="4200546" y="3075503"/>
              <a:ext cx="1017545" cy="950396"/>
              <a:chOff x="9999663" y="3278188"/>
              <a:chExt cx="312738" cy="292100"/>
            </a:xfrm>
            <a:solidFill>
              <a:schemeClr val="bg1"/>
            </a:solidFill>
          </p:grpSpPr>
          <p:sp>
            <p:nvSpPr>
              <p:cNvPr id="26" name="Freeform 329"/>
              <p:cNvSpPr>
                <a:spLocks/>
              </p:cNvSpPr>
              <p:nvPr/>
            </p:nvSpPr>
            <p:spPr bwMode="auto">
              <a:xfrm>
                <a:off x="10037763" y="3421063"/>
                <a:ext cx="57150" cy="103188"/>
              </a:xfrm>
              <a:custGeom>
                <a:avLst/>
                <a:gdLst>
                  <a:gd name="T0" fmla="*/ 9 w 36"/>
                  <a:gd name="T1" fmla="*/ 0 h 66"/>
                  <a:gd name="T2" fmla="*/ 0 w 36"/>
                  <a:gd name="T3" fmla="*/ 9 h 66"/>
                  <a:gd name="T4" fmla="*/ 0 w 36"/>
                  <a:gd name="T5" fmla="*/ 56 h 66"/>
                  <a:gd name="T6" fmla="*/ 9 w 36"/>
                  <a:gd name="T7" fmla="*/ 66 h 66"/>
                  <a:gd name="T8" fmla="*/ 26 w 36"/>
                  <a:gd name="T9" fmla="*/ 66 h 66"/>
                  <a:gd name="T10" fmla="*/ 36 w 36"/>
                  <a:gd name="T11" fmla="*/ 56 h 66"/>
                  <a:gd name="T12" fmla="*/ 36 w 36"/>
                  <a:gd name="T13" fmla="*/ 9 h 66"/>
                  <a:gd name="T14" fmla="*/ 26 w 36"/>
                  <a:gd name="T15" fmla="*/ 0 h 66"/>
                  <a:gd name="T16" fmla="*/ 9 w 36"/>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9" y="0"/>
                    </a:moveTo>
                    <a:cubicBezTo>
                      <a:pt x="4" y="0"/>
                      <a:pt x="0" y="4"/>
                      <a:pt x="0" y="9"/>
                    </a:cubicBezTo>
                    <a:cubicBezTo>
                      <a:pt x="0" y="56"/>
                      <a:pt x="0" y="56"/>
                      <a:pt x="0" y="56"/>
                    </a:cubicBezTo>
                    <a:cubicBezTo>
                      <a:pt x="0" y="61"/>
                      <a:pt x="4" y="66"/>
                      <a:pt x="9" y="66"/>
                    </a:cubicBezTo>
                    <a:cubicBezTo>
                      <a:pt x="26" y="66"/>
                      <a:pt x="26" y="66"/>
                      <a:pt x="26" y="66"/>
                    </a:cubicBezTo>
                    <a:cubicBezTo>
                      <a:pt x="31" y="66"/>
                      <a:pt x="36" y="61"/>
                      <a:pt x="36" y="56"/>
                    </a:cubicBezTo>
                    <a:cubicBezTo>
                      <a:pt x="36" y="9"/>
                      <a:pt x="36" y="9"/>
                      <a:pt x="36" y="9"/>
                    </a:cubicBezTo>
                    <a:cubicBezTo>
                      <a:pt x="36" y="4"/>
                      <a:pt x="31" y="0"/>
                      <a:pt x="26"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0"/>
              <p:cNvSpPr>
                <a:spLocks/>
              </p:cNvSpPr>
              <p:nvPr/>
            </p:nvSpPr>
            <p:spPr bwMode="auto">
              <a:xfrm>
                <a:off x="10125076" y="3459163"/>
                <a:ext cx="57150" cy="65088"/>
              </a:xfrm>
              <a:custGeom>
                <a:avLst/>
                <a:gdLst>
                  <a:gd name="T0" fmla="*/ 9 w 36"/>
                  <a:gd name="T1" fmla="*/ 0 h 42"/>
                  <a:gd name="T2" fmla="*/ 0 w 36"/>
                  <a:gd name="T3" fmla="*/ 9 h 42"/>
                  <a:gd name="T4" fmla="*/ 0 w 36"/>
                  <a:gd name="T5" fmla="*/ 32 h 42"/>
                  <a:gd name="T6" fmla="*/ 9 w 36"/>
                  <a:gd name="T7" fmla="*/ 42 h 42"/>
                  <a:gd name="T8" fmla="*/ 26 w 36"/>
                  <a:gd name="T9" fmla="*/ 42 h 42"/>
                  <a:gd name="T10" fmla="*/ 36 w 36"/>
                  <a:gd name="T11" fmla="*/ 32 h 42"/>
                  <a:gd name="T12" fmla="*/ 36 w 36"/>
                  <a:gd name="T13" fmla="*/ 9 h 42"/>
                  <a:gd name="T14" fmla="*/ 26 w 36"/>
                  <a:gd name="T15" fmla="*/ 0 h 42"/>
                  <a:gd name="T16" fmla="*/ 9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9" y="0"/>
                    </a:moveTo>
                    <a:cubicBezTo>
                      <a:pt x="4" y="0"/>
                      <a:pt x="0" y="4"/>
                      <a:pt x="0" y="9"/>
                    </a:cubicBezTo>
                    <a:cubicBezTo>
                      <a:pt x="0" y="32"/>
                      <a:pt x="0" y="32"/>
                      <a:pt x="0" y="32"/>
                    </a:cubicBezTo>
                    <a:cubicBezTo>
                      <a:pt x="0" y="37"/>
                      <a:pt x="4" y="42"/>
                      <a:pt x="9" y="42"/>
                    </a:cubicBezTo>
                    <a:cubicBezTo>
                      <a:pt x="26" y="42"/>
                      <a:pt x="26" y="42"/>
                      <a:pt x="26" y="42"/>
                    </a:cubicBezTo>
                    <a:cubicBezTo>
                      <a:pt x="31" y="42"/>
                      <a:pt x="36" y="37"/>
                      <a:pt x="36" y="32"/>
                    </a:cubicBezTo>
                    <a:cubicBezTo>
                      <a:pt x="36" y="9"/>
                      <a:pt x="36" y="9"/>
                      <a:pt x="36" y="9"/>
                    </a:cubicBezTo>
                    <a:cubicBezTo>
                      <a:pt x="36" y="4"/>
                      <a:pt x="31" y="0"/>
                      <a:pt x="26"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31"/>
              <p:cNvSpPr>
                <a:spLocks/>
              </p:cNvSpPr>
              <p:nvPr/>
            </p:nvSpPr>
            <p:spPr bwMode="auto">
              <a:xfrm>
                <a:off x="10213976" y="3376613"/>
                <a:ext cx="55563" cy="147638"/>
              </a:xfrm>
              <a:custGeom>
                <a:avLst/>
                <a:gdLst>
                  <a:gd name="T0" fmla="*/ 26 w 36"/>
                  <a:gd name="T1" fmla="*/ 0 h 94"/>
                  <a:gd name="T2" fmla="*/ 9 w 36"/>
                  <a:gd name="T3" fmla="*/ 0 h 94"/>
                  <a:gd name="T4" fmla="*/ 0 w 36"/>
                  <a:gd name="T5" fmla="*/ 9 h 94"/>
                  <a:gd name="T6" fmla="*/ 0 w 36"/>
                  <a:gd name="T7" fmla="*/ 84 h 94"/>
                  <a:gd name="T8" fmla="*/ 9 w 36"/>
                  <a:gd name="T9" fmla="*/ 94 h 94"/>
                  <a:gd name="T10" fmla="*/ 26 w 36"/>
                  <a:gd name="T11" fmla="*/ 94 h 94"/>
                  <a:gd name="T12" fmla="*/ 36 w 36"/>
                  <a:gd name="T13" fmla="*/ 84 h 94"/>
                  <a:gd name="T14" fmla="*/ 36 w 36"/>
                  <a:gd name="T15" fmla="*/ 9 h 94"/>
                  <a:gd name="T16" fmla="*/ 26 w 3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4">
                    <a:moveTo>
                      <a:pt x="26" y="0"/>
                    </a:moveTo>
                    <a:cubicBezTo>
                      <a:pt x="9" y="0"/>
                      <a:pt x="9" y="0"/>
                      <a:pt x="9" y="0"/>
                    </a:cubicBezTo>
                    <a:cubicBezTo>
                      <a:pt x="4" y="0"/>
                      <a:pt x="0" y="4"/>
                      <a:pt x="0" y="9"/>
                    </a:cubicBezTo>
                    <a:cubicBezTo>
                      <a:pt x="0" y="84"/>
                      <a:pt x="0" y="84"/>
                      <a:pt x="0" y="84"/>
                    </a:cubicBezTo>
                    <a:cubicBezTo>
                      <a:pt x="0" y="89"/>
                      <a:pt x="4" y="94"/>
                      <a:pt x="9" y="94"/>
                    </a:cubicBezTo>
                    <a:cubicBezTo>
                      <a:pt x="26" y="94"/>
                      <a:pt x="26" y="94"/>
                      <a:pt x="26" y="94"/>
                    </a:cubicBezTo>
                    <a:cubicBezTo>
                      <a:pt x="31" y="94"/>
                      <a:pt x="36" y="89"/>
                      <a:pt x="36" y="84"/>
                    </a:cubicBezTo>
                    <a:cubicBezTo>
                      <a:pt x="36" y="9"/>
                      <a:pt x="36" y="9"/>
                      <a:pt x="36" y="9"/>
                    </a:cubicBezTo>
                    <a:cubicBezTo>
                      <a:pt x="36" y="4"/>
                      <a:pt x="31"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32"/>
              <p:cNvSpPr>
                <a:spLocks/>
              </p:cNvSpPr>
              <p:nvPr/>
            </p:nvSpPr>
            <p:spPr bwMode="auto">
              <a:xfrm>
                <a:off x="9999663" y="3544888"/>
                <a:ext cx="312738" cy="25400"/>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33"/>
              <p:cNvSpPr>
                <a:spLocks/>
              </p:cNvSpPr>
              <p:nvPr/>
            </p:nvSpPr>
            <p:spPr bwMode="auto">
              <a:xfrm>
                <a:off x="10020301" y="3278188"/>
                <a:ext cx="261938" cy="122238"/>
              </a:xfrm>
              <a:custGeom>
                <a:avLst/>
                <a:gdLst>
                  <a:gd name="T0" fmla="*/ 8 w 167"/>
                  <a:gd name="T1" fmla="*/ 68 h 78"/>
                  <a:gd name="T2" fmla="*/ 28 w 167"/>
                  <a:gd name="T3" fmla="*/ 48 h 78"/>
                  <a:gd name="T4" fmla="*/ 82 w 167"/>
                  <a:gd name="T5" fmla="*/ 77 h 78"/>
                  <a:gd name="T6" fmla="*/ 84 w 167"/>
                  <a:gd name="T7" fmla="*/ 78 h 78"/>
                  <a:gd name="T8" fmla="*/ 87 w 167"/>
                  <a:gd name="T9" fmla="*/ 77 h 78"/>
                  <a:gd name="T10" fmla="*/ 148 w 167"/>
                  <a:gd name="T11" fmla="*/ 22 h 78"/>
                  <a:gd name="T12" fmla="*/ 154 w 167"/>
                  <a:gd name="T13" fmla="*/ 28 h 78"/>
                  <a:gd name="T14" fmla="*/ 155 w 167"/>
                  <a:gd name="T15" fmla="*/ 29 h 78"/>
                  <a:gd name="T16" fmla="*/ 156 w 167"/>
                  <a:gd name="T17" fmla="*/ 28 h 78"/>
                  <a:gd name="T18" fmla="*/ 158 w 167"/>
                  <a:gd name="T19" fmla="*/ 26 h 78"/>
                  <a:gd name="T20" fmla="*/ 166 w 167"/>
                  <a:gd name="T21" fmla="*/ 2 h 78"/>
                  <a:gd name="T22" fmla="*/ 166 w 167"/>
                  <a:gd name="T23" fmla="*/ 0 h 78"/>
                  <a:gd name="T24" fmla="*/ 165 w 167"/>
                  <a:gd name="T25" fmla="*/ 0 h 78"/>
                  <a:gd name="T26" fmla="*/ 164 w 167"/>
                  <a:gd name="T27" fmla="*/ 0 h 78"/>
                  <a:gd name="T28" fmla="*/ 140 w 167"/>
                  <a:gd name="T29" fmla="*/ 9 h 78"/>
                  <a:gd name="T30" fmla="*/ 139 w 167"/>
                  <a:gd name="T31" fmla="*/ 10 h 78"/>
                  <a:gd name="T32" fmla="*/ 138 w 167"/>
                  <a:gd name="T33" fmla="*/ 12 h 78"/>
                  <a:gd name="T34" fmla="*/ 138 w 167"/>
                  <a:gd name="T35" fmla="*/ 13 h 78"/>
                  <a:gd name="T36" fmla="*/ 142 w 167"/>
                  <a:gd name="T37" fmla="*/ 17 h 78"/>
                  <a:gd name="T38" fmla="*/ 83 w 167"/>
                  <a:gd name="T39" fmla="*/ 69 h 78"/>
                  <a:gd name="T40" fmla="*/ 29 w 167"/>
                  <a:gd name="T41" fmla="*/ 40 h 78"/>
                  <a:gd name="T42" fmla="*/ 25 w 167"/>
                  <a:gd name="T43" fmla="*/ 41 h 78"/>
                  <a:gd name="T44" fmla="*/ 2 w 167"/>
                  <a:gd name="T45" fmla="*/ 63 h 78"/>
                  <a:gd name="T46" fmla="*/ 2 w 167"/>
                  <a:gd name="T47" fmla="*/ 68 h 78"/>
                  <a:gd name="T48" fmla="*/ 8 w 167"/>
                  <a:gd name="T4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8">
                    <a:moveTo>
                      <a:pt x="8" y="68"/>
                    </a:moveTo>
                    <a:cubicBezTo>
                      <a:pt x="28" y="48"/>
                      <a:pt x="28" y="48"/>
                      <a:pt x="28" y="48"/>
                    </a:cubicBezTo>
                    <a:cubicBezTo>
                      <a:pt x="82" y="77"/>
                      <a:pt x="82" y="77"/>
                      <a:pt x="82" y="77"/>
                    </a:cubicBezTo>
                    <a:cubicBezTo>
                      <a:pt x="83" y="78"/>
                      <a:pt x="83" y="78"/>
                      <a:pt x="84" y="78"/>
                    </a:cubicBezTo>
                    <a:cubicBezTo>
                      <a:pt x="85" y="78"/>
                      <a:pt x="86" y="78"/>
                      <a:pt x="87" y="77"/>
                    </a:cubicBezTo>
                    <a:cubicBezTo>
                      <a:pt x="148" y="22"/>
                      <a:pt x="148" y="22"/>
                      <a:pt x="148" y="22"/>
                    </a:cubicBezTo>
                    <a:cubicBezTo>
                      <a:pt x="154" y="28"/>
                      <a:pt x="154" y="28"/>
                      <a:pt x="154" y="28"/>
                    </a:cubicBezTo>
                    <a:cubicBezTo>
                      <a:pt x="154" y="29"/>
                      <a:pt x="154" y="29"/>
                      <a:pt x="155" y="29"/>
                    </a:cubicBezTo>
                    <a:cubicBezTo>
                      <a:pt x="155" y="29"/>
                      <a:pt x="156" y="28"/>
                      <a:pt x="156" y="28"/>
                    </a:cubicBezTo>
                    <a:cubicBezTo>
                      <a:pt x="157" y="27"/>
                      <a:pt x="157" y="26"/>
                      <a:pt x="158" y="26"/>
                    </a:cubicBezTo>
                    <a:cubicBezTo>
                      <a:pt x="158" y="26"/>
                      <a:pt x="163" y="11"/>
                      <a:pt x="166" y="2"/>
                    </a:cubicBezTo>
                    <a:cubicBezTo>
                      <a:pt x="166" y="2"/>
                      <a:pt x="167" y="1"/>
                      <a:pt x="166" y="0"/>
                    </a:cubicBezTo>
                    <a:cubicBezTo>
                      <a:pt x="166" y="0"/>
                      <a:pt x="165" y="0"/>
                      <a:pt x="165" y="0"/>
                    </a:cubicBezTo>
                    <a:cubicBezTo>
                      <a:pt x="164" y="0"/>
                      <a:pt x="164" y="0"/>
                      <a:pt x="164" y="0"/>
                    </a:cubicBezTo>
                    <a:cubicBezTo>
                      <a:pt x="140" y="9"/>
                      <a:pt x="140" y="9"/>
                      <a:pt x="140" y="9"/>
                    </a:cubicBezTo>
                    <a:cubicBezTo>
                      <a:pt x="140" y="9"/>
                      <a:pt x="139" y="10"/>
                      <a:pt x="139" y="10"/>
                    </a:cubicBezTo>
                    <a:cubicBezTo>
                      <a:pt x="138" y="11"/>
                      <a:pt x="138" y="12"/>
                      <a:pt x="138" y="12"/>
                    </a:cubicBezTo>
                    <a:cubicBezTo>
                      <a:pt x="138" y="12"/>
                      <a:pt x="138" y="13"/>
                      <a:pt x="138" y="13"/>
                    </a:cubicBezTo>
                    <a:cubicBezTo>
                      <a:pt x="142" y="17"/>
                      <a:pt x="142" y="17"/>
                      <a:pt x="142" y="17"/>
                    </a:cubicBezTo>
                    <a:cubicBezTo>
                      <a:pt x="83" y="69"/>
                      <a:pt x="83" y="69"/>
                      <a:pt x="83" y="69"/>
                    </a:cubicBezTo>
                    <a:cubicBezTo>
                      <a:pt x="29" y="40"/>
                      <a:pt x="29" y="40"/>
                      <a:pt x="29" y="40"/>
                    </a:cubicBezTo>
                    <a:cubicBezTo>
                      <a:pt x="28" y="39"/>
                      <a:pt x="26" y="39"/>
                      <a:pt x="25" y="41"/>
                    </a:cubicBezTo>
                    <a:cubicBezTo>
                      <a:pt x="2" y="63"/>
                      <a:pt x="2" y="63"/>
                      <a:pt x="2" y="63"/>
                    </a:cubicBezTo>
                    <a:cubicBezTo>
                      <a:pt x="0" y="64"/>
                      <a:pt x="0" y="67"/>
                      <a:pt x="2" y="68"/>
                    </a:cubicBezTo>
                    <a:cubicBezTo>
                      <a:pt x="4" y="70"/>
                      <a:pt x="6" y="70"/>
                      <a:pt x="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userDrawn="1"/>
          </p:nvGrpSpPr>
          <p:grpSpPr>
            <a:xfrm>
              <a:off x="2529386" y="1429719"/>
              <a:ext cx="982078" cy="1016941"/>
              <a:chOff x="7081419" y="2997200"/>
              <a:chExt cx="268288" cy="277812"/>
            </a:xfrm>
            <a:solidFill>
              <a:schemeClr val="bg1"/>
            </a:solidFill>
          </p:grpSpPr>
          <p:sp>
            <p:nvSpPr>
              <p:cNvPr id="34" name="Freeform 237"/>
              <p:cNvSpPr>
                <a:spLocks/>
              </p:cNvSpPr>
              <p:nvPr userDrawn="1"/>
            </p:nvSpPr>
            <p:spPr bwMode="auto">
              <a:xfrm>
                <a:off x="7189369" y="2997200"/>
                <a:ext cx="100013" cy="131762"/>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38"/>
              <p:cNvSpPr>
                <a:spLocks/>
              </p:cNvSpPr>
              <p:nvPr userDrawn="1"/>
            </p:nvSpPr>
            <p:spPr bwMode="auto">
              <a:xfrm>
                <a:off x="7222707" y="3035300"/>
                <a:ext cx="127000" cy="234950"/>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39"/>
              <p:cNvSpPr>
                <a:spLocks/>
              </p:cNvSpPr>
              <p:nvPr userDrawn="1"/>
            </p:nvSpPr>
            <p:spPr bwMode="auto">
              <a:xfrm>
                <a:off x="7081419" y="3017837"/>
                <a:ext cx="158750" cy="257175"/>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userDrawn="1"/>
          </p:nvGrpSpPr>
          <p:grpSpPr>
            <a:xfrm>
              <a:off x="848024" y="3053725"/>
              <a:ext cx="1110651" cy="1107736"/>
              <a:chOff x="8534401" y="1931988"/>
              <a:chExt cx="2419350" cy="2413000"/>
            </a:xfrm>
          </p:grpSpPr>
          <p:sp>
            <p:nvSpPr>
              <p:cNvPr id="44" name="Freeform 55"/>
              <p:cNvSpPr>
                <a:spLocks/>
              </p:cNvSpPr>
              <p:nvPr/>
            </p:nvSpPr>
            <p:spPr bwMode="auto">
              <a:xfrm>
                <a:off x="8534401" y="2427288"/>
                <a:ext cx="704850" cy="1428750"/>
              </a:xfrm>
              <a:custGeom>
                <a:avLst/>
                <a:gdLst>
                  <a:gd name="T0" fmla="*/ 27 w 114"/>
                  <a:gd name="T1" fmla="*/ 96 h 231"/>
                  <a:gd name="T2" fmla="*/ 0 w 114"/>
                  <a:gd name="T3" fmla="*/ 117 h 231"/>
                  <a:gd name="T4" fmla="*/ 27 w 114"/>
                  <a:gd name="T5" fmla="*/ 137 h 231"/>
                  <a:gd name="T6" fmla="*/ 70 w 114"/>
                  <a:gd name="T7" fmla="*/ 231 h 231"/>
                  <a:gd name="T8" fmla="*/ 111 w 114"/>
                  <a:gd name="T9" fmla="*/ 190 h 231"/>
                  <a:gd name="T10" fmla="*/ 84 w 114"/>
                  <a:gd name="T11" fmla="*/ 117 h 231"/>
                  <a:gd name="T12" fmla="*/ 114 w 114"/>
                  <a:gd name="T13" fmla="*/ 41 h 231"/>
                  <a:gd name="T14" fmla="*/ 73 w 114"/>
                  <a:gd name="T15" fmla="*/ 0 h 231"/>
                  <a:gd name="T16" fmla="*/ 27 w 114"/>
                  <a:gd name="T17" fmla="*/ 9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31">
                    <a:moveTo>
                      <a:pt x="27" y="96"/>
                    </a:moveTo>
                    <a:cubicBezTo>
                      <a:pt x="0" y="117"/>
                      <a:pt x="0" y="117"/>
                      <a:pt x="0" y="117"/>
                    </a:cubicBezTo>
                    <a:cubicBezTo>
                      <a:pt x="27" y="137"/>
                      <a:pt x="27" y="137"/>
                      <a:pt x="27" y="137"/>
                    </a:cubicBezTo>
                    <a:cubicBezTo>
                      <a:pt x="32" y="173"/>
                      <a:pt x="47" y="205"/>
                      <a:pt x="70" y="231"/>
                    </a:cubicBezTo>
                    <a:cubicBezTo>
                      <a:pt x="111" y="190"/>
                      <a:pt x="111" y="190"/>
                      <a:pt x="111" y="190"/>
                    </a:cubicBezTo>
                    <a:cubicBezTo>
                      <a:pt x="94" y="170"/>
                      <a:pt x="84" y="145"/>
                      <a:pt x="84" y="117"/>
                    </a:cubicBezTo>
                    <a:cubicBezTo>
                      <a:pt x="84" y="87"/>
                      <a:pt x="95" y="61"/>
                      <a:pt x="114" y="41"/>
                    </a:cubicBezTo>
                    <a:cubicBezTo>
                      <a:pt x="73" y="0"/>
                      <a:pt x="73" y="0"/>
                      <a:pt x="73" y="0"/>
                    </a:cubicBezTo>
                    <a:cubicBezTo>
                      <a:pt x="48" y="25"/>
                      <a:pt x="32" y="59"/>
                      <a:pt x="27"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6"/>
              <p:cNvSpPr>
                <a:spLocks/>
              </p:cNvSpPr>
              <p:nvPr/>
            </p:nvSpPr>
            <p:spPr bwMode="auto">
              <a:xfrm>
                <a:off x="9004301" y="3640138"/>
                <a:ext cx="1473200" cy="704850"/>
              </a:xfrm>
              <a:custGeom>
                <a:avLst/>
                <a:gdLst>
                  <a:gd name="T0" fmla="*/ 41 w 238"/>
                  <a:gd name="T1" fmla="*/ 0 h 114"/>
                  <a:gd name="T2" fmla="*/ 0 w 238"/>
                  <a:gd name="T3" fmla="*/ 41 h 114"/>
                  <a:gd name="T4" fmla="*/ 102 w 238"/>
                  <a:gd name="T5" fmla="*/ 91 h 114"/>
                  <a:gd name="T6" fmla="*/ 119 w 238"/>
                  <a:gd name="T7" fmla="*/ 114 h 114"/>
                  <a:gd name="T8" fmla="*/ 136 w 238"/>
                  <a:gd name="T9" fmla="*/ 91 h 114"/>
                  <a:gd name="T10" fmla="*/ 238 w 238"/>
                  <a:gd name="T11" fmla="*/ 45 h 114"/>
                  <a:gd name="T12" fmla="*/ 197 w 238"/>
                  <a:gd name="T13" fmla="*/ 4 h 114"/>
                  <a:gd name="T14" fmla="*/ 121 w 238"/>
                  <a:gd name="T15" fmla="*/ 34 h 114"/>
                  <a:gd name="T16" fmla="*/ 41 w 238"/>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14">
                    <a:moveTo>
                      <a:pt x="41" y="0"/>
                    </a:moveTo>
                    <a:cubicBezTo>
                      <a:pt x="0" y="41"/>
                      <a:pt x="0" y="41"/>
                      <a:pt x="0" y="41"/>
                    </a:cubicBezTo>
                    <a:cubicBezTo>
                      <a:pt x="26" y="68"/>
                      <a:pt x="62" y="86"/>
                      <a:pt x="102" y="91"/>
                    </a:cubicBezTo>
                    <a:cubicBezTo>
                      <a:pt x="119" y="114"/>
                      <a:pt x="119" y="114"/>
                      <a:pt x="119" y="114"/>
                    </a:cubicBezTo>
                    <a:cubicBezTo>
                      <a:pt x="136" y="91"/>
                      <a:pt x="136" y="91"/>
                      <a:pt x="136" y="91"/>
                    </a:cubicBezTo>
                    <a:cubicBezTo>
                      <a:pt x="176" y="88"/>
                      <a:pt x="211" y="71"/>
                      <a:pt x="238" y="45"/>
                    </a:cubicBezTo>
                    <a:cubicBezTo>
                      <a:pt x="197" y="4"/>
                      <a:pt x="197" y="4"/>
                      <a:pt x="197" y="4"/>
                    </a:cubicBezTo>
                    <a:cubicBezTo>
                      <a:pt x="177" y="23"/>
                      <a:pt x="151" y="34"/>
                      <a:pt x="121" y="34"/>
                    </a:cubicBezTo>
                    <a:cubicBezTo>
                      <a:pt x="90" y="34"/>
                      <a:pt x="61" y="21"/>
                      <a:pt x="4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7"/>
              <p:cNvSpPr>
                <a:spLocks/>
              </p:cNvSpPr>
              <p:nvPr/>
            </p:nvSpPr>
            <p:spPr bwMode="auto">
              <a:xfrm>
                <a:off x="9023351" y="1931988"/>
                <a:ext cx="1435100" cy="706438"/>
              </a:xfrm>
              <a:custGeom>
                <a:avLst/>
                <a:gdLst>
                  <a:gd name="T0" fmla="*/ 116 w 232"/>
                  <a:gd name="T1" fmla="*/ 0 h 114"/>
                  <a:gd name="T2" fmla="*/ 95 w 232"/>
                  <a:gd name="T3" fmla="*/ 27 h 114"/>
                  <a:gd name="T4" fmla="*/ 0 w 232"/>
                  <a:gd name="T5" fmla="*/ 73 h 114"/>
                  <a:gd name="T6" fmla="*/ 41 w 232"/>
                  <a:gd name="T7" fmla="*/ 114 h 114"/>
                  <a:gd name="T8" fmla="*/ 118 w 232"/>
                  <a:gd name="T9" fmla="*/ 84 h 114"/>
                  <a:gd name="T10" fmla="*/ 191 w 232"/>
                  <a:gd name="T11" fmla="*/ 110 h 114"/>
                  <a:gd name="T12" fmla="*/ 232 w 232"/>
                  <a:gd name="T13" fmla="*/ 69 h 114"/>
                  <a:gd name="T14" fmla="*/ 136 w 232"/>
                  <a:gd name="T15" fmla="*/ 27 h 114"/>
                  <a:gd name="T16" fmla="*/ 116 w 232"/>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14">
                    <a:moveTo>
                      <a:pt x="116" y="0"/>
                    </a:moveTo>
                    <a:cubicBezTo>
                      <a:pt x="95" y="27"/>
                      <a:pt x="95" y="27"/>
                      <a:pt x="95" y="27"/>
                    </a:cubicBezTo>
                    <a:cubicBezTo>
                      <a:pt x="59" y="32"/>
                      <a:pt x="25" y="49"/>
                      <a:pt x="0" y="73"/>
                    </a:cubicBezTo>
                    <a:cubicBezTo>
                      <a:pt x="41" y="114"/>
                      <a:pt x="41" y="114"/>
                      <a:pt x="41" y="114"/>
                    </a:cubicBezTo>
                    <a:cubicBezTo>
                      <a:pt x="61" y="95"/>
                      <a:pt x="88" y="84"/>
                      <a:pt x="118" y="84"/>
                    </a:cubicBezTo>
                    <a:cubicBezTo>
                      <a:pt x="146" y="84"/>
                      <a:pt x="171" y="94"/>
                      <a:pt x="191" y="110"/>
                    </a:cubicBezTo>
                    <a:cubicBezTo>
                      <a:pt x="232" y="69"/>
                      <a:pt x="232" y="69"/>
                      <a:pt x="232" y="69"/>
                    </a:cubicBezTo>
                    <a:cubicBezTo>
                      <a:pt x="206" y="46"/>
                      <a:pt x="173" y="30"/>
                      <a:pt x="136" y="27"/>
                    </a:cubicBezTo>
                    <a:lnTo>
                      <a:pt x="1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8"/>
              <p:cNvSpPr>
                <a:spLocks/>
              </p:cNvSpPr>
              <p:nvPr/>
            </p:nvSpPr>
            <p:spPr bwMode="auto">
              <a:xfrm>
                <a:off x="10248901" y="2397126"/>
                <a:ext cx="704850" cy="1484313"/>
              </a:xfrm>
              <a:custGeom>
                <a:avLst/>
                <a:gdLst>
                  <a:gd name="T0" fmla="*/ 91 w 114"/>
                  <a:gd name="T1" fmla="*/ 104 h 240"/>
                  <a:gd name="T2" fmla="*/ 41 w 114"/>
                  <a:gd name="T3" fmla="*/ 0 h 240"/>
                  <a:gd name="T4" fmla="*/ 0 w 114"/>
                  <a:gd name="T5" fmla="*/ 41 h 240"/>
                  <a:gd name="T6" fmla="*/ 33 w 114"/>
                  <a:gd name="T7" fmla="*/ 122 h 240"/>
                  <a:gd name="T8" fmla="*/ 3 w 114"/>
                  <a:gd name="T9" fmla="*/ 199 h 240"/>
                  <a:gd name="T10" fmla="*/ 44 w 114"/>
                  <a:gd name="T11" fmla="*/ 240 h 240"/>
                  <a:gd name="T12" fmla="*/ 90 w 114"/>
                  <a:gd name="T13" fmla="*/ 139 h 240"/>
                  <a:gd name="T14" fmla="*/ 114 w 114"/>
                  <a:gd name="T15" fmla="*/ 122 h 240"/>
                  <a:gd name="T16" fmla="*/ 91 w 114"/>
                  <a:gd name="T17" fmla="*/ 10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40">
                    <a:moveTo>
                      <a:pt x="91" y="104"/>
                    </a:moveTo>
                    <a:cubicBezTo>
                      <a:pt x="86" y="64"/>
                      <a:pt x="68" y="27"/>
                      <a:pt x="41" y="0"/>
                    </a:cubicBezTo>
                    <a:cubicBezTo>
                      <a:pt x="0" y="41"/>
                      <a:pt x="0" y="41"/>
                      <a:pt x="0" y="41"/>
                    </a:cubicBezTo>
                    <a:cubicBezTo>
                      <a:pt x="20" y="62"/>
                      <a:pt x="33" y="90"/>
                      <a:pt x="33" y="122"/>
                    </a:cubicBezTo>
                    <a:cubicBezTo>
                      <a:pt x="33" y="152"/>
                      <a:pt x="22" y="179"/>
                      <a:pt x="3" y="199"/>
                    </a:cubicBezTo>
                    <a:cubicBezTo>
                      <a:pt x="44" y="240"/>
                      <a:pt x="44" y="240"/>
                      <a:pt x="44" y="240"/>
                    </a:cubicBezTo>
                    <a:cubicBezTo>
                      <a:pt x="69" y="213"/>
                      <a:pt x="87" y="178"/>
                      <a:pt x="90" y="139"/>
                    </a:cubicBezTo>
                    <a:cubicBezTo>
                      <a:pt x="114" y="122"/>
                      <a:pt x="114" y="122"/>
                      <a:pt x="114" y="122"/>
                    </a:cubicBezTo>
                    <a:lnTo>
                      <a:pt x="91" y="1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Freeform 217"/>
            <p:cNvSpPr>
              <a:spLocks noEditPoints="1"/>
            </p:cNvSpPr>
            <p:nvPr userDrawn="1"/>
          </p:nvSpPr>
          <p:spPr bwMode="auto">
            <a:xfrm>
              <a:off x="2563812" y="4708920"/>
              <a:ext cx="1087438" cy="1096172"/>
            </a:xfrm>
            <a:custGeom>
              <a:avLst/>
              <a:gdLst>
                <a:gd name="T0" fmla="*/ 164 w 200"/>
                <a:gd name="T1" fmla="*/ 177 h 201"/>
                <a:gd name="T2" fmla="*/ 144 w 200"/>
                <a:gd name="T3" fmla="*/ 201 h 201"/>
                <a:gd name="T4" fmla="*/ 0 w 200"/>
                <a:gd name="T5" fmla="*/ 181 h 201"/>
                <a:gd name="T6" fmla="*/ 20 w 200"/>
                <a:gd name="T7" fmla="*/ 1 h 201"/>
                <a:gd name="T8" fmla="*/ 107 w 200"/>
                <a:gd name="T9" fmla="*/ 1 h 201"/>
                <a:gd name="T10" fmla="*/ 108 w 200"/>
                <a:gd name="T11" fmla="*/ 1 h 201"/>
                <a:gd name="T12" fmla="*/ 108 w 200"/>
                <a:gd name="T13" fmla="*/ 1 h 201"/>
                <a:gd name="T14" fmla="*/ 164 w 200"/>
                <a:gd name="T15" fmla="*/ 61 h 201"/>
                <a:gd name="T16" fmla="*/ 164 w 200"/>
                <a:gd name="T17" fmla="*/ 62 h 201"/>
                <a:gd name="T18" fmla="*/ 164 w 200"/>
                <a:gd name="T19" fmla="*/ 109 h 201"/>
                <a:gd name="T20" fmla="*/ 200 w 200"/>
                <a:gd name="T21" fmla="*/ 129 h 201"/>
                <a:gd name="T22" fmla="*/ 180 w 200"/>
                <a:gd name="T23" fmla="*/ 177 h 201"/>
                <a:gd name="T24" fmla="*/ 108 w 200"/>
                <a:gd name="T25" fmla="*/ 41 h 201"/>
                <a:gd name="T26" fmla="*/ 151 w 200"/>
                <a:gd name="T27" fmla="*/ 61 h 201"/>
                <a:gd name="T28" fmla="*/ 156 w 200"/>
                <a:gd name="T29" fmla="*/ 69 h 201"/>
                <a:gd name="T30" fmla="*/ 100 w 200"/>
                <a:gd name="T31" fmla="*/ 49 h 201"/>
                <a:gd name="T32" fmla="*/ 28 w 200"/>
                <a:gd name="T33" fmla="*/ 9 h 201"/>
                <a:gd name="T34" fmla="*/ 8 w 200"/>
                <a:gd name="T35" fmla="*/ 173 h 201"/>
                <a:gd name="T36" fmla="*/ 136 w 200"/>
                <a:gd name="T37" fmla="*/ 193 h 201"/>
                <a:gd name="T38" fmla="*/ 64 w 200"/>
                <a:gd name="T39" fmla="*/ 177 h 201"/>
                <a:gd name="T40" fmla="*/ 44 w 200"/>
                <a:gd name="T41" fmla="*/ 129 h 201"/>
                <a:gd name="T42" fmla="*/ 156 w 200"/>
                <a:gd name="T43" fmla="*/ 109 h 201"/>
                <a:gd name="T44" fmla="*/ 122 w 200"/>
                <a:gd name="T45" fmla="*/ 149 h 201"/>
                <a:gd name="T46" fmla="*/ 133 w 200"/>
                <a:gd name="T47" fmla="*/ 147 h 201"/>
                <a:gd name="T48" fmla="*/ 137 w 200"/>
                <a:gd name="T49" fmla="*/ 138 h 201"/>
                <a:gd name="T50" fmla="*/ 130 w 200"/>
                <a:gd name="T51" fmla="*/ 128 h 201"/>
                <a:gd name="T52" fmla="*/ 111 w 200"/>
                <a:gd name="T53" fmla="*/ 128 h 201"/>
                <a:gd name="T54" fmla="*/ 118 w 200"/>
                <a:gd name="T55" fmla="*/ 162 h 201"/>
                <a:gd name="T56" fmla="*/ 122 w 200"/>
                <a:gd name="T57" fmla="*/ 149 h 201"/>
                <a:gd name="T58" fmla="*/ 96 w 200"/>
                <a:gd name="T59" fmla="*/ 149 h 201"/>
                <a:gd name="T60" fmla="*/ 103 w 200"/>
                <a:gd name="T61" fmla="*/ 144 h 201"/>
                <a:gd name="T62" fmla="*/ 102 w 200"/>
                <a:gd name="T63" fmla="*/ 132 h 201"/>
                <a:gd name="T64" fmla="*/ 89 w 200"/>
                <a:gd name="T65" fmla="*/ 128 h 201"/>
                <a:gd name="T66" fmla="*/ 78 w 200"/>
                <a:gd name="T67" fmla="*/ 162 h 201"/>
                <a:gd name="T68" fmla="*/ 85 w 200"/>
                <a:gd name="T69" fmla="*/ 149 h 201"/>
                <a:gd name="T70" fmla="*/ 169 w 200"/>
                <a:gd name="T71" fmla="*/ 128 h 201"/>
                <a:gd name="T72" fmla="*/ 142 w 200"/>
                <a:gd name="T73" fmla="*/ 134 h 201"/>
                <a:gd name="T74" fmla="*/ 152 w 200"/>
                <a:gd name="T75" fmla="*/ 162 h 201"/>
                <a:gd name="T76" fmla="*/ 159 w 200"/>
                <a:gd name="T77" fmla="*/ 134 h 201"/>
                <a:gd name="T78" fmla="*/ 169 w 200"/>
                <a:gd name="T79" fmla="*/ 128 h 201"/>
                <a:gd name="T80" fmla="*/ 88 w 200"/>
                <a:gd name="T81" fmla="*/ 134 h 201"/>
                <a:gd name="T82" fmla="*/ 96 w 200"/>
                <a:gd name="T83" fmla="*/ 135 h 201"/>
                <a:gd name="T84" fmla="*/ 96 w 200"/>
                <a:gd name="T85" fmla="*/ 141 h 201"/>
                <a:gd name="T86" fmla="*/ 88 w 200"/>
                <a:gd name="T87" fmla="*/ 143 h 201"/>
                <a:gd name="T88" fmla="*/ 85 w 200"/>
                <a:gd name="T89" fmla="*/ 134 h 201"/>
                <a:gd name="T90" fmla="*/ 121 w 200"/>
                <a:gd name="T91" fmla="*/ 134 h 201"/>
                <a:gd name="T92" fmla="*/ 129 w 200"/>
                <a:gd name="T93" fmla="*/ 135 h 201"/>
                <a:gd name="T94" fmla="*/ 129 w 200"/>
                <a:gd name="T95" fmla="*/ 141 h 201"/>
                <a:gd name="T96" fmla="*/ 122 w 200"/>
                <a:gd name="T97" fmla="*/ 143 h 201"/>
                <a:gd name="T98" fmla="*/ 118 w 200"/>
                <a:gd name="T99" fmla="*/ 134 h 201"/>
                <a:gd name="T100" fmla="*/ 20 w 200"/>
                <a:gd name="T101" fmla="*/ 89 h 201"/>
                <a:gd name="T102" fmla="*/ 36 w 200"/>
                <a:gd name="T103" fmla="*/ 41 h 201"/>
                <a:gd name="T104" fmla="*/ 44 w 200"/>
                <a:gd name="T105" fmla="*/ 89 h 201"/>
                <a:gd name="T106" fmla="*/ 60 w 200"/>
                <a:gd name="T107" fmla="*/ 25 h 201"/>
                <a:gd name="T108" fmla="*/ 68 w 200"/>
                <a:gd name="T109" fmla="*/ 89 h 201"/>
                <a:gd name="T110" fmla="*/ 84 w 200"/>
                <a:gd name="T111" fmla="*/ 53 h 201"/>
                <a:gd name="T112" fmla="*/ 88 w 200"/>
                <a:gd name="T113" fmla="*/ 89 h 201"/>
                <a:gd name="T114" fmla="*/ 16 w 200"/>
                <a:gd name="T115" fmla="*/ 9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0" h="201">
                  <a:moveTo>
                    <a:pt x="180" y="177"/>
                  </a:moveTo>
                  <a:cubicBezTo>
                    <a:pt x="164" y="177"/>
                    <a:pt x="164" y="177"/>
                    <a:pt x="164" y="177"/>
                  </a:cubicBezTo>
                  <a:cubicBezTo>
                    <a:pt x="164" y="181"/>
                    <a:pt x="164" y="181"/>
                    <a:pt x="164" y="181"/>
                  </a:cubicBezTo>
                  <a:cubicBezTo>
                    <a:pt x="164" y="192"/>
                    <a:pt x="155" y="201"/>
                    <a:pt x="144" y="201"/>
                  </a:cubicBezTo>
                  <a:cubicBezTo>
                    <a:pt x="20" y="201"/>
                    <a:pt x="20" y="201"/>
                    <a:pt x="20" y="201"/>
                  </a:cubicBezTo>
                  <a:cubicBezTo>
                    <a:pt x="9" y="201"/>
                    <a:pt x="0" y="192"/>
                    <a:pt x="0" y="181"/>
                  </a:cubicBezTo>
                  <a:cubicBezTo>
                    <a:pt x="0" y="21"/>
                    <a:pt x="0" y="21"/>
                    <a:pt x="0" y="21"/>
                  </a:cubicBezTo>
                  <a:cubicBezTo>
                    <a:pt x="0" y="10"/>
                    <a:pt x="9" y="1"/>
                    <a:pt x="20" y="1"/>
                  </a:cubicBezTo>
                  <a:cubicBezTo>
                    <a:pt x="100" y="1"/>
                    <a:pt x="100" y="1"/>
                    <a:pt x="100" y="1"/>
                  </a:cubicBezTo>
                  <a:cubicBezTo>
                    <a:pt x="107" y="1"/>
                    <a:pt x="107" y="1"/>
                    <a:pt x="107" y="1"/>
                  </a:cubicBezTo>
                  <a:cubicBezTo>
                    <a:pt x="107" y="0"/>
                    <a:pt x="107" y="0"/>
                    <a:pt x="107" y="0"/>
                  </a:cubicBezTo>
                  <a:cubicBezTo>
                    <a:pt x="108" y="1"/>
                    <a:pt x="108" y="1"/>
                    <a:pt x="108" y="1"/>
                  </a:cubicBezTo>
                  <a:cubicBezTo>
                    <a:pt x="108" y="1"/>
                    <a:pt x="108" y="1"/>
                    <a:pt x="108" y="1"/>
                  </a:cubicBezTo>
                  <a:cubicBezTo>
                    <a:pt x="108" y="1"/>
                    <a:pt x="108" y="1"/>
                    <a:pt x="108" y="1"/>
                  </a:cubicBezTo>
                  <a:cubicBezTo>
                    <a:pt x="163" y="61"/>
                    <a:pt x="163" y="61"/>
                    <a:pt x="163" y="61"/>
                  </a:cubicBezTo>
                  <a:cubicBezTo>
                    <a:pt x="164" y="61"/>
                    <a:pt x="164" y="61"/>
                    <a:pt x="164" y="61"/>
                  </a:cubicBezTo>
                  <a:cubicBezTo>
                    <a:pt x="164" y="61"/>
                    <a:pt x="164" y="61"/>
                    <a:pt x="164" y="61"/>
                  </a:cubicBezTo>
                  <a:cubicBezTo>
                    <a:pt x="164" y="62"/>
                    <a:pt x="164" y="62"/>
                    <a:pt x="164" y="62"/>
                  </a:cubicBezTo>
                  <a:cubicBezTo>
                    <a:pt x="164" y="62"/>
                    <a:pt x="164" y="62"/>
                    <a:pt x="164" y="62"/>
                  </a:cubicBezTo>
                  <a:cubicBezTo>
                    <a:pt x="164" y="109"/>
                    <a:pt x="164" y="109"/>
                    <a:pt x="164" y="109"/>
                  </a:cubicBezTo>
                  <a:cubicBezTo>
                    <a:pt x="180" y="109"/>
                    <a:pt x="180" y="109"/>
                    <a:pt x="180" y="109"/>
                  </a:cubicBezTo>
                  <a:cubicBezTo>
                    <a:pt x="191" y="109"/>
                    <a:pt x="200" y="118"/>
                    <a:pt x="200" y="129"/>
                  </a:cubicBezTo>
                  <a:cubicBezTo>
                    <a:pt x="200" y="157"/>
                    <a:pt x="200" y="157"/>
                    <a:pt x="200" y="157"/>
                  </a:cubicBezTo>
                  <a:cubicBezTo>
                    <a:pt x="200" y="168"/>
                    <a:pt x="191" y="177"/>
                    <a:pt x="180" y="177"/>
                  </a:cubicBezTo>
                  <a:close/>
                  <a:moveTo>
                    <a:pt x="108" y="15"/>
                  </a:moveTo>
                  <a:cubicBezTo>
                    <a:pt x="108" y="41"/>
                    <a:pt x="108" y="41"/>
                    <a:pt x="108" y="41"/>
                  </a:cubicBezTo>
                  <a:cubicBezTo>
                    <a:pt x="108" y="52"/>
                    <a:pt x="117" y="61"/>
                    <a:pt x="128" y="61"/>
                  </a:cubicBezTo>
                  <a:cubicBezTo>
                    <a:pt x="151" y="61"/>
                    <a:pt x="151" y="61"/>
                    <a:pt x="151" y="61"/>
                  </a:cubicBezTo>
                  <a:lnTo>
                    <a:pt x="108" y="15"/>
                  </a:lnTo>
                  <a:close/>
                  <a:moveTo>
                    <a:pt x="156" y="69"/>
                  </a:moveTo>
                  <a:cubicBezTo>
                    <a:pt x="120" y="69"/>
                    <a:pt x="120" y="69"/>
                    <a:pt x="120" y="69"/>
                  </a:cubicBezTo>
                  <a:cubicBezTo>
                    <a:pt x="109" y="69"/>
                    <a:pt x="100" y="60"/>
                    <a:pt x="100" y="49"/>
                  </a:cubicBezTo>
                  <a:cubicBezTo>
                    <a:pt x="100" y="9"/>
                    <a:pt x="100" y="9"/>
                    <a:pt x="100" y="9"/>
                  </a:cubicBezTo>
                  <a:cubicBezTo>
                    <a:pt x="28" y="9"/>
                    <a:pt x="28" y="9"/>
                    <a:pt x="28" y="9"/>
                  </a:cubicBezTo>
                  <a:cubicBezTo>
                    <a:pt x="17" y="9"/>
                    <a:pt x="8" y="18"/>
                    <a:pt x="8" y="29"/>
                  </a:cubicBezTo>
                  <a:cubicBezTo>
                    <a:pt x="8" y="173"/>
                    <a:pt x="8" y="173"/>
                    <a:pt x="8" y="173"/>
                  </a:cubicBezTo>
                  <a:cubicBezTo>
                    <a:pt x="8" y="184"/>
                    <a:pt x="17" y="193"/>
                    <a:pt x="28" y="193"/>
                  </a:cubicBezTo>
                  <a:cubicBezTo>
                    <a:pt x="136" y="193"/>
                    <a:pt x="136" y="193"/>
                    <a:pt x="136" y="193"/>
                  </a:cubicBezTo>
                  <a:cubicBezTo>
                    <a:pt x="145" y="193"/>
                    <a:pt x="154" y="186"/>
                    <a:pt x="155" y="177"/>
                  </a:cubicBezTo>
                  <a:cubicBezTo>
                    <a:pt x="64" y="177"/>
                    <a:pt x="64" y="177"/>
                    <a:pt x="64" y="177"/>
                  </a:cubicBezTo>
                  <a:cubicBezTo>
                    <a:pt x="53" y="177"/>
                    <a:pt x="44" y="168"/>
                    <a:pt x="44" y="157"/>
                  </a:cubicBezTo>
                  <a:cubicBezTo>
                    <a:pt x="44" y="129"/>
                    <a:pt x="44" y="129"/>
                    <a:pt x="44" y="129"/>
                  </a:cubicBezTo>
                  <a:cubicBezTo>
                    <a:pt x="44" y="118"/>
                    <a:pt x="53" y="109"/>
                    <a:pt x="64" y="109"/>
                  </a:cubicBezTo>
                  <a:cubicBezTo>
                    <a:pt x="156" y="109"/>
                    <a:pt x="156" y="109"/>
                    <a:pt x="156" y="109"/>
                  </a:cubicBezTo>
                  <a:lnTo>
                    <a:pt x="156" y="69"/>
                  </a:lnTo>
                  <a:close/>
                  <a:moveTo>
                    <a:pt x="122" y="149"/>
                  </a:moveTo>
                  <a:cubicBezTo>
                    <a:pt x="125" y="149"/>
                    <a:pt x="128" y="149"/>
                    <a:pt x="130" y="149"/>
                  </a:cubicBezTo>
                  <a:cubicBezTo>
                    <a:pt x="131" y="148"/>
                    <a:pt x="132" y="148"/>
                    <a:pt x="133" y="147"/>
                  </a:cubicBezTo>
                  <a:cubicBezTo>
                    <a:pt x="134" y="146"/>
                    <a:pt x="135" y="145"/>
                    <a:pt x="136" y="144"/>
                  </a:cubicBezTo>
                  <a:cubicBezTo>
                    <a:pt x="137" y="142"/>
                    <a:pt x="137" y="140"/>
                    <a:pt x="137" y="138"/>
                  </a:cubicBezTo>
                  <a:cubicBezTo>
                    <a:pt x="137" y="136"/>
                    <a:pt x="137" y="133"/>
                    <a:pt x="135" y="132"/>
                  </a:cubicBezTo>
                  <a:cubicBezTo>
                    <a:pt x="134" y="130"/>
                    <a:pt x="132" y="129"/>
                    <a:pt x="130" y="128"/>
                  </a:cubicBezTo>
                  <a:cubicBezTo>
                    <a:pt x="129" y="128"/>
                    <a:pt x="126" y="128"/>
                    <a:pt x="122" y="128"/>
                  </a:cubicBezTo>
                  <a:cubicBezTo>
                    <a:pt x="111" y="128"/>
                    <a:pt x="111" y="128"/>
                    <a:pt x="111" y="128"/>
                  </a:cubicBezTo>
                  <a:cubicBezTo>
                    <a:pt x="111" y="162"/>
                    <a:pt x="111" y="162"/>
                    <a:pt x="111" y="162"/>
                  </a:cubicBezTo>
                  <a:cubicBezTo>
                    <a:pt x="118" y="162"/>
                    <a:pt x="118" y="162"/>
                    <a:pt x="118" y="162"/>
                  </a:cubicBezTo>
                  <a:cubicBezTo>
                    <a:pt x="118" y="149"/>
                    <a:pt x="118" y="149"/>
                    <a:pt x="118" y="149"/>
                  </a:cubicBezTo>
                  <a:lnTo>
                    <a:pt x="122" y="149"/>
                  </a:lnTo>
                  <a:close/>
                  <a:moveTo>
                    <a:pt x="89" y="149"/>
                  </a:moveTo>
                  <a:cubicBezTo>
                    <a:pt x="92" y="149"/>
                    <a:pt x="95" y="149"/>
                    <a:pt x="96" y="149"/>
                  </a:cubicBezTo>
                  <a:cubicBezTo>
                    <a:pt x="98" y="148"/>
                    <a:pt x="99" y="148"/>
                    <a:pt x="100" y="147"/>
                  </a:cubicBezTo>
                  <a:cubicBezTo>
                    <a:pt x="101" y="146"/>
                    <a:pt x="102" y="145"/>
                    <a:pt x="103" y="144"/>
                  </a:cubicBezTo>
                  <a:cubicBezTo>
                    <a:pt x="104" y="142"/>
                    <a:pt x="104" y="140"/>
                    <a:pt x="104" y="138"/>
                  </a:cubicBezTo>
                  <a:cubicBezTo>
                    <a:pt x="104" y="136"/>
                    <a:pt x="103" y="133"/>
                    <a:pt x="102" y="132"/>
                  </a:cubicBezTo>
                  <a:cubicBezTo>
                    <a:pt x="101" y="130"/>
                    <a:pt x="99" y="129"/>
                    <a:pt x="97" y="128"/>
                  </a:cubicBezTo>
                  <a:cubicBezTo>
                    <a:pt x="96" y="128"/>
                    <a:pt x="93" y="128"/>
                    <a:pt x="89" y="128"/>
                  </a:cubicBezTo>
                  <a:cubicBezTo>
                    <a:pt x="78" y="128"/>
                    <a:pt x="78" y="128"/>
                    <a:pt x="78" y="128"/>
                  </a:cubicBezTo>
                  <a:cubicBezTo>
                    <a:pt x="78" y="162"/>
                    <a:pt x="78" y="162"/>
                    <a:pt x="78" y="162"/>
                  </a:cubicBezTo>
                  <a:cubicBezTo>
                    <a:pt x="85" y="162"/>
                    <a:pt x="85" y="162"/>
                    <a:pt x="85" y="162"/>
                  </a:cubicBezTo>
                  <a:cubicBezTo>
                    <a:pt x="85" y="149"/>
                    <a:pt x="85" y="149"/>
                    <a:pt x="85" y="149"/>
                  </a:cubicBezTo>
                  <a:lnTo>
                    <a:pt x="89" y="149"/>
                  </a:lnTo>
                  <a:close/>
                  <a:moveTo>
                    <a:pt x="169" y="128"/>
                  </a:moveTo>
                  <a:cubicBezTo>
                    <a:pt x="142" y="128"/>
                    <a:pt x="142" y="128"/>
                    <a:pt x="142" y="128"/>
                  </a:cubicBezTo>
                  <a:cubicBezTo>
                    <a:pt x="142" y="134"/>
                    <a:pt x="142" y="134"/>
                    <a:pt x="142" y="134"/>
                  </a:cubicBezTo>
                  <a:cubicBezTo>
                    <a:pt x="152" y="134"/>
                    <a:pt x="152" y="134"/>
                    <a:pt x="152" y="134"/>
                  </a:cubicBezTo>
                  <a:cubicBezTo>
                    <a:pt x="152" y="162"/>
                    <a:pt x="152" y="162"/>
                    <a:pt x="152" y="162"/>
                  </a:cubicBezTo>
                  <a:cubicBezTo>
                    <a:pt x="159" y="162"/>
                    <a:pt x="159" y="162"/>
                    <a:pt x="159" y="162"/>
                  </a:cubicBezTo>
                  <a:cubicBezTo>
                    <a:pt x="159" y="134"/>
                    <a:pt x="159" y="134"/>
                    <a:pt x="159" y="134"/>
                  </a:cubicBezTo>
                  <a:cubicBezTo>
                    <a:pt x="169" y="134"/>
                    <a:pt x="169" y="134"/>
                    <a:pt x="169" y="134"/>
                  </a:cubicBezTo>
                  <a:lnTo>
                    <a:pt x="169" y="128"/>
                  </a:lnTo>
                  <a:close/>
                  <a:moveTo>
                    <a:pt x="85" y="134"/>
                  </a:moveTo>
                  <a:cubicBezTo>
                    <a:pt x="88" y="134"/>
                    <a:pt x="88" y="134"/>
                    <a:pt x="88" y="134"/>
                  </a:cubicBezTo>
                  <a:cubicBezTo>
                    <a:pt x="90" y="134"/>
                    <a:pt x="92" y="134"/>
                    <a:pt x="93" y="134"/>
                  </a:cubicBezTo>
                  <a:cubicBezTo>
                    <a:pt x="94" y="134"/>
                    <a:pt x="95" y="135"/>
                    <a:pt x="96" y="135"/>
                  </a:cubicBezTo>
                  <a:cubicBezTo>
                    <a:pt x="96" y="136"/>
                    <a:pt x="97" y="137"/>
                    <a:pt x="97" y="138"/>
                  </a:cubicBezTo>
                  <a:cubicBezTo>
                    <a:pt x="97" y="139"/>
                    <a:pt x="97" y="140"/>
                    <a:pt x="96" y="141"/>
                  </a:cubicBezTo>
                  <a:cubicBezTo>
                    <a:pt x="96" y="142"/>
                    <a:pt x="95" y="142"/>
                    <a:pt x="94" y="143"/>
                  </a:cubicBezTo>
                  <a:cubicBezTo>
                    <a:pt x="93" y="143"/>
                    <a:pt x="91" y="143"/>
                    <a:pt x="88" y="143"/>
                  </a:cubicBezTo>
                  <a:cubicBezTo>
                    <a:pt x="85" y="143"/>
                    <a:pt x="85" y="143"/>
                    <a:pt x="85" y="143"/>
                  </a:cubicBezTo>
                  <a:lnTo>
                    <a:pt x="85" y="134"/>
                  </a:lnTo>
                  <a:close/>
                  <a:moveTo>
                    <a:pt x="118" y="134"/>
                  </a:moveTo>
                  <a:cubicBezTo>
                    <a:pt x="121" y="134"/>
                    <a:pt x="121" y="134"/>
                    <a:pt x="121" y="134"/>
                  </a:cubicBezTo>
                  <a:cubicBezTo>
                    <a:pt x="124" y="134"/>
                    <a:pt x="125" y="134"/>
                    <a:pt x="126" y="134"/>
                  </a:cubicBezTo>
                  <a:cubicBezTo>
                    <a:pt x="127" y="134"/>
                    <a:pt x="128" y="135"/>
                    <a:pt x="129" y="135"/>
                  </a:cubicBezTo>
                  <a:cubicBezTo>
                    <a:pt x="130" y="136"/>
                    <a:pt x="130" y="137"/>
                    <a:pt x="130" y="138"/>
                  </a:cubicBezTo>
                  <a:cubicBezTo>
                    <a:pt x="130" y="139"/>
                    <a:pt x="130" y="140"/>
                    <a:pt x="129" y="141"/>
                  </a:cubicBezTo>
                  <a:cubicBezTo>
                    <a:pt x="129" y="142"/>
                    <a:pt x="128" y="142"/>
                    <a:pt x="127" y="143"/>
                  </a:cubicBezTo>
                  <a:cubicBezTo>
                    <a:pt x="126" y="143"/>
                    <a:pt x="124" y="143"/>
                    <a:pt x="122" y="143"/>
                  </a:cubicBezTo>
                  <a:cubicBezTo>
                    <a:pt x="118" y="143"/>
                    <a:pt x="118" y="143"/>
                    <a:pt x="118" y="143"/>
                  </a:cubicBezTo>
                  <a:lnTo>
                    <a:pt x="118" y="134"/>
                  </a:lnTo>
                  <a:close/>
                  <a:moveTo>
                    <a:pt x="16" y="89"/>
                  </a:moveTo>
                  <a:cubicBezTo>
                    <a:pt x="20" y="89"/>
                    <a:pt x="20" y="89"/>
                    <a:pt x="20" y="89"/>
                  </a:cubicBezTo>
                  <a:cubicBezTo>
                    <a:pt x="20" y="41"/>
                    <a:pt x="20" y="41"/>
                    <a:pt x="20" y="41"/>
                  </a:cubicBezTo>
                  <a:cubicBezTo>
                    <a:pt x="36" y="41"/>
                    <a:pt x="36" y="41"/>
                    <a:pt x="36" y="41"/>
                  </a:cubicBezTo>
                  <a:cubicBezTo>
                    <a:pt x="36" y="89"/>
                    <a:pt x="36" y="89"/>
                    <a:pt x="36" y="89"/>
                  </a:cubicBezTo>
                  <a:cubicBezTo>
                    <a:pt x="44" y="89"/>
                    <a:pt x="44" y="89"/>
                    <a:pt x="44" y="89"/>
                  </a:cubicBezTo>
                  <a:cubicBezTo>
                    <a:pt x="44" y="25"/>
                    <a:pt x="44" y="25"/>
                    <a:pt x="44" y="25"/>
                  </a:cubicBezTo>
                  <a:cubicBezTo>
                    <a:pt x="60" y="25"/>
                    <a:pt x="60" y="25"/>
                    <a:pt x="60" y="25"/>
                  </a:cubicBezTo>
                  <a:cubicBezTo>
                    <a:pt x="60" y="89"/>
                    <a:pt x="60" y="89"/>
                    <a:pt x="60" y="89"/>
                  </a:cubicBezTo>
                  <a:cubicBezTo>
                    <a:pt x="68" y="89"/>
                    <a:pt x="68" y="89"/>
                    <a:pt x="68" y="89"/>
                  </a:cubicBezTo>
                  <a:cubicBezTo>
                    <a:pt x="68" y="53"/>
                    <a:pt x="68" y="53"/>
                    <a:pt x="68" y="53"/>
                  </a:cubicBezTo>
                  <a:cubicBezTo>
                    <a:pt x="84" y="53"/>
                    <a:pt x="84" y="53"/>
                    <a:pt x="84" y="53"/>
                  </a:cubicBezTo>
                  <a:cubicBezTo>
                    <a:pt x="84" y="89"/>
                    <a:pt x="84" y="89"/>
                    <a:pt x="84" y="89"/>
                  </a:cubicBezTo>
                  <a:cubicBezTo>
                    <a:pt x="88" y="89"/>
                    <a:pt x="88" y="89"/>
                    <a:pt x="88" y="89"/>
                  </a:cubicBezTo>
                  <a:cubicBezTo>
                    <a:pt x="88" y="93"/>
                    <a:pt x="88" y="93"/>
                    <a:pt x="88" y="93"/>
                  </a:cubicBezTo>
                  <a:cubicBezTo>
                    <a:pt x="16" y="93"/>
                    <a:pt x="16" y="93"/>
                    <a:pt x="16" y="93"/>
                  </a:cubicBezTo>
                  <a:lnTo>
                    <a:pt x="16" y="8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pic>
        <p:nvPicPr>
          <p:cNvPr id="52" name="图片 5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959927" y="2410690"/>
            <a:ext cx="7065818" cy="1468583"/>
          </a:xfrm>
          <a:prstGeom prst="rect">
            <a:avLst/>
          </a:prstGeom>
        </p:spPr>
      </p:pic>
      <p:grpSp>
        <p:nvGrpSpPr>
          <p:cNvPr id="3" name="组合 2"/>
          <p:cNvGrpSpPr/>
          <p:nvPr userDrawn="1"/>
        </p:nvGrpSpPr>
        <p:grpSpPr>
          <a:xfrm>
            <a:off x="10149055" y="4137478"/>
            <a:ext cx="1711696" cy="990138"/>
            <a:chOff x="10050199" y="4100407"/>
            <a:chExt cx="1711696" cy="990138"/>
          </a:xfrm>
        </p:grpSpPr>
        <p:sp>
          <p:nvSpPr>
            <p:cNvPr id="2" name="圆角矩形 1"/>
            <p:cNvSpPr/>
            <p:nvPr userDrawn="1"/>
          </p:nvSpPr>
          <p:spPr>
            <a:xfrm>
              <a:off x="10050199" y="4105700"/>
              <a:ext cx="1660682" cy="866686"/>
            </a:xfrm>
            <a:prstGeom prst="roundRect">
              <a:avLst>
                <a:gd name="adj" fmla="val 50000"/>
              </a:avLst>
            </a:prstGeom>
            <a:solidFill>
              <a:srgbClr val="CACAC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userDrawn="1"/>
          </p:nvGrpSpPr>
          <p:grpSpPr>
            <a:xfrm>
              <a:off x="10231871" y="4143065"/>
              <a:ext cx="615486" cy="947480"/>
              <a:chOff x="9178925" y="1724026"/>
              <a:chExt cx="2598738" cy="4000499"/>
            </a:xfrm>
          </p:grpSpPr>
          <p:sp>
            <p:nvSpPr>
              <p:cNvPr id="56" name="Freeform 1281"/>
              <p:cNvSpPr>
                <a:spLocks/>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283"/>
              <p:cNvSpPr>
                <a:spLocks/>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284"/>
              <p:cNvSpPr>
                <a:spLocks/>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289"/>
              <p:cNvSpPr>
                <a:spLocks/>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292"/>
              <p:cNvSpPr>
                <a:spLocks/>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293"/>
              <p:cNvSpPr>
                <a:spLocks noEditPoints="1"/>
              </p:cNvSpPr>
              <p:nvPr/>
            </p:nvSpPr>
            <p:spPr bwMode="auto">
              <a:xfrm>
                <a:off x="9498013" y="3370263"/>
                <a:ext cx="1916113" cy="677862"/>
              </a:xfrm>
              <a:custGeom>
                <a:avLst/>
                <a:gdLst>
                  <a:gd name="T0" fmla="*/ 1658 w 1660"/>
                  <a:gd name="T1" fmla="*/ 103 h 587"/>
                  <a:gd name="T2" fmla="*/ 1596 w 1660"/>
                  <a:gd name="T3" fmla="*/ 68 h 587"/>
                  <a:gd name="T4" fmla="*/ 1096 w 1660"/>
                  <a:gd name="T5" fmla="*/ 39 h 587"/>
                  <a:gd name="T6" fmla="*/ 837 w 1660"/>
                  <a:gd name="T7" fmla="*/ 149 h 587"/>
                  <a:gd name="T8" fmla="*/ 823 w 1660"/>
                  <a:gd name="T9" fmla="*/ 149 h 587"/>
                  <a:gd name="T10" fmla="*/ 564 w 1660"/>
                  <a:gd name="T11" fmla="*/ 39 h 587"/>
                  <a:gd name="T12" fmla="*/ 64 w 1660"/>
                  <a:gd name="T13" fmla="*/ 68 h 587"/>
                  <a:gd name="T14" fmla="*/ 2 w 1660"/>
                  <a:gd name="T15" fmla="*/ 103 h 587"/>
                  <a:gd name="T16" fmla="*/ 27 w 1660"/>
                  <a:gd name="T17" fmla="*/ 161 h 587"/>
                  <a:gd name="T18" fmla="*/ 98 w 1660"/>
                  <a:gd name="T19" fmla="*/ 296 h 587"/>
                  <a:gd name="T20" fmla="*/ 214 w 1660"/>
                  <a:gd name="T21" fmla="*/ 541 h 587"/>
                  <a:gd name="T22" fmla="*/ 614 w 1660"/>
                  <a:gd name="T23" fmla="*/ 537 h 587"/>
                  <a:gd name="T24" fmla="*/ 828 w 1660"/>
                  <a:gd name="T25" fmla="*/ 238 h 587"/>
                  <a:gd name="T26" fmla="*/ 832 w 1660"/>
                  <a:gd name="T27" fmla="*/ 238 h 587"/>
                  <a:gd name="T28" fmla="*/ 1046 w 1660"/>
                  <a:gd name="T29" fmla="*/ 537 h 587"/>
                  <a:gd name="T30" fmla="*/ 1446 w 1660"/>
                  <a:gd name="T31" fmla="*/ 541 h 587"/>
                  <a:gd name="T32" fmla="*/ 1562 w 1660"/>
                  <a:gd name="T33" fmla="*/ 296 h 587"/>
                  <a:gd name="T34" fmla="*/ 1633 w 1660"/>
                  <a:gd name="T35" fmla="*/ 161 h 587"/>
                  <a:gd name="T36" fmla="*/ 1658 w 1660"/>
                  <a:gd name="T37" fmla="*/ 103 h 587"/>
                  <a:gd name="T38" fmla="*/ 670 w 1660"/>
                  <a:gd name="T39" fmla="*/ 341 h 587"/>
                  <a:gd name="T40" fmla="*/ 588 w 1660"/>
                  <a:gd name="T41" fmla="*/ 489 h 587"/>
                  <a:gd name="T42" fmla="*/ 411 w 1660"/>
                  <a:gd name="T43" fmla="*/ 519 h 587"/>
                  <a:gd name="T44" fmla="*/ 234 w 1660"/>
                  <a:gd name="T45" fmla="*/ 490 h 587"/>
                  <a:gd name="T46" fmla="*/ 160 w 1660"/>
                  <a:gd name="T47" fmla="*/ 316 h 587"/>
                  <a:gd name="T48" fmla="*/ 146 w 1660"/>
                  <a:gd name="T49" fmla="*/ 132 h 587"/>
                  <a:gd name="T50" fmla="*/ 405 w 1660"/>
                  <a:gd name="T51" fmla="*/ 89 h 587"/>
                  <a:gd name="T52" fmla="*/ 702 w 1660"/>
                  <a:gd name="T53" fmla="*/ 170 h 587"/>
                  <a:gd name="T54" fmla="*/ 670 w 1660"/>
                  <a:gd name="T55" fmla="*/ 341 h 587"/>
                  <a:gd name="T56" fmla="*/ 1500 w 1660"/>
                  <a:gd name="T57" fmla="*/ 316 h 587"/>
                  <a:gd name="T58" fmla="*/ 1426 w 1660"/>
                  <a:gd name="T59" fmla="*/ 490 h 587"/>
                  <a:gd name="T60" fmla="*/ 1249 w 1660"/>
                  <a:gd name="T61" fmla="*/ 519 h 587"/>
                  <a:gd name="T62" fmla="*/ 1072 w 1660"/>
                  <a:gd name="T63" fmla="*/ 489 h 587"/>
                  <a:gd name="T64" fmla="*/ 990 w 1660"/>
                  <a:gd name="T65" fmla="*/ 341 h 587"/>
                  <a:gd name="T66" fmla="*/ 958 w 1660"/>
                  <a:gd name="T67" fmla="*/ 170 h 587"/>
                  <a:gd name="T68" fmla="*/ 1255 w 1660"/>
                  <a:gd name="T69" fmla="*/ 89 h 587"/>
                  <a:gd name="T70" fmla="*/ 1514 w 1660"/>
                  <a:gd name="T71" fmla="*/ 132 h 587"/>
                  <a:gd name="T72" fmla="*/ 1500 w 1660"/>
                  <a:gd name="T73" fmla="*/ 31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60" h="587">
                    <a:moveTo>
                      <a:pt x="1658" y="103"/>
                    </a:moveTo>
                    <a:cubicBezTo>
                      <a:pt x="1658" y="71"/>
                      <a:pt x="1653" y="83"/>
                      <a:pt x="1596" y="68"/>
                    </a:cubicBezTo>
                    <a:cubicBezTo>
                      <a:pt x="1539" y="52"/>
                      <a:pt x="1364" y="0"/>
                      <a:pt x="1096" y="39"/>
                    </a:cubicBezTo>
                    <a:cubicBezTo>
                      <a:pt x="872" y="72"/>
                      <a:pt x="929" y="146"/>
                      <a:pt x="837" y="149"/>
                    </a:cubicBezTo>
                    <a:cubicBezTo>
                      <a:pt x="823" y="149"/>
                      <a:pt x="823" y="149"/>
                      <a:pt x="823" y="149"/>
                    </a:cubicBezTo>
                    <a:cubicBezTo>
                      <a:pt x="731" y="146"/>
                      <a:pt x="788" y="72"/>
                      <a:pt x="564" y="39"/>
                    </a:cubicBezTo>
                    <a:cubicBezTo>
                      <a:pt x="296" y="0"/>
                      <a:pt x="121" y="52"/>
                      <a:pt x="64" y="68"/>
                    </a:cubicBezTo>
                    <a:cubicBezTo>
                      <a:pt x="7" y="83"/>
                      <a:pt x="2" y="71"/>
                      <a:pt x="2" y="103"/>
                    </a:cubicBezTo>
                    <a:cubicBezTo>
                      <a:pt x="3" y="135"/>
                      <a:pt x="0" y="161"/>
                      <a:pt x="27" y="161"/>
                    </a:cubicBezTo>
                    <a:cubicBezTo>
                      <a:pt x="55" y="161"/>
                      <a:pt x="55" y="161"/>
                      <a:pt x="98" y="296"/>
                    </a:cubicBezTo>
                    <a:cubicBezTo>
                      <a:pt x="150" y="458"/>
                      <a:pt x="164" y="504"/>
                      <a:pt x="214" y="541"/>
                    </a:cubicBezTo>
                    <a:cubicBezTo>
                      <a:pt x="275" y="587"/>
                      <a:pt x="531" y="587"/>
                      <a:pt x="614" y="537"/>
                    </a:cubicBezTo>
                    <a:cubicBezTo>
                      <a:pt x="717" y="475"/>
                      <a:pt x="704" y="241"/>
                      <a:pt x="828" y="238"/>
                    </a:cubicBezTo>
                    <a:cubicBezTo>
                      <a:pt x="829" y="238"/>
                      <a:pt x="831" y="238"/>
                      <a:pt x="832" y="238"/>
                    </a:cubicBezTo>
                    <a:cubicBezTo>
                      <a:pt x="956" y="241"/>
                      <a:pt x="943" y="475"/>
                      <a:pt x="1046" y="537"/>
                    </a:cubicBezTo>
                    <a:cubicBezTo>
                      <a:pt x="1129" y="587"/>
                      <a:pt x="1385" y="587"/>
                      <a:pt x="1446" y="541"/>
                    </a:cubicBezTo>
                    <a:cubicBezTo>
                      <a:pt x="1496" y="504"/>
                      <a:pt x="1510" y="458"/>
                      <a:pt x="1562" y="296"/>
                    </a:cubicBezTo>
                    <a:cubicBezTo>
                      <a:pt x="1605" y="161"/>
                      <a:pt x="1605" y="161"/>
                      <a:pt x="1633" y="161"/>
                    </a:cubicBezTo>
                    <a:cubicBezTo>
                      <a:pt x="1660" y="161"/>
                      <a:pt x="1657" y="135"/>
                      <a:pt x="1658" y="103"/>
                    </a:cubicBezTo>
                    <a:close/>
                    <a:moveTo>
                      <a:pt x="670" y="341"/>
                    </a:moveTo>
                    <a:cubicBezTo>
                      <a:pt x="644" y="407"/>
                      <a:pt x="624" y="465"/>
                      <a:pt x="588" y="489"/>
                    </a:cubicBezTo>
                    <a:cubicBezTo>
                      <a:pt x="550" y="515"/>
                      <a:pt x="494" y="520"/>
                      <a:pt x="411" y="519"/>
                    </a:cubicBezTo>
                    <a:cubicBezTo>
                      <a:pt x="341" y="517"/>
                      <a:pt x="266" y="520"/>
                      <a:pt x="234" y="490"/>
                    </a:cubicBezTo>
                    <a:cubicBezTo>
                      <a:pt x="208" y="465"/>
                      <a:pt x="182" y="386"/>
                      <a:pt x="160" y="316"/>
                    </a:cubicBezTo>
                    <a:cubicBezTo>
                      <a:pt x="129" y="219"/>
                      <a:pt x="115" y="161"/>
                      <a:pt x="146" y="132"/>
                    </a:cubicBezTo>
                    <a:cubicBezTo>
                      <a:pt x="185" y="97"/>
                      <a:pt x="286" y="91"/>
                      <a:pt x="405" y="89"/>
                    </a:cubicBezTo>
                    <a:cubicBezTo>
                      <a:pt x="524" y="88"/>
                      <a:pt x="682" y="123"/>
                      <a:pt x="702" y="170"/>
                    </a:cubicBezTo>
                    <a:cubicBezTo>
                      <a:pt x="718" y="205"/>
                      <a:pt x="693" y="282"/>
                      <a:pt x="670" y="341"/>
                    </a:cubicBezTo>
                    <a:close/>
                    <a:moveTo>
                      <a:pt x="1500" y="316"/>
                    </a:moveTo>
                    <a:cubicBezTo>
                      <a:pt x="1478" y="386"/>
                      <a:pt x="1452" y="465"/>
                      <a:pt x="1426" y="490"/>
                    </a:cubicBezTo>
                    <a:cubicBezTo>
                      <a:pt x="1394" y="520"/>
                      <a:pt x="1319" y="517"/>
                      <a:pt x="1249" y="519"/>
                    </a:cubicBezTo>
                    <a:cubicBezTo>
                      <a:pt x="1166" y="520"/>
                      <a:pt x="1110" y="515"/>
                      <a:pt x="1072" y="489"/>
                    </a:cubicBezTo>
                    <a:cubicBezTo>
                      <a:pt x="1036" y="465"/>
                      <a:pt x="1016" y="407"/>
                      <a:pt x="990" y="341"/>
                    </a:cubicBezTo>
                    <a:cubicBezTo>
                      <a:pt x="967" y="282"/>
                      <a:pt x="942" y="205"/>
                      <a:pt x="958" y="170"/>
                    </a:cubicBezTo>
                    <a:cubicBezTo>
                      <a:pt x="978" y="123"/>
                      <a:pt x="1136" y="88"/>
                      <a:pt x="1255" y="89"/>
                    </a:cubicBezTo>
                    <a:cubicBezTo>
                      <a:pt x="1374" y="91"/>
                      <a:pt x="1475" y="97"/>
                      <a:pt x="1514" y="132"/>
                    </a:cubicBezTo>
                    <a:cubicBezTo>
                      <a:pt x="1546" y="161"/>
                      <a:pt x="1531" y="219"/>
                      <a:pt x="1500" y="316"/>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294"/>
              <p:cNvSpPr>
                <a:spLocks/>
              </p:cNvSpPr>
              <p:nvPr/>
            </p:nvSpPr>
            <p:spPr bwMode="auto">
              <a:xfrm>
                <a:off x="9842500" y="4178300"/>
                <a:ext cx="622300" cy="488950"/>
              </a:xfrm>
              <a:custGeom>
                <a:avLst/>
                <a:gdLst>
                  <a:gd name="T0" fmla="*/ 0 w 538"/>
                  <a:gd name="T1" fmla="*/ 347 h 424"/>
                  <a:gd name="T2" fmla="*/ 153 w 538"/>
                  <a:gd name="T3" fmla="*/ 300 h 424"/>
                  <a:gd name="T4" fmla="*/ 342 w 538"/>
                  <a:gd name="T5" fmla="*/ 163 h 424"/>
                  <a:gd name="T6" fmla="*/ 530 w 538"/>
                  <a:gd name="T7" fmla="*/ 87 h 424"/>
                  <a:gd name="T8" fmla="*/ 407 w 538"/>
                  <a:gd name="T9" fmla="*/ 2 h 424"/>
                  <a:gd name="T10" fmla="*/ 148 w 538"/>
                  <a:gd name="T11" fmla="*/ 180 h 424"/>
                  <a:gd name="T12" fmla="*/ 82 w 538"/>
                  <a:gd name="T13" fmla="*/ 326 h 424"/>
                  <a:gd name="T14" fmla="*/ 0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0" y="347"/>
                    </a:moveTo>
                    <a:cubicBezTo>
                      <a:pt x="0" y="347"/>
                      <a:pt x="82" y="424"/>
                      <a:pt x="153" y="300"/>
                    </a:cubicBezTo>
                    <a:cubicBezTo>
                      <a:pt x="209" y="203"/>
                      <a:pt x="220" y="166"/>
                      <a:pt x="342" y="163"/>
                    </a:cubicBezTo>
                    <a:cubicBezTo>
                      <a:pt x="465" y="160"/>
                      <a:pt x="522" y="141"/>
                      <a:pt x="530" y="87"/>
                    </a:cubicBezTo>
                    <a:cubicBezTo>
                      <a:pt x="538" y="33"/>
                      <a:pt x="492" y="0"/>
                      <a:pt x="407" y="2"/>
                    </a:cubicBezTo>
                    <a:cubicBezTo>
                      <a:pt x="323" y="4"/>
                      <a:pt x="210" y="54"/>
                      <a:pt x="148" y="180"/>
                    </a:cubicBezTo>
                    <a:cubicBezTo>
                      <a:pt x="104" y="269"/>
                      <a:pt x="108" y="298"/>
                      <a:pt x="82" y="326"/>
                    </a:cubicBezTo>
                    <a:cubicBezTo>
                      <a:pt x="56" y="354"/>
                      <a:pt x="0" y="347"/>
                      <a:pt x="0"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295"/>
              <p:cNvSpPr>
                <a:spLocks/>
              </p:cNvSpPr>
              <p:nvPr/>
            </p:nvSpPr>
            <p:spPr bwMode="auto">
              <a:xfrm>
                <a:off x="10447338" y="4178300"/>
                <a:ext cx="622300" cy="488950"/>
              </a:xfrm>
              <a:custGeom>
                <a:avLst/>
                <a:gdLst>
                  <a:gd name="T0" fmla="*/ 538 w 538"/>
                  <a:gd name="T1" fmla="*/ 347 h 424"/>
                  <a:gd name="T2" fmla="*/ 385 w 538"/>
                  <a:gd name="T3" fmla="*/ 300 h 424"/>
                  <a:gd name="T4" fmla="*/ 196 w 538"/>
                  <a:gd name="T5" fmla="*/ 163 h 424"/>
                  <a:gd name="T6" fmla="*/ 8 w 538"/>
                  <a:gd name="T7" fmla="*/ 87 h 424"/>
                  <a:gd name="T8" fmla="*/ 131 w 538"/>
                  <a:gd name="T9" fmla="*/ 2 h 424"/>
                  <a:gd name="T10" fmla="*/ 390 w 538"/>
                  <a:gd name="T11" fmla="*/ 180 h 424"/>
                  <a:gd name="T12" fmla="*/ 456 w 538"/>
                  <a:gd name="T13" fmla="*/ 326 h 424"/>
                  <a:gd name="T14" fmla="*/ 538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538" y="347"/>
                    </a:moveTo>
                    <a:cubicBezTo>
                      <a:pt x="538" y="347"/>
                      <a:pt x="456" y="424"/>
                      <a:pt x="385" y="300"/>
                    </a:cubicBezTo>
                    <a:cubicBezTo>
                      <a:pt x="329" y="203"/>
                      <a:pt x="318" y="166"/>
                      <a:pt x="196" y="163"/>
                    </a:cubicBezTo>
                    <a:cubicBezTo>
                      <a:pt x="74" y="160"/>
                      <a:pt x="16" y="141"/>
                      <a:pt x="8" y="87"/>
                    </a:cubicBezTo>
                    <a:cubicBezTo>
                      <a:pt x="0" y="33"/>
                      <a:pt x="46" y="0"/>
                      <a:pt x="131" y="2"/>
                    </a:cubicBezTo>
                    <a:cubicBezTo>
                      <a:pt x="215" y="4"/>
                      <a:pt x="328" y="54"/>
                      <a:pt x="390" y="180"/>
                    </a:cubicBezTo>
                    <a:cubicBezTo>
                      <a:pt x="434" y="269"/>
                      <a:pt x="430" y="298"/>
                      <a:pt x="456" y="326"/>
                    </a:cubicBezTo>
                    <a:cubicBezTo>
                      <a:pt x="482" y="354"/>
                      <a:pt x="538" y="347"/>
                      <a:pt x="538"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296"/>
              <p:cNvSpPr>
                <a:spLocks/>
              </p:cNvSpPr>
              <p:nvPr/>
            </p:nvSpPr>
            <p:spPr bwMode="auto">
              <a:xfrm>
                <a:off x="9632950" y="4111625"/>
                <a:ext cx="1647825" cy="1027112"/>
              </a:xfrm>
              <a:custGeom>
                <a:avLst/>
                <a:gdLst>
                  <a:gd name="T0" fmla="*/ 1260 w 1427"/>
                  <a:gd name="T1" fmla="*/ 225 h 890"/>
                  <a:gd name="T2" fmla="*/ 1018 w 1427"/>
                  <a:gd name="T3" fmla="*/ 547 h 890"/>
                  <a:gd name="T4" fmla="*/ 792 w 1427"/>
                  <a:gd name="T5" fmla="*/ 416 h 890"/>
                  <a:gd name="T6" fmla="*/ 713 w 1427"/>
                  <a:gd name="T7" fmla="*/ 375 h 890"/>
                  <a:gd name="T8" fmla="*/ 634 w 1427"/>
                  <a:gd name="T9" fmla="*/ 416 h 890"/>
                  <a:gd name="T10" fmla="*/ 408 w 1427"/>
                  <a:gd name="T11" fmla="*/ 547 h 890"/>
                  <a:gd name="T12" fmla="*/ 166 w 1427"/>
                  <a:gd name="T13" fmla="*/ 225 h 890"/>
                  <a:gd name="T14" fmla="*/ 0 w 1427"/>
                  <a:gd name="T15" fmla="*/ 0 h 890"/>
                  <a:gd name="T16" fmla="*/ 90 w 1427"/>
                  <a:gd name="T17" fmla="*/ 446 h 890"/>
                  <a:gd name="T18" fmla="*/ 462 w 1427"/>
                  <a:gd name="T19" fmla="*/ 788 h 890"/>
                  <a:gd name="T20" fmla="*/ 713 w 1427"/>
                  <a:gd name="T21" fmla="*/ 880 h 890"/>
                  <a:gd name="T22" fmla="*/ 964 w 1427"/>
                  <a:gd name="T23" fmla="*/ 788 h 890"/>
                  <a:gd name="T24" fmla="*/ 1336 w 1427"/>
                  <a:gd name="T25" fmla="*/ 446 h 890"/>
                  <a:gd name="T26" fmla="*/ 1427 w 1427"/>
                  <a:gd name="T27" fmla="*/ 0 h 890"/>
                  <a:gd name="T28" fmla="*/ 1260 w 1427"/>
                  <a:gd name="T29" fmla="*/ 22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7" h="890">
                    <a:moveTo>
                      <a:pt x="1260" y="225"/>
                    </a:moveTo>
                    <a:cubicBezTo>
                      <a:pt x="1249" y="317"/>
                      <a:pt x="1157" y="492"/>
                      <a:pt x="1018" y="547"/>
                    </a:cubicBezTo>
                    <a:cubicBezTo>
                      <a:pt x="879" y="602"/>
                      <a:pt x="841" y="467"/>
                      <a:pt x="792" y="416"/>
                    </a:cubicBezTo>
                    <a:cubicBezTo>
                      <a:pt x="753" y="376"/>
                      <a:pt x="724" y="374"/>
                      <a:pt x="713" y="375"/>
                    </a:cubicBezTo>
                    <a:cubicBezTo>
                      <a:pt x="702" y="374"/>
                      <a:pt x="673" y="376"/>
                      <a:pt x="634" y="416"/>
                    </a:cubicBezTo>
                    <a:cubicBezTo>
                      <a:pt x="585" y="467"/>
                      <a:pt x="547" y="602"/>
                      <a:pt x="408" y="547"/>
                    </a:cubicBezTo>
                    <a:cubicBezTo>
                      <a:pt x="269" y="492"/>
                      <a:pt x="177" y="317"/>
                      <a:pt x="166" y="225"/>
                    </a:cubicBezTo>
                    <a:cubicBezTo>
                      <a:pt x="143" y="32"/>
                      <a:pt x="0" y="0"/>
                      <a:pt x="0" y="0"/>
                    </a:cubicBezTo>
                    <a:cubicBezTo>
                      <a:pt x="0" y="0"/>
                      <a:pt x="41" y="368"/>
                      <a:pt x="90" y="446"/>
                    </a:cubicBezTo>
                    <a:cubicBezTo>
                      <a:pt x="139" y="523"/>
                      <a:pt x="332" y="684"/>
                      <a:pt x="462" y="788"/>
                    </a:cubicBezTo>
                    <a:cubicBezTo>
                      <a:pt x="590" y="890"/>
                      <a:pt x="643" y="880"/>
                      <a:pt x="713" y="880"/>
                    </a:cubicBezTo>
                    <a:cubicBezTo>
                      <a:pt x="783" y="880"/>
                      <a:pt x="836" y="890"/>
                      <a:pt x="964" y="788"/>
                    </a:cubicBezTo>
                    <a:cubicBezTo>
                      <a:pt x="1095" y="684"/>
                      <a:pt x="1287" y="523"/>
                      <a:pt x="1336" y="446"/>
                    </a:cubicBezTo>
                    <a:cubicBezTo>
                      <a:pt x="1385" y="368"/>
                      <a:pt x="1427" y="0"/>
                      <a:pt x="1427" y="0"/>
                    </a:cubicBezTo>
                    <a:cubicBezTo>
                      <a:pt x="1427" y="0"/>
                      <a:pt x="1284" y="32"/>
                      <a:pt x="1260" y="225"/>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298"/>
              <p:cNvSpPr>
                <a:spLocks/>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99"/>
              <p:cNvSpPr>
                <a:spLocks/>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300"/>
              <p:cNvSpPr>
                <a:spLocks/>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301"/>
              <p:cNvSpPr>
                <a:spLocks/>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302"/>
              <p:cNvSpPr>
                <a:spLocks/>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303"/>
              <p:cNvSpPr>
                <a:spLocks/>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304"/>
              <p:cNvSpPr>
                <a:spLocks/>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305"/>
              <p:cNvSpPr>
                <a:spLocks/>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306"/>
              <p:cNvSpPr>
                <a:spLocks/>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07"/>
              <p:cNvSpPr>
                <a:spLocks/>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308"/>
              <p:cNvSpPr>
                <a:spLocks/>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09"/>
              <p:cNvSpPr>
                <a:spLocks/>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10"/>
              <p:cNvSpPr>
                <a:spLocks/>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11"/>
              <p:cNvSpPr>
                <a:spLocks/>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13"/>
              <p:cNvSpPr>
                <a:spLocks/>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314"/>
              <p:cNvSpPr>
                <a:spLocks/>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315"/>
              <p:cNvSpPr>
                <a:spLocks/>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316"/>
              <p:cNvSpPr>
                <a:spLocks/>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317"/>
              <p:cNvSpPr>
                <a:spLocks/>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318"/>
              <p:cNvSpPr>
                <a:spLocks/>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319"/>
              <p:cNvSpPr>
                <a:spLocks/>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320"/>
              <p:cNvSpPr>
                <a:spLocks/>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321"/>
              <p:cNvSpPr>
                <a:spLocks/>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322"/>
              <p:cNvSpPr>
                <a:spLocks/>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323"/>
              <p:cNvSpPr>
                <a:spLocks/>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324"/>
              <p:cNvSpPr>
                <a:spLocks/>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325"/>
              <p:cNvSpPr>
                <a:spLocks/>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326"/>
              <p:cNvSpPr>
                <a:spLocks/>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327"/>
              <p:cNvSpPr>
                <a:spLocks/>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329"/>
              <p:cNvSpPr>
                <a:spLocks/>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330"/>
              <p:cNvSpPr>
                <a:spLocks/>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331"/>
              <p:cNvSpPr>
                <a:spLocks/>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332"/>
              <p:cNvSpPr>
                <a:spLocks/>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333"/>
              <p:cNvSpPr>
                <a:spLocks/>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334"/>
              <p:cNvSpPr>
                <a:spLocks/>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35"/>
              <p:cNvSpPr>
                <a:spLocks/>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336"/>
              <p:cNvSpPr>
                <a:spLocks/>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2" name="Freeform 60"/>
            <p:cNvSpPr>
              <a:spLocks/>
            </p:cNvSpPr>
            <p:nvPr userDrawn="1"/>
          </p:nvSpPr>
          <p:spPr bwMode="auto">
            <a:xfrm flipH="1">
              <a:off x="10875818" y="4100407"/>
              <a:ext cx="872836" cy="871978"/>
            </a:xfrm>
            <a:custGeom>
              <a:avLst/>
              <a:gdLst>
                <a:gd name="T0" fmla="*/ 64 w 128"/>
                <a:gd name="T1" fmla="*/ 0 h 128"/>
                <a:gd name="T2" fmla="*/ 0 w 128"/>
                <a:gd name="T3" fmla="*/ 64 h 128"/>
                <a:gd name="T4" fmla="*/ 64 w 128"/>
                <a:gd name="T5" fmla="*/ 128 h 128"/>
                <a:gd name="T6" fmla="*/ 128 w 128"/>
                <a:gd name="T7" fmla="*/ 128 h 128"/>
                <a:gd name="T8" fmla="*/ 128 w 128"/>
                <a:gd name="T9" fmla="*/ 64 h 128"/>
                <a:gd name="T10" fmla="*/ 64 w 128"/>
                <a:gd name="T11" fmla="*/ 0 h 128"/>
              </a:gdLst>
              <a:ahLst/>
              <a:cxnLst>
                <a:cxn ang="0">
                  <a:pos x="T0" y="T1"/>
                </a:cxn>
                <a:cxn ang="0">
                  <a:pos x="T2" y="T3"/>
                </a:cxn>
                <a:cxn ang="0">
                  <a:pos x="T4" y="T5"/>
                </a:cxn>
                <a:cxn ang="0">
                  <a:pos x="T6" y="T7"/>
                </a:cxn>
                <a:cxn ang="0">
                  <a:pos x="T8" y="T9"/>
                </a:cxn>
                <a:cxn ang="0">
                  <a:pos x="T10" y="T11"/>
                </a:cxn>
              </a:cxnLst>
              <a:rect l="0" t="0" r="r" b="b"/>
              <a:pathLst>
                <a:path w="128" h="128">
                  <a:moveTo>
                    <a:pt x="64" y="0"/>
                  </a:moveTo>
                  <a:cubicBezTo>
                    <a:pt x="29" y="0"/>
                    <a:pt x="0" y="29"/>
                    <a:pt x="0" y="64"/>
                  </a:cubicBezTo>
                  <a:cubicBezTo>
                    <a:pt x="0" y="99"/>
                    <a:pt x="29" y="128"/>
                    <a:pt x="64" y="128"/>
                  </a:cubicBezTo>
                  <a:cubicBezTo>
                    <a:pt x="128" y="128"/>
                    <a:pt x="128" y="128"/>
                    <a:pt x="128" y="128"/>
                  </a:cubicBezTo>
                  <a:cubicBezTo>
                    <a:pt x="128" y="64"/>
                    <a:pt x="128" y="64"/>
                    <a:pt x="128" y="64"/>
                  </a:cubicBezTo>
                  <a:cubicBezTo>
                    <a:pt x="128" y="29"/>
                    <a:pt x="100" y="0"/>
                    <a:pt x="64" y="0"/>
                  </a:cubicBezTo>
                  <a:close/>
                </a:path>
              </a:pathLst>
            </a:custGeom>
            <a:solidFill>
              <a:srgbClr val="FF9100"/>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113" name="矩形 112"/>
            <p:cNvSpPr/>
            <p:nvPr userDrawn="1"/>
          </p:nvSpPr>
          <p:spPr>
            <a:xfrm>
              <a:off x="10788660" y="4249204"/>
              <a:ext cx="973235" cy="646331"/>
            </a:xfrm>
            <a:prstGeom prst="rect">
              <a:avLst/>
            </a:prstGeom>
          </p:spPr>
          <p:txBody>
            <a:bodyPr wrap="square">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布衣公子</a:t>
              </a:r>
            </a:p>
            <a:p>
              <a:pPr algn="ctr"/>
              <a:r>
                <a:rPr lang="zh-CN" altLang="en-US" sz="2400" dirty="0" smtClean="0">
                  <a:solidFill>
                    <a:schemeClr val="bg1"/>
                  </a:solidFill>
                  <a:latin typeface="微软雅黑" panose="020B0503020204020204" pitchFamily="34" charset="-122"/>
                  <a:ea typeface="微软雅黑" panose="020B0503020204020204" pitchFamily="34" charset="-122"/>
                </a:rPr>
                <a:t>作品</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16" name="Freeform 196"/>
          <p:cNvSpPr>
            <a:spLocks/>
          </p:cNvSpPr>
          <p:nvPr userDrawn="1"/>
        </p:nvSpPr>
        <p:spPr bwMode="auto">
          <a:xfrm>
            <a:off x="5029199" y="2354963"/>
            <a:ext cx="484910" cy="412451"/>
          </a:xfrm>
          <a:custGeom>
            <a:avLst/>
            <a:gdLst>
              <a:gd name="T0" fmla="*/ 174 w 348"/>
              <a:gd name="T1" fmla="*/ 0 h 298"/>
              <a:gd name="T2" fmla="*/ 209 w 348"/>
              <a:gd name="T3" fmla="*/ 3 h 298"/>
              <a:gd name="T4" fmla="*/ 242 w 348"/>
              <a:gd name="T5" fmla="*/ 10 h 298"/>
              <a:gd name="T6" fmla="*/ 272 w 348"/>
              <a:gd name="T7" fmla="*/ 23 h 298"/>
              <a:gd name="T8" fmla="*/ 297 w 348"/>
              <a:gd name="T9" fmla="*/ 39 h 298"/>
              <a:gd name="T10" fmla="*/ 318 w 348"/>
              <a:gd name="T11" fmla="*/ 59 h 298"/>
              <a:gd name="T12" fmla="*/ 334 w 348"/>
              <a:gd name="T13" fmla="*/ 81 h 298"/>
              <a:gd name="T14" fmla="*/ 345 w 348"/>
              <a:gd name="T15" fmla="*/ 107 h 298"/>
              <a:gd name="T16" fmla="*/ 348 w 348"/>
              <a:gd name="T17" fmla="*/ 133 h 298"/>
              <a:gd name="T18" fmla="*/ 346 w 348"/>
              <a:gd name="T19" fmla="*/ 150 h 298"/>
              <a:gd name="T20" fmla="*/ 336 w 348"/>
              <a:gd name="T21" fmla="*/ 181 h 298"/>
              <a:gd name="T22" fmla="*/ 317 w 348"/>
              <a:gd name="T23" fmla="*/ 209 h 298"/>
              <a:gd name="T24" fmla="*/ 290 w 348"/>
              <a:gd name="T25" fmla="*/ 233 h 298"/>
              <a:gd name="T26" fmla="*/ 308 w 348"/>
              <a:gd name="T27" fmla="*/ 298 h 298"/>
              <a:gd name="T28" fmla="*/ 244 w 348"/>
              <a:gd name="T29" fmla="*/ 255 h 298"/>
              <a:gd name="T30" fmla="*/ 210 w 348"/>
              <a:gd name="T31" fmla="*/ 264 h 298"/>
              <a:gd name="T32" fmla="*/ 174 w 348"/>
              <a:gd name="T33" fmla="*/ 267 h 298"/>
              <a:gd name="T34" fmla="*/ 157 w 348"/>
              <a:gd name="T35" fmla="*/ 265 h 298"/>
              <a:gd name="T36" fmla="*/ 122 w 348"/>
              <a:gd name="T37" fmla="*/ 261 h 298"/>
              <a:gd name="T38" fmla="*/ 91 w 348"/>
              <a:gd name="T39" fmla="*/ 251 h 298"/>
              <a:gd name="T40" fmla="*/ 63 w 348"/>
              <a:gd name="T41" fmla="*/ 236 h 298"/>
              <a:gd name="T42" fmla="*/ 40 w 348"/>
              <a:gd name="T43" fmla="*/ 218 h 298"/>
              <a:gd name="T44" fmla="*/ 21 w 348"/>
              <a:gd name="T45" fmla="*/ 197 h 298"/>
              <a:gd name="T46" fmla="*/ 8 w 348"/>
              <a:gd name="T47" fmla="*/ 173 h 298"/>
              <a:gd name="T48" fmla="*/ 1 w 348"/>
              <a:gd name="T49" fmla="*/ 147 h 298"/>
              <a:gd name="T50" fmla="*/ 0 w 348"/>
              <a:gd name="T51" fmla="*/ 133 h 298"/>
              <a:gd name="T52" fmla="*/ 4 w 348"/>
              <a:gd name="T53" fmla="*/ 107 h 298"/>
              <a:gd name="T54" fmla="*/ 14 w 348"/>
              <a:gd name="T55" fmla="*/ 81 h 298"/>
              <a:gd name="T56" fmla="*/ 31 w 348"/>
              <a:gd name="T57" fmla="*/ 59 h 298"/>
              <a:gd name="T58" fmla="*/ 52 w 348"/>
              <a:gd name="T59" fmla="*/ 39 h 298"/>
              <a:gd name="T60" fmla="*/ 77 w 348"/>
              <a:gd name="T61" fmla="*/ 23 h 298"/>
              <a:gd name="T62" fmla="*/ 106 w 348"/>
              <a:gd name="T63" fmla="*/ 10 h 298"/>
              <a:gd name="T64" fmla="*/ 139 w 348"/>
              <a:gd name="T65" fmla="*/ 3 h 298"/>
              <a:gd name="T66" fmla="*/ 174 w 348"/>
              <a:gd name="T6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8" h="298">
                <a:moveTo>
                  <a:pt x="174" y="0"/>
                </a:moveTo>
                <a:lnTo>
                  <a:pt x="174" y="0"/>
                </a:lnTo>
                <a:lnTo>
                  <a:pt x="192" y="2"/>
                </a:lnTo>
                <a:lnTo>
                  <a:pt x="209" y="3"/>
                </a:lnTo>
                <a:lnTo>
                  <a:pt x="226" y="6"/>
                </a:lnTo>
                <a:lnTo>
                  <a:pt x="242" y="10"/>
                </a:lnTo>
                <a:lnTo>
                  <a:pt x="256" y="16"/>
                </a:lnTo>
                <a:lnTo>
                  <a:pt x="272" y="23"/>
                </a:lnTo>
                <a:lnTo>
                  <a:pt x="284" y="31"/>
                </a:lnTo>
                <a:lnTo>
                  <a:pt x="297" y="39"/>
                </a:lnTo>
                <a:lnTo>
                  <a:pt x="308" y="49"/>
                </a:lnTo>
                <a:lnTo>
                  <a:pt x="318" y="59"/>
                </a:lnTo>
                <a:lnTo>
                  <a:pt x="327" y="70"/>
                </a:lnTo>
                <a:lnTo>
                  <a:pt x="334" y="81"/>
                </a:lnTo>
                <a:lnTo>
                  <a:pt x="341" y="94"/>
                </a:lnTo>
                <a:lnTo>
                  <a:pt x="345" y="107"/>
                </a:lnTo>
                <a:lnTo>
                  <a:pt x="348" y="119"/>
                </a:lnTo>
                <a:lnTo>
                  <a:pt x="348" y="133"/>
                </a:lnTo>
                <a:lnTo>
                  <a:pt x="348" y="133"/>
                </a:lnTo>
                <a:lnTo>
                  <a:pt x="346" y="150"/>
                </a:lnTo>
                <a:lnTo>
                  <a:pt x="342" y="166"/>
                </a:lnTo>
                <a:lnTo>
                  <a:pt x="336" y="181"/>
                </a:lnTo>
                <a:lnTo>
                  <a:pt x="328" y="195"/>
                </a:lnTo>
                <a:lnTo>
                  <a:pt x="317" y="209"/>
                </a:lnTo>
                <a:lnTo>
                  <a:pt x="304" y="222"/>
                </a:lnTo>
                <a:lnTo>
                  <a:pt x="290" y="233"/>
                </a:lnTo>
                <a:lnTo>
                  <a:pt x="273" y="243"/>
                </a:lnTo>
                <a:lnTo>
                  <a:pt x="308" y="298"/>
                </a:lnTo>
                <a:lnTo>
                  <a:pt x="244" y="255"/>
                </a:lnTo>
                <a:lnTo>
                  <a:pt x="244" y="255"/>
                </a:lnTo>
                <a:lnTo>
                  <a:pt x="227" y="260"/>
                </a:lnTo>
                <a:lnTo>
                  <a:pt x="210" y="264"/>
                </a:lnTo>
                <a:lnTo>
                  <a:pt x="192" y="265"/>
                </a:lnTo>
                <a:lnTo>
                  <a:pt x="174" y="267"/>
                </a:lnTo>
                <a:lnTo>
                  <a:pt x="174" y="267"/>
                </a:lnTo>
                <a:lnTo>
                  <a:pt x="157" y="265"/>
                </a:lnTo>
                <a:lnTo>
                  <a:pt x="139" y="264"/>
                </a:lnTo>
                <a:lnTo>
                  <a:pt x="122" y="261"/>
                </a:lnTo>
                <a:lnTo>
                  <a:pt x="106" y="257"/>
                </a:lnTo>
                <a:lnTo>
                  <a:pt x="91" y="251"/>
                </a:lnTo>
                <a:lnTo>
                  <a:pt x="77" y="244"/>
                </a:lnTo>
                <a:lnTo>
                  <a:pt x="63" y="236"/>
                </a:lnTo>
                <a:lnTo>
                  <a:pt x="52" y="227"/>
                </a:lnTo>
                <a:lnTo>
                  <a:pt x="40" y="218"/>
                </a:lnTo>
                <a:lnTo>
                  <a:pt x="31" y="208"/>
                </a:lnTo>
                <a:lnTo>
                  <a:pt x="21" y="197"/>
                </a:lnTo>
                <a:lnTo>
                  <a:pt x="14" y="185"/>
                </a:lnTo>
                <a:lnTo>
                  <a:pt x="8" y="173"/>
                </a:lnTo>
                <a:lnTo>
                  <a:pt x="4" y="160"/>
                </a:lnTo>
                <a:lnTo>
                  <a:pt x="1" y="147"/>
                </a:lnTo>
                <a:lnTo>
                  <a:pt x="0" y="133"/>
                </a:lnTo>
                <a:lnTo>
                  <a:pt x="0" y="133"/>
                </a:lnTo>
                <a:lnTo>
                  <a:pt x="1" y="119"/>
                </a:lnTo>
                <a:lnTo>
                  <a:pt x="4" y="107"/>
                </a:lnTo>
                <a:lnTo>
                  <a:pt x="8" y="94"/>
                </a:lnTo>
                <a:lnTo>
                  <a:pt x="14" y="81"/>
                </a:lnTo>
                <a:lnTo>
                  <a:pt x="21" y="70"/>
                </a:lnTo>
                <a:lnTo>
                  <a:pt x="31" y="59"/>
                </a:lnTo>
                <a:lnTo>
                  <a:pt x="40" y="49"/>
                </a:lnTo>
                <a:lnTo>
                  <a:pt x="52" y="39"/>
                </a:lnTo>
                <a:lnTo>
                  <a:pt x="63" y="31"/>
                </a:lnTo>
                <a:lnTo>
                  <a:pt x="77" y="23"/>
                </a:lnTo>
                <a:lnTo>
                  <a:pt x="91" y="16"/>
                </a:lnTo>
                <a:lnTo>
                  <a:pt x="106" y="10"/>
                </a:lnTo>
                <a:lnTo>
                  <a:pt x="122" y="6"/>
                </a:lnTo>
                <a:lnTo>
                  <a:pt x="139" y="3"/>
                </a:lnTo>
                <a:lnTo>
                  <a:pt x="157" y="2"/>
                </a:lnTo>
                <a:lnTo>
                  <a:pt x="174" y="0"/>
                </a:lnTo>
                <a:lnTo>
                  <a:pt x="174" y="0"/>
                </a:lnTo>
                <a:close/>
              </a:path>
            </a:pathLst>
          </a:custGeom>
          <a:solidFill>
            <a:srgbClr val="FF9100"/>
          </a:solidFill>
          <a:ln>
            <a:noFill/>
          </a:ln>
          <a:extLst/>
        </p:spPr>
        <p:txBody>
          <a:bodyPr vert="horz" wrap="square" lIns="36000" tIns="18000" rIns="36000" bIns="54000" numCol="1" anchor="ctr" anchorCtr="0" compatLnSpc="1">
            <a:prstTxWarp prst="textNoShape">
              <a:avLst/>
            </a:prstTxWarp>
          </a:bodyPr>
          <a:lstStyle/>
          <a:p>
            <a:pPr algn="ctr"/>
            <a:r>
              <a:rPr lang="en-US" altLang="zh-CN"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47</a:t>
            </a:r>
            <a:endParaRPr lang="zh-CN" altLang="en-US"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5520661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5966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42318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699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75769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10099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78299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42790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00503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89184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6336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spTree>
      <p:nvGrpSpPr>
        <p:cNvPr id="1" name=""/>
        <p:cNvGrpSpPr/>
        <p:nvPr/>
      </p:nvGrpSpPr>
      <p:grpSpPr>
        <a:xfrm>
          <a:off x="0" y="0"/>
          <a:ext cx="0" cy="0"/>
          <a:chOff x="0" y="0"/>
          <a:chExt cx="0" cy="0"/>
        </a:xfrm>
      </p:grpSpPr>
      <p:sp>
        <p:nvSpPr>
          <p:cNvPr id="35" name="矩形 34"/>
          <p:cNvSpPr/>
          <p:nvPr userDrawn="1"/>
        </p:nvSpPr>
        <p:spPr>
          <a:xfrm>
            <a:off x="1011404" y="474414"/>
            <a:ext cx="2003258" cy="781752"/>
          </a:xfrm>
          <a:prstGeom prst="rect">
            <a:avLst/>
          </a:prstGeom>
        </p:spPr>
        <p:txBody>
          <a:bodyPr wrap="square">
            <a:spAutoFit/>
          </a:bodyPr>
          <a:lstStyle/>
          <a:p>
            <a:pPr marL="0" marR="0" lvl="0" indent="0" algn="r" defTabSz="914400" eaLnBrk="1" fontAlgn="auto" latinLnBrk="0" hangingPunct="1">
              <a:lnSpc>
                <a:spcPct val="112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80A933"/>
                </a:solidFill>
                <a:effectLst/>
                <a:uLnTx/>
                <a:uFillTx/>
                <a:latin typeface="微软雅黑" pitchFamily="34" charset="-122"/>
                <a:ea typeface="微软雅黑" pitchFamily="34" charset="-122"/>
              </a:rPr>
              <a:t>目录页 </a:t>
            </a:r>
            <a:r>
              <a:rPr kumimoji="0" lang="en-US" altLang="zh-CN" sz="2400" b="1" i="0" u="none" strike="noStrike" kern="1200" cap="none" spc="0" normalizeH="0" baseline="0" noProof="0" dirty="0" smtClean="0">
                <a:ln>
                  <a:noFill/>
                </a:ln>
                <a:solidFill>
                  <a:srgbClr val="80A933"/>
                </a:solidFill>
                <a:effectLst/>
                <a:uLnTx/>
                <a:uFillTx/>
                <a:latin typeface="微软雅黑" pitchFamily="34" charset="-122"/>
                <a:ea typeface="微软雅黑" pitchFamily="34" charset="-122"/>
              </a:rPr>
              <a:t> </a:t>
            </a:r>
          </a:p>
          <a:p>
            <a:pPr marL="0" marR="0" lvl="0" indent="0" algn="r" defTabSz="914400" eaLnBrk="1" fontAlgn="auto" latinLnBrk="0" hangingPunct="1">
              <a:lnSpc>
                <a:spcPct val="112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chemeClr val="tx1">
                    <a:lumMod val="65000"/>
                    <a:lumOff val="35000"/>
                  </a:schemeClr>
                </a:solidFill>
                <a:effectLst/>
                <a:uLnTx/>
                <a:uFillTx/>
                <a:latin typeface="Calibri"/>
                <a:ea typeface="宋体" panose="02010600030101010101" pitchFamily="2" charset="-122"/>
              </a:rPr>
              <a:t>CONTENTS PAGE </a:t>
            </a:r>
            <a:endParaRPr kumimoji="0" lang="zh-CN" altLang="en-US" sz="1800" b="0" i="0" u="none" strike="noStrike" kern="0" cap="none" spc="0" normalizeH="0" baseline="0" noProof="0" dirty="0" smtClean="0">
              <a:ln>
                <a:noFill/>
              </a:ln>
              <a:solidFill>
                <a:schemeClr val="tx1">
                  <a:lumMod val="65000"/>
                  <a:lumOff val="35000"/>
                </a:schemeClr>
              </a:solidFill>
              <a:effectLst/>
              <a:uLnTx/>
              <a:uFillTx/>
            </a:endParaRPr>
          </a:p>
        </p:txBody>
      </p:sp>
      <p:sp>
        <p:nvSpPr>
          <p:cNvPr id="37" name="矩形 36"/>
          <p:cNvSpPr/>
          <p:nvPr userDrawn="1"/>
        </p:nvSpPr>
        <p:spPr>
          <a:xfrm>
            <a:off x="0" y="1297110"/>
            <a:ext cx="1868249" cy="149550"/>
          </a:xfrm>
          <a:prstGeom prst="rect">
            <a:avLst/>
          </a:prstGeom>
          <a:solidFill>
            <a:schemeClr val="bg1">
              <a:lumMod val="75000"/>
              <a:alpha val="6588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userDrawn="1"/>
        </p:nvSpPr>
        <p:spPr>
          <a:xfrm>
            <a:off x="1909194" y="1297110"/>
            <a:ext cx="1009935" cy="149550"/>
          </a:xfrm>
          <a:prstGeom prst="rect">
            <a:avLst/>
          </a:prstGeom>
          <a:solidFill>
            <a:srgbClr val="80A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0073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6531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spTree>
      <p:nvGrpSpPr>
        <p:cNvPr id="1" name=""/>
        <p:cNvGrpSpPr/>
        <p:nvPr/>
      </p:nvGrpSpPr>
      <p:grpSpPr>
        <a:xfrm>
          <a:off x="0" y="0"/>
          <a:ext cx="0" cy="0"/>
          <a:chOff x="0" y="0"/>
          <a:chExt cx="0" cy="0"/>
        </a:xfrm>
      </p:grpSpPr>
      <p:sp>
        <p:nvSpPr>
          <p:cNvPr id="33" name="矩形 32"/>
          <p:cNvSpPr/>
          <p:nvPr userDrawn="1"/>
        </p:nvSpPr>
        <p:spPr>
          <a:xfrm>
            <a:off x="1011404" y="474414"/>
            <a:ext cx="2003258" cy="781752"/>
          </a:xfrm>
          <a:prstGeom prst="rect">
            <a:avLst/>
          </a:prstGeom>
        </p:spPr>
        <p:txBody>
          <a:bodyPr wrap="square">
            <a:spAutoFit/>
          </a:bodyPr>
          <a:lstStyle/>
          <a:p>
            <a:pPr marL="0" marR="0" lvl="0" indent="0" algn="r" defTabSz="914400" eaLnBrk="1" fontAlgn="auto" latinLnBrk="0" hangingPunct="1">
              <a:lnSpc>
                <a:spcPct val="112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80A933"/>
                </a:solidFill>
                <a:effectLst/>
                <a:uLnTx/>
                <a:uFillTx/>
                <a:latin typeface="微软雅黑" pitchFamily="34" charset="-122"/>
                <a:ea typeface="微软雅黑" pitchFamily="34" charset="-122"/>
              </a:rPr>
              <a:t>过渡页  </a:t>
            </a:r>
            <a:r>
              <a:rPr kumimoji="0" lang="en-US" altLang="zh-CN" sz="2400" b="1" i="0" u="none" strike="noStrike" kern="1200" cap="none" spc="0" normalizeH="0" baseline="0" noProof="0" dirty="0" smtClean="0">
                <a:ln>
                  <a:noFill/>
                </a:ln>
                <a:solidFill>
                  <a:srgbClr val="80A933"/>
                </a:solidFill>
                <a:effectLst/>
                <a:uLnTx/>
                <a:uFillTx/>
                <a:latin typeface="微软雅黑" pitchFamily="34" charset="-122"/>
                <a:ea typeface="微软雅黑" pitchFamily="34" charset="-122"/>
              </a:rPr>
              <a:t> </a:t>
            </a:r>
          </a:p>
          <a:p>
            <a:pPr marL="0" marR="0" lvl="0" indent="0" algn="r" defTabSz="914400" eaLnBrk="1" fontAlgn="auto" latinLnBrk="0" hangingPunct="1">
              <a:lnSpc>
                <a:spcPct val="112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chemeClr val="tx1">
                    <a:lumMod val="65000"/>
                    <a:lumOff val="35000"/>
                  </a:schemeClr>
                </a:solidFill>
                <a:effectLst/>
                <a:uLnTx/>
                <a:uFillTx/>
                <a:latin typeface="+mn-lt"/>
                <a:ea typeface="+mn-ea"/>
              </a:rPr>
              <a:t>TRANSITION </a:t>
            </a:r>
            <a:r>
              <a:rPr kumimoji="0" lang="en-US" altLang="zh-CN" sz="1600" b="0" i="0" u="none" strike="noStrike" kern="1200" cap="none" spc="0" normalizeH="0" baseline="0" noProof="0" dirty="0" smtClean="0">
                <a:ln>
                  <a:noFill/>
                </a:ln>
                <a:solidFill>
                  <a:schemeClr val="tx1">
                    <a:lumMod val="65000"/>
                    <a:lumOff val="35000"/>
                  </a:schemeClr>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tx1">
                  <a:lumMod val="65000"/>
                  <a:lumOff val="35000"/>
                </a:schemeClr>
              </a:solidFill>
              <a:effectLst/>
              <a:uLnTx/>
              <a:uFillTx/>
            </a:endParaRPr>
          </a:p>
        </p:txBody>
      </p:sp>
      <p:sp>
        <p:nvSpPr>
          <p:cNvPr id="34" name="矩形 33"/>
          <p:cNvSpPr/>
          <p:nvPr userDrawn="1"/>
        </p:nvSpPr>
        <p:spPr>
          <a:xfrm>
            <a:off x="0" y="1297110"/>
            <a:ext cx="1868249" cy="149550"/>
          </a:xfrm>
          <a:prstGeom prst="rect">
            <a:avLst/>
          </a:prstGeom>
          <a:solidFill>
            <a:schemeClr val="bg1">
              <a:lumMod val="75000"/>
              <a:alpha val="6588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userDrawn="1"/>
        </p:nvSpPr>
        <p:spPr>
          <a:xfrm>
            <a:off x="1909194" y="1297110"/>
            <a:ext cx="1009935" cy="149550"/>
          </a:xfrm>
          <a:prstGeom prst="rect">
            <a:avLst/>
          </a:prstGeom>
          <a:solidFill>
            <a:srgbClr val="80A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80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33" name="文本框 32"/>
          <p:cNvSpPr txBox="1"/>
          <p:nvPr userDrawn="1"/>
        </p:nvSpPr>
        <p:spPr>
          <a:xfrm>
            <a:off x="893372" y="460979"/>
            <a:ext cx="1696298"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01 </a:t>
            </a:r>
            <a:r>
              <a:rPr lang="zh-CN" altLang="en-US" sz="2000" dirty="0" smtClean="0">
                <a:solidFill>
                  <a:schemeClr val="bg1"/>
                </a:solidFill>
                <a:latin typeface="微软雅黑" panose="020B0503020204020204" pitchFamily="34" charset="-122"/>
                <a:ea typeface="微软雅黑" panose="020B0503020204020204" pitchFamily="34" charset="-122"/>
              </a:rPr>
              <a:t>柱</a:t>
            </a:r>
            <a:r>
              <a:rPr lang="en-US" altLang="zh-CN" sz="2000" dirty="0">
                <a:solidFill>
                  <a:schemeClr val="bg1"/>
                </a:solidFill>
                <a:latin typeface="微软雅黑" panose="020B0503020204020204" pitchFamily="34" charset="-122"/>
                <a:ea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rPr>
              <a:t>条形图</a:t>
            </a:r>
          </a:p>
        </p:txBody>
      </p:sp>
    </p:spTree>
    <p:extLst>
      <p:ext uri="{BB962C8B-B14F-4D97-AF65-F5344CB8AC3E}">
        <p14:creationId xmlns:p14="http://schemas.microsoft.com/office/powerpoint/2010/main" val="2566583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47" name="文本框 46"/>
          <p:cNvSpPr txBox="1"/>
          <p:nvPr userDrawn="1"/>
        </p:nvSpPr>
        <p:spPr>
          <a:xfrm>
            <a:off x="893372" y="460979"/>
            <a:ext cx="1074333"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02 </a:t>
            </a:r>
            <a:r>
              <a:rPr lang="zh-CN" altLang="en-US" sz="2000" dirty="0" smtClean="0">
                <a:solidFill>
                  <a:schemeClr val="bg1"/>
                </a:solidFill>
                <a:latin typeface="微软雅黑" panose="020B0503020204020204" pitchFamily="34" charset="-122"/>
                <a:ea typeface="微软雅黑" panose="020B0503020204020204" pitchFamily="34" charset="-122"/>
              </a:rPr>
              <a:t>饼图</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06069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2" name="文本框 1"/>
          <p:cNvSpPr txBox="1"/>
          <p:nvPr userDrawn="1"/>
        </p:nvSpPr>
        <p:spPr>
          <a:xfrm>
            <a:off x="893372" y="460979"/>
            <a:ext cx="1330814"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03 </a:t>
            </a:r>
            <a:r>
              <a:rPr lang="zh-CN" altLang="en-US" sz="2000" dirty="0" smtClean="0">
                <a:solidFill>
                  <a:schemeClr val="bg1"/>
                </a:solidFill>
                <a:latin typeface="微软雅黑" panose="020B0503020204020204" pitchFamily="34" charset="-122"/>
                <a:ea typeface="微软雅黑" panose="020B0503020204020204" pitchFamily="34" charset="-122"/>
              </a:rPr>
              <a:t>环形图</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3221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
        <p:nvSpPr>
          <p:cNvPr id="2" name="文本框 1"/>
          <p:cNvSpPr txBox="1"/>
          <p:nvPr userDrawn="1"/>
        </p:nvSpPr>
        <p:spPr>
          <a:xfrm>
            <a:off x="702130" y="460979"/>
            <a:ext cx="2400502" cy="400110"/>
          </a:xfrm>
          <a:prstGeom prst="rect">
            <a:avLst/>
          </a:prstGeom>
          <a:noFill/>
        </p:spPr>
        <p:txBody>
          <a:bodyPr wrap="squar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04 </a:t>
            </a:r>
            <a:r>
              <a:rPr lang="zh-CN" altLang="en-US" sz="2000" dirty="0" smtClean="0">
                <a:solidFill>
                  <a:schemeClr val="bg1"/>
                </a:solidFill>
                <a:latin typeface="微软雅黑" panose="020B0503020204020204" pitchFamily="34" charset="-122"/>
                <a:ea typeface="微软雅黑" panose="020B0503020204020204" pitchFamily="34" charset="-122"/>
              </a:rPr>
              <a:t>折线图</a:t>
            </a:r>
            <a:r>
              <a:rPr lang="en-US" altLang="zh-CN" sz="2000" dirty="0">
                <a:solidFill>
                  <a:schemeClr val="bg1"/>
                </a:solidFill>
                <a:latin typeface="微软雅黑" panose="020B0503020204020204" pitchFamily="34" charset="-122"/>
                <a:ea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rPr>
              <a:t>面积图</a:t>
            </a:r>
          </a:p>
        </p:txBody>
      </p:sp>
    </p:spTree>
    <p:extLst>
      <p:ext uri="{BB962C8B-B14F-4D97-AF65-F5344CB8AC3E}">
        <p14:creationId xmlns:p14="http://schemas.microsoft.com/office/powerpoint/2010/main" val="425270692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6" name="矩形 5"/>
          <p:cNvSpPr/>
          <p:nvPr userDrawn="1"/>
        </p:nvSpPr>
        <p:spPr>
          <a:xfrm>
            <a:off x="0" y="0"/>
            <a:ext cx="609840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7018075" y="1610044"/>
            <a:ext cx="4288353" cy="3046988"/>
          </a:xfrm>
          <a:prstGeom prst="rect">
            <a:avLst/>
          </a:prstGeom>
          <a:noFill/>
        </p:spPr>
        <p:txBody>
          <a:bodyPr wrap="none" rtlCol="0">
            <a:spAutoFit/>
          </a:bodyPr>
          <a:lstStyle/>
          <a:p>
            <a:pPr>
              <a:lnSpc>
                <a:spcPct val="120000"/>
              </a:lnSpc>
            </a:pPr>
            <a:r>
              <a:rPr lang="zh-CN" altLang="en-US" sz="8000" b="1" dirty="0" smtClean="0">
                <a:solidFill>
                  <a:schemeClr val="tx1">
                    <a:lumMod val="65000"/>
                    <a:lumOff val="35000"/>
                  </a:schemeClr>
                </a:solidFill>
                <a:latin typeface="微软雅黑" panose="020B0503020204020204" pitchFamily="34" charset="-122"/>
                <a:ea typeface="微软雅黑" panose="020B0503020204020204" pitchFamily="34" charset="-122"/>
              </a:rPr>
              <a:t>谢谢收看</a:t>
            </a:r>
            <a:endParaRPr lang="en-US" altLang="zh-CN" sz="8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0000"/>
              </a:lnSpc>
            </a:pPr>
            <a:r>
              <a:rPr lang="zh-CN" altLang="en-US" sz="8000" b="1" dirty="0" smtClean="0">
                <a:solidFill>
                  <a:schemeClr val="tx1">
                    <a:lumMod val="65000"/>
                    <a:lumOff val="35000"/>
                  </a:schemeClr>
                </a:solidFill>
                <a:latin typeface="微软雅黑" panose="020B0503020204020204" pitchFamily="34" charset="-122"/>
                <a:ea typeface="微软雅黑" panose="020B0503020204020204" pitchFamily="34" charset="-122"/>
              </a:rPr>
              <a:t>请多指点</a:t>
            </a:r>
            <a:endParaRPr lang="zh-CN" altLang="en-US" sz="8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66" name="组合 65"/>
          <p:cNvGrpSpPr/>
          <p:nvPr userDrawn="1"/>
        </p:nvGrpSpPr>
        <p:grpSpPr>
          <a:xfrm>
            <a:off x="1938050" y="1269254"/>
            <a:ext cx="2116920" cy="2116920"/>
            <a:chOff x="8171208" y="363766"/>
            <a:chExt cx="2116920" cy="2116920"/>
          </a:xfrm>
        </p:grpSpPr>
        <p:sp>
          <p:nvSpPr>
            <p:cNvPr id="7" name="椭圆 6"/>
            <p:cNvSpPr/>
            <p:nvPr userDrawn="1"/>
          </p:nvSpPr>
          <p:spPr>
            <a:xfrm>
              <a:off x="8171208" y="363766"/>
              <a:ext cx="2116920" cy="2116920"/>
            </a:xfrm>
            <a:prstGeom prst="ellipse">
              <a:avLst/>
            </a:prstGeom>
            <a:solidFill>
              <a:schemeClr val="bg1">
                <a:lumMod val="95000"/>
              </a:schemeClr>
            </a:solidFill>
            <a:ln w="57150">
              <a:solidFill>
                <a:srgbClr val="80A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userDrawn="1"/>
          </p:nvGrpSpPr>
          <p:grpSpPr>
            <a:xfrm>
              <a:off x="8633063" y="643857"/>
              <a:ext cx="1193210" cy="1836829"/>
              <a:chOff x="9178925" y="1724026"/>
              <a:chExt cx="2598738" cy="4000499"/>
            </a:xfrm>
          </p:grpSpPr>
          <p:sp>
            <p:nvSpPr>
              <p:cNvPr id="17" name="Freeform 1281"/>
              <p:cNvSpPr>
                <a:spLocks/>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83"/>
              <p:cNvSpPr>
                <a:spLocks/>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84"/>
              <p:cNvSpPr>
                <a:spLocks/>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89"/>
              <p:cNvSpPr>
                <a:spLocks/>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92"/>
              <p:cNvSpPr>
                <a:spLocks/>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293"/>
              <p:cNvSpPr>
                <a:spLocks noEditPoints="1"/>
              </p:cNvSpPr>
              <p:nvPr/>
            </p:nvSpPr>
            <p:spPr bwMode="auto">
              <a:xfrm>
                <a:off x="9498013" y="3370263"/>
                <a:ext cx="1916113" cy="677862"/>
              </a:xfrm>
              <a:custGeom>
                <a:avLst/>
                <a:gdLst>
                  <a:gd name="T0" fmla="*/ 1658 w 1660"/>
                  <a:gd name="T1" fmla="*/ 103 h 587"/>
                  <a:gd name="T2" fmla="*/ 1596 w 1660"/>
                  <a:gd name="T3" fmla="*/ 68 h 587"/>
                  <a:gd name="T4" fmla="*/ 1096 w 1660"/>
                  <a:gd name="T5" fmla="*/ 39 h 587"/>
                  <a:gd name="T6" fmla="*/ 837 w 1660"/>
                  <a:gd name="T7" fmla="*/ 149 h 587"/>
                  <a:gd name="T8" fmla="*/ 823 w 1660"/>
                  <a:gd name="T9" fmla="*/ 149 h 587"/>
                  <a:gd name="T10" fmla="*/ 564 w 1660"/>
                  <a:gd name="T11" fmla="*/ 39 h 587"/>
                  <a:gd name="T12" fmla="*/ 64 w 1660"/>
                  <a:gd name="T13" fmla="*/ 68 h 587"/>
                  <a:gd name="T14" fmla="*/ 2 w 1660"/>
                  <a:gd name="T15" fmla="*/ 103 h 587"/>
                  <a:gd name="T16" fmla="*/ 27 w 1660"/>
                  <a:gd name="T17" fmla="*/ 161 h 587"/>
                  <a:gd name="T18" fmla="*/ 98 w 1660"/>
                  <a:gd name="T19" fmla="*/ 296 h 587"/>
                  <a:gd name="T20" fmla="*/ 214 w 1660"/>
                  <a:gd name="T21" fmla="*/ 541 h 587"/>
                  <a:gd name="T22" fmla="*/ 614 w 1660"/>
                  <a:gd name="T23" fmla="*/ 537 h 587"/>
                  <a:gd name="T24" fmla="*/ 828 w 1660"/>
                  <a:gd name="T25" fmla="*/ 238 h 587"/>
                  <a:gd name="T26" fmla="*/ 832 w 1660"/>
                  <a:gd name="T27" fmla="*/ 238 h 587"/>
                  <a:gd name="T28" fmla="*/ 1046 w 1660"/>
                  <a:gd name="T29" fmla="*/ 537 h 587"/>
                  <a:gd name="T30" fmla="*/ 1446 w 1660"/>
                  <a:gd name="T31" fmla="*/ 541 h 587"/>
                  <a:gd name="T32" fmla="*/ 1562 w 1660"/>
                  <a:gd name="T33" fmla="*/ 296 h 587"/>
                  <a:gd name="T34" fmla="*/ 1633 w 1660"/>
                  <a:gd name="T35" fmla="*/ 161 h 587"/>
                  <a:gd name="T36" fmla="*/ 1658 w 1660"/>
                  <a:gd name="T37" fmla="*/ 103 h 587"/>
                  <a:gd name="T38" fmla="*/ 670 w 1660"/>
                  <a:gd name="T39" fmla="*/ 341 h 587"/>
                  <a:gd name="T40" fmla="*/ 588 w 1660"/>
                  <a:gd name="T41" fmla="*/ 489 h 587"/>
                  <a:gd name="T42" fmla="*/ 411 w 1660"/>
                  <a:gd name="T43" fmla="*/ 519 h 587"/>
                  <a:gd name="T44" fmla="*/ 234 w 1660"/>
                  <a:gd name="T45" fmla="*/ 490 h 587"/>
                  <a:gd name="T46" fmla="*/ 160 w 1660"/>
                  <a:gd name="T47" fmla="*/ 316 h 587"/>
                  <a:gd name="T48" fmla="*/ 146 w 1660"/>
                  <a:gd name="T49" fmla="*/ 132 h 587"/>
                  <a:gd name="T50" fmla="*/ 405 w 1660"/>
                  <a:gd name="T51" fmla="*/ 89 h 587"/>
                  <a:gd name="T52" fmla="*/ 702 w 1660"/>
                  <a:gd name="T53" fmla="*/ 170 h 587"/>
                  <a:gd name="T54" fmla="*/ 670 w 1660"/>
                  <a:gd name="T55" fmla="*/ 341 h 587"/>
                  <a:gd name="T56" fmla="*/ 1500 w 1660"/>
                  <a:gd name="T57" fmla="*/ 316 h 587"/>
                  <a:gd name="T58" fmla="*/ 1426 w 1660"/>
                  <a:gd name="T59" fmla="*/ 490 h 587"/>
                  <a:gd name="T60" fmla="*/ 1249 w 1660"/>
                  <a:gd name="T61" fmla="*/ 519 h 587"/>
                  <a:gd name="T62" fmla="*/ 1072 w 1660"/>
                  <a:gd name="T63" fmla="*/ 489 h 587"/>
                  <a:gd name="T64" fmla="*/ 990 w 1660"/>
                  <a:gd name="T65" fmla="*/ 341 h 587"/>
                  <a:gd name="T66" fmla="*/ 958 w 1660"/>
                  <a:gd name="T67" fmla="*/ 170 h 587"/>
                  <a:gd name="T68" fmla="*/ 1255 w 1660"/>
                  <a:gd name="T69" fmla="*/ 89 h 587"/>
                  <a:gd name="T70" fmla="*/ 1514 w 1660"/>
                  <a:gd name="T71" fmla="*/ 132 h 587"/>
                  <a:gd name="T72" fmla="*/ 1500 w 1660"/>
                  <a:gd name="T73" fmla="*/ 31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60" h="587">
                    <a:moveTo>
                      <a:pt x="1658" y="103"/>
                    </a:moveTo>
                    <a:cubicBezTo>
                      <a:pt x="1658" y="71"/>
                      <a:pt x="1653" y="83"/>
                      <a:pt x="1596" y="68"/>
                    </a:cubicBezTo>
                    <a:cubicBezTo>
                      <a:pt x="1539" y="52"/>
                      <a:pt x="1364" y="0"/>
                      <a:pt x="1096" y="39"/>
                    </a:cubicBezTo>
                    <a:cubicBezTo>
                      <a:pt x="872" y="72"/>
                      <a:pt x="929" y="146"/>
                      <a:pt x="837" y="149"/>
                    </a:cubicBezTo>
                    <a:cubicBezTo>
                      <a:pt x="823" y="149"/>
                      <a:pt x="823" y="149"/>
                      <a:pt x="823" y="149"/>
                    </a:cubicBezTo>
                    <a:cubicBezTo>
                      <a:pt x="731" y="146"/>
                      <a:pt x="788" y="72"/>
                      <a:pt x="564" y="39"/>
                    </a:cubicBezTo>
                    <a:cubicBezTo>
                      <a:pt x="296" y="0"/>
                      <a:pt x="121" y="52"/>
                      <a:pt x="64" y="68"/>
                    </a:cubicBezTo>
                    <a:cubicBezTo>
                      <a:pt x="7" y="83"/>
                      <a:pt x="2" y="71"/>
                      <a:pt x="2" y="103"/>
                    </a:cubicBezTo>
                    <a:cubicBezTo>
                      <a:pt x="3" y="135"/>
                      <a:pt x="0" y="161"/>
                      <a:pt x="27" y="161"/>
                    </a:cubicBezTo>
                    <a:cubicBezTo>
                      <a:pt x="55" y="161"/>
                      <a:pt x="55" y="161"/>
                      <a:pt x="98" y="296"/>
                    </a:cubicBezTo>
                    <a:cubicBezTo>
                      <a:pt x="150" y="458"/>
                      <a:pt x="164" y="504"/>
                      <a:pt x="214" y="541"/>
                    </a:cubicBezTo>
                    <a:cubicBezTo>
                      <a:pt x="275" y="587"/>
                      <a:pt x="531" y="587"/>
                      <a:pt x="614" y="537"/>
                    </a:cubicBezTo>
                    <a:cubicBezTo>
                      <a:pt x="717" y="475"/>
                      <a:pt x="704" y="241"/>
                      <a:pt x="828" y="238"/>
                    </a:cubicBezTo>
                    <a:cubicBezTo>
                      <a:pt x="829" y="238"/>
                      <a:pt x="831" y="238"/>
                      <a:pt x="832" y="238"/>
                    </a:cubicBezTo>
                    <a:cubicBezTo>
                      <a:pt x="956" y="241"/>
                      <a:pt x="943" y="475"/>
                      <a:pt x="1046" y="537"/>
                    </a:cubicBezTo>
                    <a:cubicBezTo>
                      <a:pt x="1129" y="587"/>
                      <a:pt x="1385" y="587"/>
                      <a:pt x="1446" y="541"/>
                    </a:cubicBezTo>
                    <a:cubicBezTo>
                      <a:pt x="1496" y="504"/>
                      <a:pt x="1510" y="458"/>
                      <a:pt x="1562" y="296"/>
                    </a:cubicBezTo>
                    <a:cubicBezTo>
                      <a:pt x="1605" y="161"/>
                      <a:pt x="1605" y="161"/>
                      <a:pt x="1633" y="161"/>
                    </a:cubicBezTo>
                    <a:cubicBezTo>
                      <a:pt x="1660" y="161"/>
                      <a:pt x="1657" y="135"/>
                      <a:pt x="1658" y="103"/>
                    </a:cubicBezTo>
                    <a:close/>
                    <a:moveTo>
                      <a:pt x="670" y="341"/>
                    </a:moveTo>
                    <a:cubicBezTo>
                      <a:pt x="644" y="407"/>
                      <a:pt x="624" y="465"/>
                      <a:pt x="588" y="489"/>
                    </a:cubicBezTo>
                    <a:cubicBezTo>
                      <a:pt x="550" y="515"/>
                      <a:pt x="494" y="520"/>
                      <a:pt x="411" y="519"/>
                    </a:cubicBezTo>
                    <a:cubicBezTo>
                      <a:pt x="341" y="517"/>
                      <a:pt x="266" y="520"/>
                      <a:pt x="234" y="490"/>
                    </a:cubicBezTo>
                    <a:cubicBezTo>
                      <a:pt x="208" y="465"/>
                      <a:pt x="182" y="386"/>
                      <a:pt x="160" y="316"/>
                    </a:cubicBezTo>
                    <a:cubicBezTo>
                      <a:pt x="129" y="219"/>
                      <a:pt x="115" y="161"/>
                      <a:pt x="146" y="132"/>
                    </a:cubicBezTo>
                    <a:cubicBezTo>
                      <a:pt x="185" y="97"/>
                      <a:pt x="286" y="91"/>
                      <a:pt x="405" y="89"/>
                    </a:cubicBezTo>
                    <a:cubicBezTo>
                      <a:pt x="524" y="88"/>
                      <a:pt x="682" y="123"/>
                      <a:pt x="702" y="170"/>
                    </a:cubicBezTo>
                    <a:cubicBezTo>
                      <a:pt x="718" y="205"/>
                      <a:pt x="693" y="282"/>
                      <a:pt x="670" y="341"/>
                    </a:cubicBezTo>
                    <a:close/>
                    <a:moveTo>
                      <a:pt x="1500" y="316"/>
                    </a:moveTo>
                    <a:cubicBezTo>
                      <a:pt x="1478" y="386"/>
                      <a:pt x="1452" y="465"/>
                      <a:pt x="1426" y="490"/>
                    </a:cubicBezTo>
                    <a:cubicBezTo>
                      <a:pt x="1394" y="520"/>
                      <a:pt x="1319" y="517"/>
                      <a:pt x="1249" y="519"/>
                    </a:cubicBezTo>
                    <a:cubicBezTo>
                      <a:pt x="1166" y="520"/>
                      <a:pt x="1110" y="515"/>
                      <a:pt x="1072" y="489"/>
                    </a:cubicBezTo>
                    <a:cubicBezTo>
                      <a:pt x="1036" y="465"/>
                      <a:pt x="1016" y="407"/>
                      <a:pt x="990" y="341"/>
                    </a:cubicBezTo>
                    <a:cubicBezTo>
                      <a:pt x="967" y="282"/>
                      <a:pt x="942" y="205"/>
                      <a:pt x="958" y="170"/>
                    </a:cubicBezTo>
                    <a:cubicBezTo>
                      <a:pt x="978" y="123"/>
                      <a:pt x="1136" y="88"/>
                      <a:pt x="1255" y="89"/>
                    </a:cubicBezTo>
                    <a:cubicBezTo>
                      <a:pt x="1374" y="91"/>
                      <a:pt x="1475" y="97"/>
                      <a:pt x="1514" y="132"/>
                    </a:cubicBezTo>
                    <a:cubicBezTo>
                      <a:pt x="1546" y="161"/>
                      <a:pt x="1531" y="219"/>
                      <a:pt x="1500" y="316"/>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294"/>
              <p:cNvSpPr>
                <a:spLocks/>
              </p:cNvSpPr>
              <p:nvPr/>
            </p:nvSpPr>
            <p:spPr bwMode="auto">
              <a:xfrm>
                <a:off x="9842500" y="4178300"/>
                <a:ext cx="622300" cy="488950"/>
              </a:xfrm>
              <a:custGeom>
                <a:avLst/>
                <a:gdLst>
                  <a:gd name="T0" fmla="*/ 0 w 538"/>
                  <a:gd name="T1" fmla="*/ 347 h 424"/>
                  <a:gd name="T2" fmla="*/ 153 w 538"/>
                  <a:gd name="T3" fmla="*/ 300 h 424"/>
                  <a:gd name="T4" fmla="*/ 342 w 538"/>
                  <a:gd name="T5" fmla="*/ 163 h 424"/>
                  <a:gd name="T6" fmla="*/ 530 w 538"/>
                  <a:gd name="T7" fmla="*/ 87 h 424"/>
                  <a:gd name="T8" fmla="*/ 407 w 538"/>
                  <a:gd name="T9" fmla="*/ 2 h 424"/>
                  <a:gd name="T10" fmla="*/ 148 w 538"/>
                  <a:gd name="T11" fmla="*/ 180 h 424"/>
                  <a:gd name="T12" fmla="*/ 82 w 538"/>
                  <a:gd name="T13" fmla="*/ 326 h 424"/>
                  <a:gd name="T14" fmla="*/ 0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0" y="347"/>
                    </a:moveTo>
                    <a:cubicBezTo>
                      <a:pt x="0" y="347"/>
                      <a:pt x="82" y="424"/>
                      <a:pt x="153" y="300"/>
                    </a:cubicBezTo>
                    <a:cubicBezTo>
                      <a:pt x="209" y="203"/>
                      <a:pt x="220" y="166"/>
                      <a:pt x="342" y="163"/>
                    </a:cubicBezTo>
                    <a:cubicBezTo>
                      <a:pt x="465" y="160"/>
                      <a:pt x="522" y="141"/>
                      <a:pt x="530" y="87"/>
                    </a:cubicBezTo>
                    <a:cubicBezTo>
                      <a:pt x="538" y="33"/>
                      <a:pt x="492" y="0"/>
                      <a:pt x="407" y="2"/>
                    </a:cubicBezTo>
                    <a:cubicBezTo>
                      <a:pt x="323" y="4"/>
                      <a:pt x="210" y="54"/>
                      <a:pt x="148" y="180"/>
                    </a:cubicBezTo>
                    <a:cubicBezTo>
                      <a:pt x="104" y="269"/>
                      <a:pt x="108" y="298"/>
                      <a:pt x="82" y="326"/>
                    </a:cubicBezTo>
                    <a:cubicBezTo>
                      <a:pt x="56" y="354"/>
                      <a:pt x="0" y="347"/>
                      <a:pt x="0"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295"/>
              <p:cNvSpPr>
                <a:spLocks/>
              </p:cNvSpPr>
              <p:nvPr/>
            </p:nvSpPr>
            <p:spPr bwMode="auto">
              <a:xfrm>
                <a:off x="10447338" y="4178300"/>
                <a:ext cx="622300" cy="488950"/>
              </a:xfrm>
              <a:custGeom>
                <a:avLst/>
                <a:gdLst>
                  <a:gd name="T0" fmla="*/ 538 w 538"/>
                  <a:gd name="T1" fmla="*/ 347 h 424"/>
                  <a:gd name="T2" fmla="*/ 385 w 538"/>
                  <a:gd name="T3" fmla="*/ 300 h 424"/>
                  <a:gd name="T4" fmla="*/ 196 w 538"/>
                  <a:gd name="T5" fmla="*/ 163 h 424"/>
                  <a:gd name="T6" fmla="*/ 8 w 538"/>
                  <a:gd name="T7" fmla="*/ 87 h 424"/>
                  <a:gd name="T8" fmla="*/ 131 w 538"/>
                  <a:gd name="T9" fmla="*/ 2 h 424"/>
                  <a:gd name="T10" fmla="*/ 390 w 538"/>
                  <a:gd name="T11" fmla="*/ 180 h 424"/>
                  <a:gd name="T12" fmla="*/ 456 w 538"/>
                  <a:gd name="T13" fmla="*/ 326 h 424"/>
                  <a:gd name="T14" fmla="*/ 538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538" y="347"/>
                    </a:moveTo>
                    <a:cubicBezTo>
                      <a:pt x="538" y="347"/>
                      <a:pt x="456" y="424"/>
                      <a:pt x="385" y="300"/>
                    </a:cubicBezTo>
                    <a:cubicBezTo>
                      <a:pt x="329" y="203"/>
                      <a:pt x="318" y="166"/>
                      <a:pt x="196" y="163"/>
                    </a:cubicBezTo>
                    <a:cubicBezTo>
                      <a:pt x="74" y="160"/>
                      <a:pt x="16" y="141"/>
                      <a:pt x="8" y="87"/>
                    </a:cubicBezTo>
                    <a:cubicBezTo>
                      <a:pt x="0" y="33"/>
                      <a:pt x="46" y="0"/>
                      <a:pt x="131" y="2"/>
                    </a:cubicBezTo>
                    <a:cubicBezTo>
                      <a:pt x="215" y="4"/>
                      <a:pt x="328" y="54"/>
                      <a:pt x="390" y="180"/>
                    </a:cubicBezTo>
                    <a:cubicBezTo>
                      <a:pt x="434" y="269"/>
                      <a:pt x="430" y="298"/>
                      <a:pt x="456" y="326"/>
                    </a:cubicBezTo>
                    <a:cubicBezTo>
                      <a:pt x="482" y="354"/>
                      <a:pt x="538" y="347"/>
                      <a:pt x="538"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296"/>
              <p:cNvSpPr>
                <a:spLocks/>
              </p:cNvSpPr>
              <p:nvPr/>
            </p:nvSpPr>
            <p:spPr bwMode="auto">
              <a:xfrm>
                <a:off x="9632950" y="4111625"/>
                <a:ext cx="1647825" cy="1027112"/>
              </a:xfrm>
              <a:custGeom>
                <a:avLst/>
                <a:gdLst>
                  <a:gd name="T0" fmla="*/ 1260 w 1427"/>
                  <a:gd name="T1" fmla="*/ 225 h 890"/>
                  <a:gd name="T2" fmla="*/ 1018 w 1427"/>
                  <a:gd name="T3" fmla="*/ 547 h 890"/>
                  <a:gd name="T4" fmla="*/ 792 w 1427"/>
                  <a:gd name="T5" fmla="*/ 416 h 890"/>
                  <a:gd name="T6" fmla="*/ 713 w 1427"/>
                  <a:gd name="T7" fmla="*/ 375 h 890"/>
                  <a:gd name="T8" fmla="*/ 634 w 1427"/>
                  <a:gd name="T9" fmla="*/ 416 h 890"/>
                  <a:gd name="T10" fmla="*/ 408 w 1427"/>
                  <a:gd name="T11" fmla="*/ 547 h 890"/>
                  <a:gd name="T12" fmla="*/ 166 w 1427"/>
                  <a:gd name="T13" fmla="*/ 225 h 890"/>
                  <a:gd name="T14" fmla="*/ 0 w 1427"/>
                  <a:gd name="T15" fmla="*/ 0 h 890"/>
                  <a:gd name="T16" fmla="*/ 90 w 1427"/>
                  <a:gd name="T17" fmla="*/ 446 h 890"/>
                  <a:gd name="T18" fmla="*/ 462 w 1427"/>
                  <a:gd name="T19" fmla="*/ 788 h 890"/>
                  <a:gd name="T20" fmla="*/ 713 w 1427"/>
                  <a:gd name="T21" fmla="*/ 880 h 890"/>
                  <a:gd name="T22" fmla="*/ 964 w 1427"/>
                  <a:gd name="T23" fmla="*/ 788 h 890"/>
                  <a:gd name="T24" fmla="*/ 1336 w 1427"/>
                  <a:gd name="T25" fmla="*/ 446 h 890"/>
                  <a:gd name="T26" fmla="*/ 1427 w 1427"/>
                  <a:gd name="T27" fmla="*/ 0 h 890"/>
                  <a:gd name="T28" fmla="*/ 1260 w 1427"/>
                  <a:gd name="T29" fmla="*/ 22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7" h="890">
                    <a:moveTo>
                      <a:pt x="1260" y="225"/>
                    </a:moveTo>
                    <a:cubicBezTo>
                      <a:pt x="1249" y="317"/>
                      <a:pt x="1157" y="492"/>
                      <a:pt x="1018" y="547"/>
                    </a:cubicBezTo>
                    <a:cubicBezTo>
                      <a:pt x="879" y="602"/>
                      <a:pt x="841" y="467"/>
                      <a:pt x="792" y="416"/>
                    </a:cubicBezTo>
                    <a:cubicBezTo>
                      <a:pt x="753" y="376"/>
                      <a:pt x="724" y="374"/>
                      <a:pt x="713" y="375"/>
                    </a:cubicBezTo>
                    <a:cubicBezTo>
                      <a:pt x="702" y="374"/>
                      <a:pt x="673" y="376"/>
                      <a:pt x="634" y="416"/>
                    </a:cubicBezTo>
                    <a:cubicBezTo>
                      <a:pt x="585" y="467"/>
                      <a:pt x="547" y="602"/>
                      <a:pt x="408" y="547"/>
                    </a:cubicBezTo>
                    <a:cubicBezTo>
                      <a:pt x="269" y="492"/>
                      <a:pt x="177" y="317"/>
                      <a:pt x="166" y="225"/>
                    </a:cubicBezTo>
                    <a:cubicBezTo>
                      <a:pt x="143" y="32"/>
                      <a:pt x="0" y="0"/>
                      <a:pt x="0" y="0"/>
                    </a:cubicBezTo>
                    <a:cubicBezTo>
                      <a:pt x="0" y="0"/>
                      <a:pt x="41" y="368"/>
                      <a:pt x="90" y="446"/>
                    </a:cubicBezTo>
                    <a:cubicBezTo>
                      <a:pt x="139" y="523"/>
                      <a:pt x="332" y="684"/>
                      <a:pt x="462" y="788"/>
                    </a:cubicBezTo>
                    <a:cubicBezTo>
                      <a:pt x="590" y="890"/>
                      <a:pt x="643" y="880"/>
                      <a:pt x="713" y="880"/>
                    </a:cubicBezTo>
                    <a:cubicBezTo>
                      <a:pt x="783" y="880"/>
                      <a:pt x="836" y="890"/>
                      <a:pt x="964" y="788"/>
                    </a:cubicBezTo>
                    <a:cubicBezTo>
                      <a:pt x="1095" y="684"/>
                      <a:pt x="1287" y="523"/>
                      <a:pt x="1336" y="446"/>
                    </a:cubicBezTo>
                    <a:cubicBezTo>
                      <a:pt x="1385" y="368"/>
                      <a:pt x="1427" y="0"/>
                      <a:pt x="1427" y="0"/>
                    </a:cubicBezTo>
                    <a:cubicBezTo>
                      <a:pt x="1427" y="0"/>
                      <a:pt x="1284" y="32"/>
                      <a:pt x="1260" y="225"/>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98"/>
              <p:cNvSpPr>
                <a:spLocks/>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299"/>
              <p:cNvSpPr>
                <a:spLocks/>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00"/>
              <p:cNvSpPr>
                <a:spLocks/>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301"/>
              <p:cNvSpPr>
                <a:spLocks/>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302"/>
              <p:cNvSpPr>
                <a:spLocks/>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03"/>
              <p:cNvSpPr>
                <a:spLocks/>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04"/>
              <p:cNvSpPr>
                <a:spLocks/>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05"/>
              <p:cNvSpPr>
                <a:spLocks/>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06"/>
              <p:cNvSpPr>
                <a:spLocks/>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307"/>
              <p:cNvSpPr>
                <a:spLocks/>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08"/>
              <p:cNvSpPr>
                <a:spLocks/>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09"/>
              <p:cNvSpPr>
                <a:spLocks/>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10"/>
              <p:cNvSpPr>
                <a:spLocks/>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11"/>
              <p:cNvSpPr>
                <a:spLocks/>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313"/>
              <p:cNvSpPr>
                <a:spLocks/>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14"/>
              <p:cNvSpPr>
                <a:spLocks/>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15"/>
              <p:cNvSpPr>
                <a:spLocks/>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16"/>
              <p:cNvSpPr>
                <a:spLocks/>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317"/>
              <p:cNvSpPr>
                <a:spLocks/>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318"/>
              <p:cNvSpPr>
                <a:spLocks/>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319"/>
              <p:cNvSpPr>
                <a:spLocks/>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320"/>
              <p:cNvSpPr>
                <a:spLocks/>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21"/>
              <p:cNvSpPr>
                <a:spLocks/>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322"/>
              <p:cNvSpPr>
                <a:spLocks/>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323"/>
              <p:cNvSpPr>
                <a:spLocks/>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324"/>
              <p:cNvSpPr>
                <a:spLocks/>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325"/>
              <p:cNvSpPr>
                <a:spLocks/>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326"/>
              <p:cNvSpPr>
                <a:spLocks/>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327"/>
              <p:cNvSpPr>
                <a:spLocks/>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329"/>
              <p:cNvSpPr>
                <a:spLocks/>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330"/>
              <p:cNvSpPr>
                <a:spLocks/>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331"/>
              <p:cNvSpPr>
                <a:spLocks/>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332"/>
              <p:cNvSpPr>
                <a:spLocks/>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333"/>
              <p:cNvSpPr>
                <a:spLocks/>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334"/>
              <p:cNvSpPr>
                <a:spLocks/>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335"/>
              <p:cNvSpPr>
                <a:spLocks/>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336"/>
              <p:cNvSpPr>
                <a:spLocks/>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1" name="任意多边形 70"/>
          <p:cNvSpPr/>
          <p:nvPr userDrawn="1"/>
        </p:nvSpPr>
        <p:spPr>
          <a:xfrm>
            <a:off x="1831787" y="3117209"/>
            <a:ext cx="2329447" cy="482046"/>
          </a:xfrm>
          <a:custGeom>
            <a:avLst/>
            <a:gdLst>
              <a:gd name="connsiteX0" fmla="*/ 0 w 2541974"/>
              <a:gd name="connsiteY0" fmla="*/ 0 h 636814"/>
              <a:gd name="connsiteX1" fmla="*/ 2541974 w 2541974"/>
              <a:gd name="connsiteY1" fmla="*/ 0 h 636814"/>
              <a:gd name="connsiteX2" fmla="*/ 2372921 w 2541974"/>
              <a:gd name="connsiteY2" fmla="*/ 318407 h 636814"/>
              <a:gd name="connsiteX3" fmla="*/ 2541974 w 2541974"/>
              <a:gd name="connsiteY3" fmla="*/ 636814 h 636814"/>
              <a:gd name="connsiteX4" fmla="*/ 0 w 2541974"/>
              <a:gd name="connsiteY4" fmla="*/ 636814 h 636814"/>
              <a:gd name="connsiteX5" fmla="*/ 168950 w 2541974"/>
              <a:gd name="connsiteY5" fmla="*/ 318407 h 63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1974" h="636814">
                <a:moveTo>
                  <a:pt x="0" y="0"/>
                </a:moveTo>
                <a:lnTo>
                  <a:pt x="2541974" y="0"/>
                </a:lnTo>
                <a:lnTo>
                  <a:pt x="2372921" y="318407"/>
                </a:lnTo>
                <a:lnTo>
                  <a:pt x="2541974" y="636814"/>
                </a:lnTo>
                <a:lnTo>
                  <a:pt x="0" y="636814"/>
                </a:lnTo>
                <a:lnTo>
                  <a:pt x="168950" y="318407"/>
                </a:lnTo>
                <a:close/>
              </a:path>
            </a:pathLst>
          </a:custGeom>
          <a:solidFill>
            <a:srgbClr val="80A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布衣公子作品</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7590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3_标题幻灯片">
    <p:spTree>
      <p:nvGrpSpPr>
        <p:cNvPr id="1" name=""/>
        <p:cNvGrpSpPr/>
        <p:nvPr/>
      </p:nvGrpSpPr>
      <p:grpSpPr>
        <a:xfrm>
          <a:off x="0" y="0"/>
          <a:ext cx="0" cy="0"/>
          <a:chOff x="0" y="0"/>
          <a:chExt cx="0" cy="0"/>
        </a:xfrm>
      </p:grpSpPr>
      <p:pic>
        <p:nvPicPr>
          <p:cNvPr id="2"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val="0"/>
              </a:ext>
            </a:extLst>
          </a:blip>
          <a:srcRect/>
          <a:stretch/>
        </p:blipFill>
        <p:spPr bwMode="auto">
          <a:xfrm>
            <a:off x="0" y="0"/>
            <a:ext cx="6285756" cy="685958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5" name="组合 4"/>
          <p:cNvGrpSpPr/>
          <p:nvPr userDrawn="1"/>
        </p:nvGrpSpPr>
        <p:grpSpPr>
          <a:xfrm>
            <a:off x="4337" y="272493"/>
            <a:ext cx="2033736" cy="461665"/>
            <a:chOff x="8525122" y="157879"/>
            <a:chExt cx="651124" cy="461664"/>
          </a:xfrm>
        </p:grpSpPr>
        <p:sp>
          <p:nvSpPr>
            <p:cNvPr id="6" name="矩形 5"/>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7" name="TextBox 16"/>
            <p:cNvSpPr txBox="1"/>
            <p:nvPr/>
          </p:nvSpPr>
          <p:spPr>
            <a:xfrm>
              <a:off x="8525122" y="157879"/>
              <a:ext cx="651124" cy="461664"/>
            </a:xfrm>
            <a:prstGeom prst="rect">
              <a:avLst/>
            </a:prstGeom>
            <a:solidFill>
              <a:srgbClr val="80A933"/>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8" name="矩形 7"/>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80A933"/>
                </a:solidFill>
                <a:latin typeface="微软雅黑" pitchFamily="34" charset="-122"/>
                <a:ea typeface="微软雅黑" pitchFamily="34" charset="-122"/>
              </a:rPr>
              <a:t>一位平凡</a:t>
            </a:r>
            <a:r>
              <a:rPr lang="en-US" altLang="zh-CN" sz="2200" dirty="0">
                <a:solidFill>
                  <a:srgbClr val="80A933"/>
                </a:solidFill>
                <a:latin typeface="微软雅黑" pitchFamily="34" charset="-122"/>
                <a:ea typeface="微软雅黑" pitchFamily="34" charset="-122"/>
              </a:rPr>
              <a:t>80</a:t>
            </a:r>
            <a:r>
              <a:rPr lang="zh-CN" altLang="en-US" sz="2200" dirty="0">
                <a:solidFill>
                  <a:srgbClr val="80A933"/>
                </a:solidFill>
                <a:latin typeface="微软雅黑" pitchFamily="34" charset="-122"/>
                <a:ea typeface="微软雅黑" pitchFamily="34" charset="-122"/>
              </a:rPr>
              <a:t>后的职场与情感历程</a:t>
            </a:r>
          </a:p>
        </p:txBody>
      </p:sp>
      <p:pic>
        <p:nvPicPr>
          <p:cNvPr id="9"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schemeClr val="tx1">
                    <a:lumMod val="65000"/>
                    <a:lumOff val="35000"/>
                  </a:scheme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schemeClr val="tx1">
                  <a:lumMod val="65000"/>
                  <a:lumOff val="35000"/>
                </a:scheme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schemeClr val="tx1">
                    <a:lumMod val="65000"/>
                    <a:lumOff val="35000"/>
                  </a:scheme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schemeClr val="tx1">
                    <a:lumMod val="65000"/>
                    <a:lumOff val="35000"/>
                  </a:schemeClr>
                </a:solidFill>
                <a:latin typeface="微软雅黑" pitchFamily="34" charset="-122"/>
                <a:ea typeface="微软雅黑" pitchFamily="34" charset="-122"/>
              </a:rPr>
              <a:t>……</a:t>
            </a: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11" name="矩形 10"/>
          <p:cNvSpPr/>
          <p:nvPr userDrawn="1"/>
        </p:nvSpPr>
        <p:spPr>
          <a:xfrm>
            <a:off x="7103318" y="5469419"/>
            <a:ext cx="4369405" cy="335132"/>
          </a:xfrm>
          <a:prstGeom prst="rect">
            <a:avLst/>
          </a:prstGeom>
        </p:spPr>
        <p:txBody>
          <a:bodyPr wrap="square" lIns="91417" tIns="45708" rIns="91417" bIns="45708">
            <a:spAutoFit/>
          </a:bodyPr>
          <a:lstStyle/>
          <a:p>
            <a:pPr defTabSz="1218892">
              <a:lnSpc>
                <a:spcPct val="150000"/>
              </a:lnSpc>
            </a:pPr>
            <a:r>
              <a:rPr lang="en-US" altLang="zh-CN" sz="1200" dirty="0">
                <a:solidFill>
                  <a:srgbClr val="80A933"/>
                </a:solidFill>
                <a:latin typeface="Arial"/>
                <a:ea typeface="微软雅黑" pitchFamily="34" charset="-122"/>
                <a:cs typeface="Arial"/>
                <a:hlinkClick r:id="rId4"/>
              </a:rPr>
              <a:t>http://www.tianya.cn/publicforum/content/no20/1/317960.shtml</a:t>
            </a:r>
            <a:endParaRPr lang="en-US" altLang="zh-CN" sz="1200" dirty="0">
              <a:solidFill>
                <a:srgbClr val="80A933"/>
              </a:solidFill>
              <a:latin typeface="Arial"/>
              <a:ea typeface="微软雅黑" pitchFamily="34" charset="-122"/>
              <a:cs typeface="Arial"/>
            </a:endParaRPr>
          </a:p>
        </p:txBody>
      </p:sp>
      <p:sp>
        <p:nvSpPr>
          <p:cNvPr id="12" name="矩形 11"/>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marL="0" marR="0" lvl="0" indent="0" algn="ctr" defTabSz="1218892"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80A933"/>
                </a:solidFill>
                <a:effectLst/>
                <a:uLnTx/>
                <a:uFillTx/>
                <a:latin typeface="微软雅黑" pitchFamily="34" charset="-122"/>
                <a:ea typeface="微软雅黑" pitchFamily="34" charset="-122"/>
              </a:rPr>
              <a:t>自传体小说，请您多多捧场</a:t>
            </a:r>
            <a:r>
              <a:rPr kumimoji="0" lang="zh-CN" altLang="en-US" sz="1600" b="0" i="0" u="none" strike="noStrike" kern="0" cap="none" spc="0" normalizeH="0" baseline="0" noProof="0" dirty="0">
                <a:ln>
                  <a:noFill/>
                </a:ln>
                <a:solidFill>
                  <a:srgbClr val="80A933"/>
                </a:solidFill>
                <a:effectLst/>
                <a:uLnTx/>
                <a:uFillTx/>
                <a:latin typeface="微软雅黑" pitchFamily="34" charset="-122"/>
                <a:ea typeface="微软雅黑" pitchFamily="34" charset="-122"/>
                <a:sym typeface="Wingdings" pitchFamily="2" charset="2"/>
              </a:rPr>
              <a:t>：）</a:t>
            </a:r>
            <a:endParaRPr kumimoji="0" lang="zh-CN" altLang="en-US" sz="1600" b="0" i="0" u="none" strike="noStrike" kern="0" cap="none" spc="0" normalizeH="0" baseline="0" noProof="0" dirty="0">
              <a:ln>
                <a:noFill/>
              </a:ln>
              <a:solidFill>
                <a:srgbClr val="80A933"/>
              </a:solidFill>
              <a:effectLst/>
              <a:uLnTx/>
              <a:uFillTx/>
              <a:latin typeface="微软雅黑" pitchFamily="34" charset="-122"/>
              <a:ea typeface="微软雅黑" pitchFamily="34" charset="-122"/>
            </a:endParaRPr>
          </a:p>
        </p:txBody>
      </p:sp>
      <p:pic>
        <p:nvPicPr>
          <p:cNvPr id="13"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15" name="文本框 14"/>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4011301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8F8"/>
        </a:solidFill>
        <a:effectLst/>
      </p:bgPr>
    </p:bg>
    <p:spTree>
      <p:nvGrpSpPr>
        <p:cNvPr id="1" name=""/>
        <p:cNvGrpSpPr/>
        <p:nvPr/>
      </p:nvGrpSpPr>
      <p:grpSpPr>
        <a:xfrm>
          <a:off x="0" y="0"/>
          <a:ext cx="0" cy="0"/>
          <a:chOff x="0" y="0"/>
          <a:chExt cx="0" cy="0"/>
        </a:xfrm>
      </p:grpSpPr>
      <p:sp>
        <p:nvSpPr>
          <p:cNvPr id="2" name="矩形 1"/>
          <p:cNvSpPr/>
          <p:nvPr userDrawn="1"/>
        </p:nvSpPr>
        <p:spPr>
          <a:xfrm>
            <a:off x="-600" y="382724"/>
            <a:ext cx="12193200" cy="566844"/>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p:cNvSpPr/>
          <p:nvPr userDrawn="1"/>
        </p:nvSpPr>
        <p:spPr>
          <a:xfrm>
            <a:off x="668215" y="252908"/>
            <a:ext cx="2584938" cy="826477"/>
          </a:xfrm>
          <a:prstGeom prst="homePlate">
            <a:avLst/>
          </a:prstGeom>
          <a:solidFill>
            <a:srgbClr val="80A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userDrawn="1"/>
        </p:nvSpPr>
        <p:spPr>
          <a:xfrm flipH="1">
            <a:off x="528663" y="252907"/>
            <a:ext cx="139551" cy="129817"/>
          </a:xfrm>
          <a:prstGeom prst="rtTriangle">
            <a:avLst/>
          </a:prstGeom>
          <a:solidFill>
            <a:srgbClr val="A6C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userDrawn="1"/>
        </p:nvSpPr>
        <p:spPr>
          <a:xfrm flipH="1" flipV="1">
            <a:off x="528660" y="949568"/>
            <a:ext cx="139551" cy="129816"/>
          </a:xfrm>
          <a:prstGeom prst="rtTriangle">
            <a:avLst/>
          </a:prstGeom>
          <a:solidFill>
            <a:srgbClr val="A6C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 name="椭圆 6"/>
          <p:cNvSpPr/>
          <p:nvPr userDrawn="1"/>
        </p:nvSpPr>
        <p:spPr>
          <a:xfrm>
            <a:off x="11356958" y="479721"/>
            <a:ext cx="360000" cy="360000"/>
          </a:xfrm>
          <a:prstGeom prst="ellipse">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itchFamily="34" charset="-122"/>
              <a:ea typeface="微软雅黑" pitchFamily="34" charset="-122"/>
            </a:endParaRPr>
          </a:p>
        </p:txBody>
      </p:sp>
      <p:sp>
        <p:nvSpPr>
          <p:cNvPr id="8" name="TextBox 15"/>
          <p:cNvSpPr txBox="1"/>
          <p:nvPr userDrawn="1"/>
        </p:nvSpPr>
        <p:spPr>
          <a:xfrm>
            <a:off x="11211743" y="490444"/>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286333808"/>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5" r:id="rId3"/>
    <p:sldLayoutId id="2147483654" r:id="rId4"/>
    <p:sldLayoutId id="2147483653" r:id="rId5"/>
    <p:sldLayoutId id="2147483656" r:id="rId6"/>
    <p:sldLayoutId id="2147483657" r:id="rId7"/>
    <p:sldLayoutId id="2147483650" r:id="rId8"/>
    <p:sldLayoutId id="2147483652"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0184419"/>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chart" Target="../charts/chart23.xml"/><Relationship Id="rId13" Type="http://schemas.openxmlformats.org/officeDocument/2006/relationships/chart" Target="../charts/chart28.xml"/><Relationship Id="rId3" Type="http://schemas.openxmlformats.org/officeDocument/2006/relationships/chart" Target="../charts/chart18.xml"/><Relationship Id="rId7" Type="http://schemas.openxmlformats.org/officeDocument/2006/relationships/chart" Target="../charts/chart22.xml"/><Relationship Id="rId12" Type="http://schemas.openxmlformats.org/officeDocument/2006/relationships/chart" Target="../charts/chart27.xml"/><Relationship Id="rId2" Type="http://schemas.openxmlformats.org/officeDocument/2006/relationships/chart" Target="../charts/chart17.xml"/><Relationship Id="rId16" Type="http://schemas.openxmlformats.org/officeDocument/2006/relationships/chart" Target="../charts/chart31.xml"/><Relationship Id="rId1" Type="http://schemas.openxmlformats.org/officeDocument/2006/relationships/slideLayout" Target="../slideLayouts/slideLayout5.xml"/><Relationship Id="rId6" Type="http://schemas.openxmlformats.org/officeDocument/2006/relationships/chart" Target="../charts/chart21.xml"/><Relationship Id="rId11" Type="http://schemas.openxmlformats.org/officeDocument/2006/relationships/chart" Target="../charts/chart26.xml"/><Relationship Id="rId5" Type="http://schemas.openxmlformats.org/officeDocument/2006/relationships/chart" Target="../charts/chart20.xml"/><Relationship Id="rId15" Type="http://schemas.openxmlformats.org/officeDocument/2006/relationships/chart" Target="../charts/chart30.xml"/><Relationship Id="rId10" Type="http://schemas.openxmlformats.org/officeDocument/2006/relationships/chart" Target="../charts/chart25.xml"/><Relationship Id="rId4" Type="http://schemas.openxmlformats.org/officeDocument/2006/relationships/chart" Target="../charts/chart19.xml"/><Relationship Id="rId9" Type="http://schemas.openxmlformats.org/officeDocument/2006/relationships/chart" Target="../charts/chart24.xml"/><Relationship Id="rId14" Type="http://schemas.openxmlformats.org/officeDocument/2006/relationships/chart" Target="../charts/chart29.xml"/></Relationships>
</file>

<file path=ppt/slides/_rels/slide12.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chart" Target="../charts/chart3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chart" Target="../charts/chart34.xml"/><Relationship Id="rId1" Type="http://schemas.openxmlformats.org/officeDocument/2006/relationships/slideLayout" Target="../slideLayouts/slideLayout5.xml"/><Relationship Id="rId5" Type="http://schemas.openxmlformats.org/officeDocument/2006/relationships/chart" Target="../charts/chart37.xml"/><Relationship Id="rId4" Type="http://schemas.openxmlformats.org/officeDocument/2006/relationships/chart" Target="../charts/chart36.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chart" Target="../charts/chart38.xml"/><Relationship Id="rId1" Type="http://schemas.openxmlformats.org/officeDocument/2006/relationships/slideLayout" Target="../slideLayouts/slideLayout5.xml"/><Relationship Id="rId5" Type="http://schemas.openxmlformats.org/officeDocument/2006/relationships/image" Target="../media/image38.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image" Target="../media/image39.png"/><Relationship Id="rId1" Type="http://schemas.openxmlformats.org/officeDocument/2006/relationships/slideLayout" Target="../slideLayouts/slideLayout5.xml"/><Relationship Id="rId6" Type="http://schemas.openxmlformats.org/officeDocument/2006/relationships/chart" Target="../charts/chart41.xml"/><Relationship Id="rId5" Type="http://schemas.openxmlformats.org/officeDocument/2006/relationships/image" Target="../media/image40.png"/><Relationship Id="rId4" Type="http://schemas.openxmlformats.org/officeDocument/2006/relationships/chart" Target="../charts/chart40.xml"/></Relationships>
</file>

<file path=ppt/slides/_rels/slide16.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chart" Target="../charts/chart4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chart" Target="../charts/chart49.xml"/><Relationship Id="rId3" Type="http://schemas.openxmlformats.org/officeDocument/2006/relationships/chart" Target="../charts/chart45.xml"/><Relationship Id="rId7" Type="http://schemas.openxmlformats.org/officeDocument/2006/relationships/chart" Target="../charts/chart48.xml"/><Relationship Id="rId2" Type="http://schemas.openxmlformats.org/officeDocument/2006/relationships/chart" Target="../charts/chart44.xml"/><Relationship Id="rId1" Type="http://schemas.openxmlformats.org/officeDocument/2006/relationships/slideLayout" Target="../slideLayouts/slideLayout6.xml"/><Relationship Id="rId6" Type="http://schemas.openxmlformats.org/officeDocument/2006/relationships/image" Target="../media/image41.wmf"/><Relationship Id="rId5" Type="http://schemas.openxmlformats.org/officeDocument/2006/relationships/chart" Target="../charts/chart47.xml"/><Relationship Id="rId10" Type="http://schemas.openxmlformats.org/officeDocument/2006/relationships/chart" Target="../charts/chart51.xml"/><Relationship Id="rId4" Type="http://schemas.openxmlformats.org/officeDocument/2006/relationships/chart" Target="../charts/chart46.xml"/><Relationship Id="rId9" Type="http://schemas.openxmlformats.org/officeDocument/2006/relationships/chart" Target="../charts/chart50.xml"/></Relationships>
</file>

<file path=ppt/slides/_rels/slide19.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chart" Target="../charts/chart5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5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chart" Target="../charts/chart56.xml"/><Relationship Id="rId2" Type="http://schemas.openxmlformats.org/officeDocument/2006/relationships/chart" Target="../charts/chart55.xml"/><Relationship Id="rId1" Type="http://schemas.openxmlformats.org/officeDocument/2006/relationships/slideLayout" Target="../slideLayouts/slideLayout6.xml"/><Relationship Id="rId4" Type="http://schemas.openxmlformats.org/officeDocument/2006/relationships/chart" Target="../charts/chart57.xml"/></Relationships>
</file>

<file path=ppt/slides/_rels/slide22.xml.rels><?xml version="1.0" encoding="UTF-8" standalone="yes"?>
<Relationships xmlns="http://schemas.openxmlformats.org/package/2006/relationships"><Relationship Id="rId3" Type="http://schemas.openxmlformats.org/officeDocument/2006/relationships/chart" Target="../charts/chart58.xml"/><Relationship Id="rId2" Type="http://schemas.openxmlformats.org/officeDocument/2006/relationships/image" Target="../media/image41.wmf"/><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chart" Target="../charts/chart5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chart" Target="../charts/chart6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chart" Target="../charts/chart6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2" Type="http://schemas.openxmlformats.org/officeDocument/2006/relationships/chart" Target="../charts/chart6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8.xml"/><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4.xml"/><Relationship Id="rId4" Type="http://schemas.openxmlformats.org/officeDocument/2006/relationships/chart" Target="../charts/chart8.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9.pn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chart" Target="../charts/chart10.xml"/><Relationship Id="rId4" Type="http://schemas.openxmlformats.org/officeDocument/2006/relationships/chart" Target="../charts/chart9.xml"/></Relationships>
</file>

<file path=ppt/slides/_rels/slide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chart" Target="../charts/chart12.xml"/><Relationship Id="rId7" Type="http://schemas.openxmlformats.org/officeDocument/2006/relationships/image" Target="../media/image31.png"/><Relationship Id="rId2" Type="http://schemas.openxmlformats.org/officeDocument/2006/relationships/chart" Target="../charts/chart11.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chart" Target="../charts/chart13.xml"/></Relationships>
</file>

<file path=ppt/slides/_rels/slide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4.xml"/><Relationship Id="rId4" Type="http://schemas.openxmlformats.org/officeDocument/2006/relationships/chart" Target="../charts/char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6257330"/>
      </p:ext>
    </p:extLst>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a:xfrm>
            <a:off x="5605354" y="1248082"/>
            <a:ext cx="2323690" cy="2323690"/>
          </a:xfrm>
          <a:prstGeom prst="ellipse">
            <a:avLst/>
          </a:prstGeom>
          <a:solidFill>
            <a:srgbClr val="80A93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文本框 39"/>
          <p:cNvSpPr txBox="1"/>
          <p:nvPr/>
        </p:nvSpPr>
        <p:spPr>
          <a:xfrm>
            <a:off x="4584333" y="2297690"/>
            <a:ext cx="984565" cy="369332"/>
          </a:xfrm>
          <a:prstGeom prst="rect">
            <a:avLst/>
          </a:prstGeom>
          <a:noFill/>
        </p:spPr>
        <p:txBody>
          <a:bodyPr wrap="none" rtlCol="0">
            <a:spAutoFit/>
          </a:bodyPr>
          <a:lstStyle/>
          <a:p>
            <a:r>
              <a:rPr lang="en-US" altLang="zh-CN" dirty="0" smtClean="0">
                <a:solidFill>
                  <a:srgbClr val="80A933"/>
                </a:solidFill>
                <a:latin typeface="微软雅黑" panose="020B0503020204020204" pitchFamily="34" charset="-122"/>
                <a:ea typeface="微软雅黑" panose="020B0503020204020204" pitchFamily="34" charset="-122"/>
              </a:rPr>
              <a:t>02 </a:t>
            </a:r>
            <a:r>
              <a:rPr lang="zh-CN" altLang="en-US" dirty="0" smtClean="0">
                <a:solidFill>
                  <a:srgbClr val="80A933"/>
                </a:solidFill>
                <a:latin typeface="微软雅黑" panose="020B0503020204020204" pitchFamily="34" charset="-122"/>
                <a:ea typeface="微软雅黑" panose="020B0503020204020204" pitchFamily="34" charset="-122"/>
              </a:rPr>
              <a:t>饼图</a:t>
            </a:r>
            <a:endParaRPr lang="zh-CN" altLang="en-US" dirty="0">
              <a:solidFill>
                <a:srgbClr val="80A933"/>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7351611" y="1295973"/>
            <a:ext cx="2437552" cy="4747546"/>
            <a:chOff x="10368935" y="1474788"/>
            <a:chExt cx="1668462" cy="3249613"/>
          </a:xfrm>
        </p:grpSpPr>
        <p:sp>
          <p:nvSpPr>
            <p:cNvPr id="73" name="Freeform 122"/>
            <p:cNvSpPr>
              <a:spLocks/>
            </p:cNvSpPr>
            <p:nvPr/>
          </p:nvSpPr>
          <p:spPr bwMode="auto">
            <a:xfrm>
              <a:off x="10368935" y="2371726"/>
              <a:ext cx="808037" cy="485775"/>
            </a:xfrm>
            <a:custGeom>
              <a:avLst/>
              <a:gdLst>
                <a:gd name="T0" fmla="*/ 40 w 45"/>
                <a:gd name="T1" fmla="*/ 0 h 27"/>
                <a:gd name="T2" fmla="*/ 37 w 45"/>
                <a:gd name="T3" fmla="*/ 11 h 27"/>
                <a:gd name="T4" fmla="*/ 27 w 45"/>
                <a:gd name="T5" fmla="*/ 17 h 27"/>
                <a:gd name="T6" fmla="*/ 15 w 45"/>
                <a:gd name="T7" fmla="*/ 21 h 27"/>
                <a:gd name="T8" fmla="*/ 14 w 45"/>
                <a:gd name="T9" fmla="*/ 20 h 27"/>
                <a:gd name="T10" fmla="*/ 11 w 45"/>
                <a:gd name="T11" fmla="*/ 19 h 27"/>
                <a:gd name="T12" fmla="*/ 11 w 45"/>
                <a:gd name="T13" fmla="*/ 21 h 27"/>
                <a:gd name="T14" fmla="*/ 8 w 45"/>
                <a:gd name="T15" fmla="*/ 21 h 27"/>
                <a:gd name="T16" fmla="*/ 3 w 45"/>
                <a:gd name="T17" fmla="*/ 21 h 27"/>
                <a:gd name="T18" fmla="*/ 2 w 45"/>
                <a:gd name="T19" fmla="*/ 23 h 27"/>
                <a:gd name="T20" fmla="*/ 5 w 45"/>
                <a:gd name="T21" fmla="*/ 24 h 27"/>
                <a:gd name="T22" fmla="*/ 11 w 45"/>
                <a:gd name="T23" fmla="*/ 26 h 27"/>
                <a:gd name="T24" fmla="*/ 16 w 45"/>
                <a:gd name="T25" fmla="*/ 25 h 27"/>
                <a:gd name="T26" fmla="*/ 17 w 45"/>
                <a:gd name="T27" fmla="*/ 25 h 27"/>
                <a:gd name="T28" fmla="*/ 26 w 45"/>
                <a:gd name="T29" fmla="*/ 23 h 27"/>
                <a:gd name="T30" fmla="*/ 43 w 45"/>
                <a:gd name="T31" fmla="*/ 16 h 27"/>
                <a:gd name="T32" fmla="*/ 40 w 45"/>
                <a:gd name="T3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 h="27">
                  <a:moveTo>
                    <a:pt x="40" y="0"/>
                  </a:moveTo>
                  <a:cubicBezTo>
                    <a:pt x="40" y="0"/>
                    <a:pt x="38" y="10"/>
                    <a:pt x="37" y="11"/>
                  </a:cubicBezTo>
                  <a:cubicBezTo>
                    <a:pt x="37" y="11"/>
                    <a:pt x="30" y="15"/>
                    <a:pt x="27" y="17"/>
                  </a:cubicBezTo>
                  <a:cubicBezTo>
                    <a:pt x="24" y="19"/>
                    <a:pt x="18" y="20"/>
                    <a:pt x="15" y="21"/>
                  </a:cubicBezTo>
                  <a:cubicBezTo>
                    <a:pt x="15" y="21"/>
                    <a:pt x="14" y="20"/>
                    <a:pt x="14" y="20"/>
                  </a:cubicBezTo>
                  <a:cubicBezTo>
                    <a:pt x="11" y="18"/>
                    <a:pt x="11" y="19"/>
                    <a:pt x="11" y="19"/>
                  </a:cubicBezTo>
                  <a:cubicBezTo>
                    <a:pt x="11" y="19"/>
                    <a:pt x="11" y="20"/>
                    <a:pt x="11" y="21"/>
                  </a:cubicBezTo>
                  <a:cubicBezTo>
                    <a:pt x="10" y="21"/>
                    <a:pt x="9" y="21"/>
                    <a:pt x="8" y="21"/>
                  </a:cubicBezTo>
                  <a:cubicBezTo>
                    <a:pt x="6" y="21"/>
                    <a:pt x="5" y="21"/>
                    <a:pt x="3" y="21"/>
                  </a:cubicBezTo>
                  <a:cubicBezTo>
                    <a:pt x="2" y="21"/>
                    <a:pt x="0" y="22"/>
                    <a:pt x="2" y="23"/>
                  </a:cubicBezTo>
                  <a:cubicBezTo>
                    <a:pt x="5" y="24"/>
                    <a:pt x="5" y="24"/>
                    <a:pt x="5" y="24"/>
                  </a:cubicBezTo>
                  <a:cubicBezTo>
                    <a:pt x="5" y="24"/>
                    <a:pt x="7" y="25"/>
                    <a:pt x="11" y="26"/>
                  </a:cubicBezTo>
                  <a:cubicBezTo>
                    <a:pt x="11" y="26"/>
                    <a:pt x="13" y="27"/>
                    <a:pt x="16" y="25"/>
                  </a:cubicBezTo>
                  <a:cubicBezTo>
                    <a:pt x="17" y="25"/>
                    <a:pt x="17" y="25"/>
                    <a:pt x="17" y="25"/>
                  </a:cubicBezTo>
                  <a:cubicBezTo>
                    <a:pt x="17" y="25"/>
                    <a:pt x="19" y="24"/>
                    <a:pt x="26" y="23"/>
                  </a:cubicBezTo>
                  <a:cubicBezTo>
                    <a:pt x="32" y="22"/>
                    <a:pt x="41" y="16"/>
                    <a:pt x="43" y="16"/>
                  </a:cubicBezTo>
                  <a:cubicBezTo>
                    <a:pt x="45" y="15"/>
                    <a:pt x="43" y="1"/>
                    <a:pt x="40" y="0"/>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123"/>
            <p:cNvSpPr>
              <a:spLocks/>
            </p:cNvSpPr>
            <p:nvPr/>
          </p:nvSpPr>
          <p:spPr bwMode="auto">
            <a:xfrm>
              <a:off x="11157922" y="4400551"/>
              <a:ext cx="323850" cy="323850"/>
            </a:xfrm>
            <a:custGeom>
              <a:avLst/>
              <a:gdLst>
                <a:gd name="T0" fmla="*/ 3 w 18"/>
                <a:gd name="T1" fmla="*/ 5 h 18"/>
                <a:gd name="T2" fmla="*/ 0 w 18"/>
                <a:gd name="T3" fmla="*/ 12 h 18"/>
                <a:gd name="T4" fmla="*/ 6 w 18"/>
                <a:gd name="T5" fmla="*/ 14 h 18"/>
                <a:gd name="T6" fmla="*/ 8 w 18"/>
                <a:gd name="T7" fmla="*/ 17 h 18"/>
                <a:gd name="T8" fmla="*/ 16 w 18"/>
                <a:gd name="T9" fmla="*/ 14 h 18"/>
                <a:gd name="T10" fmla="*/ 17 w 18"/>
                <a:gd name="T11" fmla="*/ 6 h 18"/>
                <a:gd name="T12" fmla="*/ 18 w 18"/>
                <a:gd name="T13" fmla="*/ 5 h 18"/>
                <a:gd name="T14" fmla="*/ 17 w 18"/>
                <a:gd name="T15" fmla="*/ 0 h 18"/>
                <a:gd name="T16" fmla="*/ 3 w 18"/>
                <a:gd name="T1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3" y="5"/>
                  </a:moveTo>
                  <a:cubicBezTo>
                    <a:pt x="3" y="5"/>
                    <a:pt x="0" y="9"/>
                    <a:pt x="0" y="12"/>
                  </a:cubicBezTo>
                  <a:cubicBezTo>
                    <a:pt x="1" y="15"/>
                    <a:pt x="4" y="15"/>
                    <a:pt x="6" y="14"/>
                  </a:cubicBezTo>
                  <a:cubicBezTo>
                    <a:pt x="6" y="14"/>
                    <a:pt x="7" y="17"/>
                    <a:pt x="8" y="17"/>
                  </a:cubicBezTo>
                  <a:cubicBezTo>
                    <a:pt x="9" y="18"/>
                    <a:pt x="15" y="16"/>
                    <a:pt x="16" y="14"/>
                  </a:cubicBezTo>
                  <a:cubicBezTo>
                    <a:pt x="16" y="12"/>
                    <a:pt x="16" y="7"/>
                    <a:pt x="17" y="6"/>
                  </a:cubicBezTo>
                  <a:cubicBezTo>
                    <a:pt x="17" y="5"/>
                    <a:pt x="18" y="5"/>
                    <a:pt x="18" y="5"/>
                  </a:cubicBezTo>
                  <a:cubicBezTo>
                    <a:pt x="18" y="5"/>
                    <a:pt x="18" y="2"/>
                    <a:pt x="17" y="0"/>
                  </a:cubicBezTo>
                  <a:cubicBezTo>
                    <a:pt x="17" y="0"/>
                    <a:pt x="6" y="3"/>
                    <a:pt x="3"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124"/>
            <p:cNvSpPr>
              <a:spLocks/>
            </p:cNvSpPr>
            <p:nvPr/>
          </p:nvSpPr>
          <p:spPr bwMode="auto">
            <a:xfrm>
              <a:off x="11051560" y="3557588"/>
              <a:ext cx="304800" cy="1022350"/>
            </a:xfrm>
            <a:custGeom>
              <a:avLst/>
              <a:gdLst>
                <a:gd name="T0" fmla="*/ 8 w 17"/>
                <a:gd name="T1" fmla="*/ 56 h 57"/>
                <a:gd name="T2" fmla="*/ 9 w 17"/>
                <a:gd name="T3" fmla="*/ 50 h 57"/>
                <a:gd name="T4" fmla="*/ 11 w 17"/>
                <a:gd name="T5" fmla="*/ 43 h 57"/>
                <a:gd name="T6" fmla="*/ 4 w 17"/>
                <a:gd name="T7" fmla="*/ 25 h 57"/>
                <a:gd name="T8" fmla="*/ 2 w 17"/>
                <a:gd name="T9" fmla="*/ 13 h 57"/>
                <a:gd name="T10" fmla="*/ 1 w 17"/>
                <a:gd name="T11" fmla="*/ 1 h 57"/>
                <a:gd name="T12" fmla="*/ 13 w 17"/>
                <a:gd name="T13" fmla="*/ 1 h 57"/>
                <a:gd name="T14" fmla="*/ 12 w 17"/>
                <a:gd name="T15" fmla="*/ 13 h 57"/>
                <a:gd name="T16" fmla="*/ 12 w 17"/>
                <a:gd name="T17" fmla="*/ 16 h 57"/>
                <a:gd name="T18" fmla="*/ 14 w 17"/>
                <a:gd name="T19" fmla="*/ 31 h 57"/>
                <a:gd name="T20" fmla="*/ 16 w 17"/>
                <a:gd name="T21" fmla="*/ 41 h 57"/>
                <a:gd name="T22" fmla="*/ 17 w 17"/>
                <a:gd name="T23" fmla="*/ 48 h 57"/>
                <a:gd name="T24" fmla="*/ 14 w 17"/>
                <a:gd name="T25" fmla="*/ 56 h 57"/>
                <a:gd name="T26" fmla="*/ 8 w 17"/>
                <a:gd name="T27" fmla="*/ 5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57">
                  <a:moveTo>
                    <a:pt x="8" y="56"/>
                  </a:moveTo>
                  <a:cubicBezTo>
                    <a:pt x="8" y="55"/>
                    <a:pt x="8" y="53"/>
                    <a:pt x="9" y="50"/>
                  </a:cubicBezTo>
                  <a:cubicBezTo>
                    <a:pt x="10" y="48"/>
                    <a:pt x="11" y="44"/>
                    <a:pt x="11" y="43"/>
                  </a:cubicBezTo>
                  <a:cubicBezTo>
                    <a:pt x="10" y="42"/>
                    <a:pt x="6" y="27"/>
                    <a:pt x="4" y="25"/>
                  </a:cubicBezTo>
                  <a:cubicBezTo>
                    <a:pt x="3" y="22"/>
                    <a:pt x="3" y="17"/>
                    <a:pt x="2" y="13"/>
                  </a:cubicBezTo>
                  <a:cubicBezTo>
                    <a:pt x="1" y="9"/>
                    <a:pt x="0" y="3"/>
                    <a:pt x="1" y="1"/>
                  </a:cubicBezTo>
                  <a:cubicBezTo>
                    <a:pt x="1" y="0"/>
                    <a:pt x="13" y="1"/>
                    <a:pt x="13" y="1"/>
                  </a:cubicBezTo>
                  <a:cubicBezTo>
                    <a:pt x="13" y="1"/>
                    <a:pt x="12" y="11"/>
                    <a:pt x="12" y="13"/>
                  </a:cubicBezTo>
                  <a:cubicBezTo>
                    <a:pt x="12" y="13"/>
                    <a:pt x="12" y="15"/>
                    <a:pt x="12" y="16"/>
                  </a:cubicBezTo>
                  <a:cubicBezTo>
                    <a:pt x="13" y="17"/>
                    <a:pt x="13" y="21"/>
                    <a:pt x="14" y="31"/>
                  </a:cubicBezTo>
                  <a:cubicBezTo>
                    <a:pt x="15" y="41"/>
                    <a:pt x="16" y="41"/>
                    <a:pt x="16" y="41"/>
                  </a:cubicBezTo>
                  <a:cubicBezTo>
                    <a:pt x="17" y="48"/>
                    <a:pt x="17" y="48"/>
                    <a:pt x="17" y="48"/>
                  </a:cubicBezTo>
                  <a:cubicBezTo>
                    <a:pt x="14" y="56"/>
                    <a:pt x="14" y="56"/>
                    <a:pt x="14" y="56"/>
                  </a:cubicBezTo>
                  <a:cubicBezTo>
                    <a:pt x="14" y="56"/>
                    <a:pt x="10" y="57"/>
                    <a:pt x="8" y="56"/>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125"/>
            <p:cNvSpPr>
              <a:spLocks/>
            </p:cNvSpPr>
            <p:nvPr/>
          </p:nvSpPr>
          <p:spPr bwMode="auto">
            <a:xfrm>
              <a:off x="11051560" y="3557588"/>
              <a:ext cx="304800" cy="1004888"/>
            </a:xfrm>
            <a:custGeom>
              <a:avLst/>
              <a:gdLst>
                <a:gd name="T0" fmla="*/ 14 w 17"/>
                <a:gd name="T1" fmla="*/ 31 h 56"/>
                <a:gd name="T2" fmla="*/ 12 w 17"/>
                <a:gd name="T3" fmla="*/ 16 h 56"/>
                <a:gd name="T4" fmla="*/ 12 w 17"/>
                <a:gd name="T5" fmla="*/ 13 h 56"/>
                <a:gd name="T6" fmla="*/ 13 w 17"/>
                <a:gd name="T7" fmla="*/ 1 h 56"/>
                <a:gd name="T8" fmla="*/ 1 w 17"/>
                <a:gd name="T9" fmla="*/ 1 h 56"/>
                <a:gd name="T10" fmla="*/ 2 w 17"/>
                <a:gd name="T11" fmla="*/ 11 h 56"/>
                <a:gd name="T12" fmla="*/ 4 w 17"/>
                <a:gd name="T13" fmla="*/ 17 h 56"/>
                <a:gd name="T14" fmla="*/ 8 w 17"/>
                <a:gd name="T15" fmla="*/ 15 h 56"/>
                <a:gd name="T16" fmla="*/ 12 w 17"/>
                <a:gd name="T17" fmla="*/ 32 h 56"/>
                <a:gd name="T18" fmla="*/ 9 w 17"/>
                <a:gd name="T19" fmla="*/ 39 h 56"/>
                <a:gd name="T20" fmla="*/ 11 w 17"/>
                <a:gd name="T21" fmla="*/ 43 h 56"/>
                <a:gd name="T22" fmla="*/ 10 w 17"/>
                <a:gd name="T23" fmla="*/ 46 h 56"/>
                <a:gd name="T24" fmla="*/ 14 w 17"/>
                <a:gd name="T25" fmla="*/ 47 h 56"/>
                <a:gd name="T26" fmla="*/ 11 w 17"/>
                <a:gd name="T27" fmla="*/ 56 h 56"/>
                <a:gd name="T28" fmla="*/ 14 w 17"/>
                <a:gd name="T29" fmla="*/ 56 h 56"/>
                <a:gd name="T30" fmla="*/ 17 w 17"/>
                <a:gd name="T31" fmla="*/ 48 h 56"/>
                <a:gd name="T32" fmla="*/ 16 w 17"/>
                <a:gd name="T33" fmla="*/ 41 h 56"/>
                <a:gd name="T34" fmla="*/ 14 w 17"/>
                <a:gd name="T35" fmla="*/ 3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56">
                  <a:moveTo>
                    <a:pt x="14" y="31"/>
                  </a:moveTo>
                  <a:cubicBezTo>
                    <a:pt x="13" y="21"/>
                    <a:pt x="13" y="17"/>
                    <a:pt x="12" y="16"/>
                  </a:cubicBezTo>
                  <a:cubicBezTo>
                    <a:pt x="12" y="15"/>
                    <a:pt x="12" y="13"/>
                    <a:pt x="12" y="13"/>
                  </a:cubicBezTo>
                  <a:cubicBezTo>
                    <a:pt x="12" y="11"/>
                    <a:pt x="13" y="1"/>
                    <a:pt x="13" y="1"/>
                  </a:cubicBezTo>
                  <a:cubicBezTo>
                    <a:pt x="13" y="1"/>
                    <a:pt x="1" y="0"/>
                    <a:pt x="1" y="1"/>
                  </a:cubicBezTo>
                  <a:cubicBezTo>
                    <a:pt x="0" y="3"/>
                    <a:pt x="1" y="7"/>
                    <a:pt x="2" y="11"/>
                  </a:cubicBezTo>
                  <a:cubicBezTo>
                    <a:pt x="3" y="13"/>
                    <a:pt x="4" y="17"/>
                    <a:pt x="4" y="17"/>
                  </a:cubicBezTo>
                  <a:cubicBezTo>
                    <a:pt x="6" y="17"/>
                    <a:pt x="8" y="15"/>
                    <a:pt x="8" y="15"/>
                  </a:cubicBezTo>
                  <a:cubicBezTo>
                    <a:pt x="8" y="15"/>
                    <a:pt x="12" y="25"/>
                    <a:pt x="12" y="32"/>
                  </a:cubicBezTo>
                  <a:cubicBezTo>
                    <a:pt x="13" y="35"/>
                    <a:pt x="11" y="38"/>
                    <a:pt x="9" y="39"/>
                  </a:cubicBezTo>
                  <a:cubicBezTo>
                    <a:pt x="10" y="41"/>
                    <a:pt x="11" y="43"/>
                    <a:pt x="11" y="43"/>
                  </a:cubicBezTo>
                  <a:cubicBezTo>
                    <a:pt x="11" y="43"/>
                    <a:pt x="11" y="45"/>
                    <a:pt x="10" y="46"/>
                  </a:cubicBezTo>
                  <a:cubicBezTo>
                    <a:pt x="12" y="46"/>
                    <a:pt x="14" y="44"/>
                    <a:pt x="14" y="47"/>
                  </a:cubicBezTo>
                  <a:cubicBezTo>
                    <a:pt x="14" y="49"/>
                    <a:pt x="12" y="54"/>
                    <a:pt x="11" y="56"/>
                  </a:cubicBezTo>
                  <a:cubicBezTo>
                    <a:pt x="12" y="56"/>
                    <a:pt x="14" y="56"/>
                    <a:pt x="14" y="56"/>
                  </a:cubicBezTo>
                  <a:cubicBezTo>
                    <a:pt x="17" y="48"/>
                    <a:pt x="17" y="48"/>
                    <a:pt x="17" y="48"/>
                  </a:cubicBezTo>
                  <a:cubicBezTo>
                    <a:pt x="16" y="41"/>
                    <a:pt x="16" y="41"/>
                    <a:pt x="16" y="41"/>
                  </a:cubicBezTo>
                  <a:cubicBezTo>
                    <a:pt x="16" y="41"/>
                    <a:pt x="15" y="41"/>
                    <a:pt x="14" y="31"/>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126"/>
            <p:cNvSpPr>
              <a:spLocks/>
            </p:cNvSpPr>
            <p:nvPr/>
          </p:nvSpPr>
          <p:spPr bwMode="auto">
            <a:xfrm>
              <a:off x="10638810" y="2371726"/>
              <a:ext cx="538162" cy="466725"/>
            </a:xfrm>
            <a:custGeom>
              <a:avLst/>
              <a:gdLst>
                <a:gd name="T0" fmla="*/ 26 w 30"/>
                <a:gd name="T1" fmla="*/ 0 h 26"/>
                <a:gd name="T2" fmla="*/ 25 w 30"/>
                <a:gd name="T3" fmla="*/ 0 h 26"/>
                <a:gd name="T4" fmla="*/ 25 w 30"/>
                <a:gd name="T5" fmla="*/ 2 h 26"/>
                <a:gd name="T6" fmla="*/ 25 w 30"/>
                <a:gd name="T7" fmla="*/ 9 h 26"/>
                <a:gd name="T8" fmla="*/ 24 w 30"/>
                <a:gd name="T9" fmla="*/ 15 h 26"/>
                <a:gd name="T10" fmla="*/ 8 w 30"/>
                <a:gd name="T11" fmla="*/ 22 h 26"/>
                <a:gd name="T12" fmla="*/ 5 w 30"/>
                <a:gd name="T13" fmla="*/ 22 h 26"/>
                <a:gd name="T14" fmla="*/ 0 w 30"/>
                <a:gd name="T15" fmla="*/ 26 h 26"/>
                <a:gd name="T16" fmla="*/ 1 w 30"/>
                <a:gd name="T17" fmla="*/ 25 h 26"/>
                <a:gd name="T18" fmla="*/ 2 w 30"/>
                <a:gd name="T19" fmla="*/ 25 h 26"/>
                <a:gd name="T20" fmla="*/ 11 w 30"/>
                <a:gd name="T21" fmla="*/ 23 h 26"/>
                <a:gd name="T22" fmla="*/ 28 w 30"/>
                <a:gd name="T23" fmla="*/ 16 h 26"/>
                <a:gd name="T24" fmla="*/ 26 w 30"/>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26">
                  <a:moveTo>
                    <a:pt x="26" y="0"/>
                  </a:moveTo>
                  <a:cubicBezTo>
                    <a:pt x="25" y="0"/>
                    <a:pt x="25" y="0"/>
                    <a:pt x="25" y="0"/>
                  </a:cubicBezTo>
                  <a:cubicBezTo>
                    <a:pt x="25" y="0"/>
                    <a:pt x="25" y="1"/>
                    <a:pt x="25" y="2"/>
                  </a:cubicBezTo>
                  <a:cubicBezTo>
                    <a:pt x="25" y="5"/>
                    <a:pt x="26" y="8"/>
                    <a:pt x="25" y="9"/>
                  </a:cubicBezTo>
                  <a:cubicBezTo>
                    <a:pt x="25" y="11"/>
                    <a:pt x="26" y="14"/>
                    <a:pt x="24" y="15"/>
                  </a:cubicBezTo>
                  <a:cubicBezTo>
                    <a:pt x="23" y="15"/>
                    <a:pt x="13" y="22"/>
                    <a:pt x="8" y="22"/>
                  </a:cubicBezTo>
                  <a:cubicBezTo>
                    <a:pt x="8" y="22"/>
                    <a:pt x="6" y="22"/>
                    <a:pt x="5" y="22"/>
                  </a:cubicBezTo>
                  <a:cubicBezTo>
                    <a:pt x="4" y="23"/>
                    <a:pt x="2" y="24"/>
                    <a:pt x="0" y="26"/>
                  </a:cubicBezTo>
                  <a:cubicBezTo>
                    <a:pt x="0" y="26"/>
                    <a:pt x="1" y="26"/>
                    <a:pt x="1" y="25"/>
                  </a:cubicBezTo>
                  <a:cubicBezTo>
                    <a:pt x="2" y="25"/>
                    <a:pt x="2" y="25"/>
                    <a:pt x="2" y="25"/>
                  </a:cubicBezTo>
                  <a:cubicBezTo>
                    <a:pt x="2" y="25"/>
                    <a:pt x="4" y="24"/>
                    <a:pt x="11" y="23"/>
                  </a:cubicBezTo>
                  <a:cubicBezTo>
                    <a:pt x="17" y="22"/>
                    <a:pt x="26" y="16"/>
                    <a:pt x="28" y="16"/>
                  </a:cubicBezTo>
                  <a:cubicBezTo>
                    <a:pt x="30" y="15"/>
                    <a:pt x="28" y="3"/>
                    <a:pt x="26"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127"/>
            <p:cNvSpPr>
              <a:spLocks/>
            </p:cNvSpPr>
            <p:nvPr/>
          </p:nvSpPr>
          <p:spPr bwMode="auto">
            <a:xfrm>
              <a:off x="11302385" y="3449638"/>
              <a:ext cx="304800" cy="1203325"/>
            </a:xfrm>
            <a:custGeom>
              <a:avLst/>
              <a:gdLst>
                <a:gd name="T0" fmla="*/ 0 w 17"/>
                <a:gd name="T1" fmla="*/ 63 h 67"/>
                <a:gd name="T2" fmla="*/ 1 w 17"/>
                <a:gd name="T3" fmla="*/ 57 h 67"/>
                <a:gd name="T4" fmla="*/ 4 w 17"/>
                <a:gd name="T5" fmla="*/ 47 h 67"/>
                <a:gd name="T6" fmla="*/ 6 w 17"/>
                <a:gd name="T7" fmla="*/ 19 h 67"/>
                <a:gd name="T8" fmla="*/ 3 w 17"/>
                <a:gd name="T9" fmla="*/ 8 h 67"/>
                <a:gd name="T10" fmla="*/ 8 w 17"/>
                <a:gd name="T11" fmla="*/ 0 h 67"/>
                <a:gd name="T12" fmla="*/ 14 w 17"/>
                <a:gd name="T13" fmla="*/ 7 h 67"/>
                <a:gd name="T14" fmla="*/ 15 w 17"/>
                <a:gd name="T15" fmla="*/ 15 h 67"/>
                <a:gd name="T16" fmla="*/ 16 w 17"/>
                <a:gd name="T17" fmla="*/ 29 h 67"/>
                <a:gd name="T18" fmla="*/ 9 w 17"/>
                <a:gd name="T19" fmla="*/ 47 h 67"/>
                <a:gd name="T20" fmla="*/ 9 w 17"/>
                <a:gd name="T21" fmla="*/ 53 h 67"/>
                <a:gd name="T22" fmla="*/ 8 w 17"/>
                <a:gd name="T23" fmla="*/ 58 h 67"/>
                <a:gd name="T24" fmla="*/ 7 w 17"/>
                <a:gd name="T25" fmla="*/ 63 h 67"/>
                <a:gd name="T26" fmla="*/ 0 w 17"/>
                <a:gd name="T2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67">
                  <a:moveTo>
                    <a:pt x="0" y="63"/>
                  </a:moveTo>
                  <a:cubicBezTo>
                    <a:pt x="0" y="63"/>
                    <a:pt x="0" y="59"/>
                    <a:pt x="1" y="57"/>
                  </a:cubicBezTo>
                  <a:cubicBezTo>
                    <a:pt x="1" y="55"/>
                    <a:pt x="3" y="48"/>
                    <a:pt x="4" y="47"/>
                  </a:cubicBezTo>
                  <a:cubicBezTo>
                    <a:pt x="4" y="47"/>
                    <a:pt x="6" y="29"/>
                    <a:pt x="6" y="19"/>
                  </a:cubicBezTo>
                  <a:cubicBezTo>
                    <a:pt x="6" y="19"/>
                    <a:pt x="3" y="15"/>
                    <a:pt x="3" y="8"/>
                  </a:cubicBezTo>
                  <a:cubicBezTo>
                    <a:pt x="4" y="2"/>
                    <a:pt x="7" y="0"/>
                    <a:pt x="8" y="0"/>
                  </a:cubicBezTo>
                  <a:cubicBezTo>
                    <a:pt x="14" y="7"/>
                    <a:pt x="14" y="7"/>
                    <a:pt x="14" y="7"/>
                  </a:cubicBezTo>
                  <a:cubicBezTo>
                    <a:pt x="14" y="7"/>
                    <a:pt x="16" y="14"/>
                    <a:pt x="15" y="15"/>
                  </a:cubicBezTo>
                  <a:cubicBezTo>
                    <a:pt x="15" y="15"/>
                    <a:pt x="17" y="24"/>
                    <a:pt x="16" y="29"/>
                  </a:cubicBezTo>
                  <a:cubicBezTo>
                    <a:pt x="15" y="34"/>
                    <a:pt x="11" y="41"/>
                    <a:pt x="9" y="47"/>
                  </a:cubicBezTo>
                  <a:cubicBezTo>
                    <a:pt x="9" y="47"/>
                    <a:pt x="10" y="52"/>
                    <a:pt x="9" y="53"/>
                  </a:cubicBezTo>
                  <a:cubicBezTo>
                    <a:pt x="9" y="53"/>
                    <a:pt x="8" y="58"/>
                    <a:pt x="8" y="58"/>
                  </a:cubicBezTo>
                  <a:cubicBezTo>
                    <a:pt x="8" y="59"/>
                    <a:pt x="7" y="62"/>
                    <a:pt x="7" y="63"/>
                  </a:cubicBezTo>
                  <a:cubicBezTo>
                    <a:pt x="6" y="64"/>
                    <a:pt x="2" y="67"/>
                    <a:pt x="0" y="6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128"/>
            <p:cNvSpPr>
              <a:spLocks/>
            </p:cNvSpPr>
            <p:nvPr/>
          </p:nvSpPr>
          <p:spPr bwMode="auto">
            <a:xfrm>
              <a:off x="11302385" y="3449638"/>
              <a:ext cx="304800" cy="1203325"/>
            </a:xfrm>
            <a:custGeom>
              <a:avLst/>
              <a:gdLst>
                <a:gd name="T0" fmla="*/ 15 w 17"/>
                <a:gd name="T1" fmla="*/ 15 h 67"/>
                <a:gd name="T2" fmla="*/ 14 w 17"/>
                <a:gd name="T3" fmla="*/ 7 h 67"/>
                <a:gd name="T4" fmla="*/ 8 w 17"/>
                <a:gd name="T5" fmla="*/ 0 h 67"/>
                <a:gd name="T6" fmla="*/ 3 w 17"/>
                <a:gd name="T7" fmla="*/ 8 h 67"/>
                <a:gd name="T8" fmla="*/ 6 w 17"/>
                <a:gd name="T9" fmla="*/ 19 h 67"/>
                <a:gd name="T10" fmla="*/ 6 w 17"/>
                <a:gd name="T11" fmla="*/ 22 h 67"/>
                <a:gd name="T12" fmla="*/ 12 w 17"/>
                <a:gd name="T13" fmla="*/ 21 h 67"/>
                <a:gd name="T14" fmla="*/ 13 w 17"/>
                <a:gd name="T15" fmla="*/ 20 h 67"/>
                <a:gd name="T16" fmla="*/ 12 w 17"/>
                <a:gd name="T17" fmla="*/ 32 h 67"/>
                <a:gd name="T18" fmla="*/ 7 w 17"/>
                <a:gd name="T19" fmla="*/ 49 h 67"/>
                <a:gd name="T20" fmla="*/ 5 w 17"/>
                <a:gd name="T21" fmla="*/ 46 h 67"/>
                <a:gd name="T22" fmla="*/ 7 w 17"/>
                <a:gd name="T23" fmla="*/ 32 h 67"/>
                <a:gd name="T24" fmla="*/ 4 w 17"/>
                <a:gd name="T25" fmla="*/ 45 h 67"/>
                <a:gd name="T26" fmla="*/ 4 w 17"/>
                <a:gd name="T27" fmla="*/ 47 h 67"/>
                <a:gd name="T28" fmla="*/ 3 w 17"/>
                <a:gd name="T29" fmla="*/ 49 h 67"/>
                <a:gd name="T30" fmla="*/ 3 w 17"/>
                <a:gd name="T31" fmla="*/ 58 h 67"/>
                <a:gd name="T32" fmla="*/ 0 w 17"/>
                <a:gd name="T33" fmla="*/ 64 h 67"/>
                <a:gd name="T34" fmla="*/ 7 w 17"/>
                <a:gd name="T35" fmla="*/ 63 h 67"/>
                <a:gd name="T36" fmla="*/ 8 w 17"/>
                <a:gd name="T37" fmla="*/ 58 h 67"/>
                <a:gd name="T38" fmla="*/ 9 w 17"/>
                <a:gd name="T39" fmla="*/ 53 h 67"/>
                <a:gd name="T40" fmla="*/ 9 w 17"/>
                <a:gd name="T41" fmla="*/ 47 h 67"/>
                <a:gd name="T42" fmla="*/ 16 w 17"/>
                <a:gd name="T43" fmla="*/ 29 h 67"/>
                <a:gd name="T44" fmla="*/ 15 w 17"/>
                <a:gd name="T45" fmla="*/ 1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67">
                  <a:moveTo>
                    <a:pt x="15" y="15"/>
                  </a:moveTo>
                  <a:cubicBezTo>
                    <a:pt x="16" y="14"/>
                    <a:pt x="14" y="7"/>
                    <a:pt x="14" y="7"/>
                  </a:cubicBezTo>
                  <a:cubicBezTo>
                    <a:pt x="8" y="0"/>
                    <a:pt x="8" y="0"/>
                    <a:pt x="8" y="0"/>
                  </a:cubicBezTo>
                  <a:cubicBezTo>
                    <a:pt x="7" y="0"/>
                    <a:pt x="4" y="2"/>
                    <a:pt x="3" y="8"/>
                  </a:cubicBezTo>
                  <a:cubicBezTo>
                    <a:pt x="3" y="15"/>
                    <a:pt x="6" y="19"/>
                    <a:pt x="6" y="19"/>
                  </a:cubicBezTo>
                  <a:cubicBezTo>
                    <a:pt x="6" y="20"/>
                    <a:pt x="6" y="21"/>
                    <a:pt x="6" y="22"/>
                  </a:cubicBezTo>
                  <a:cubicBezTo>
                    <a:pt x="8" y="22"/>
                    <a:pt x="10" y="23"/>
                    <a:pt x="12" y="21"/>
                  </a:cubicBezTo>
                  <a:cubicBezTo>
                    <a:pt x="12" y="21"/>
                    <a:pt x="13" y="19"/>
                    <a:pt x="13" y="20"/>
                  </a:cubicBezTo>
                  <a:cubicBezTo>
                    <a:pt x="14" y="21"/>
                    <a:pt x="15" y="27"/>
                    <a:pt x="12" y="32"/>
                  </a:cubicBezTo>
                  <a:cubicBezTo>
                    <a:pt x="9" y="38"/>
                    <a:pt x="7" y="48"/>
                    <a:pt x="7" y="49"/>
                  </a:cubicBezTo>
                  <a:cubicBezTo>
                    <a:pt x="6" y="50"/>
                    <a:pt x="4" y="50"/>
                    <a:pt x="5" y="46"/>
                  </a:cubicBezTo>
                  <a:cubicBezTo>
                    <a:pt x="7" y="43"/>
                    <a:pt x="7" y="32"/>
                    <a:pt x="7" y="32"/>
                  </a:cubicBezTo>
                  <a:cubicBezTo>
                    <a:pt x="7" y="32"/>
                    <a:pt x="5" y="42"/>
                    <a:pt x="4" y="45"/>
                  </a:cubicBezTo>
                  <a:cubicBezTo>
                    <a:pt x="4" y="47"/>
                    <a:pt x="4" y="47"/>
                    <a:pt x="4" y="47"/>
                  </a:cubicBezTo>
                  <a:cubicBezTo>
                    <a:pt x="4" y="48"/>
                    <a:pt x="3" y="48"/>
                    <a:pt x="3" y="49"/>
                  </a:cubicBezTo>
                  <a:cubicBezTo>
                    <a:pt x="3" y="51"/>
                    <a:pt x="3" y="56"/>
                    <a:pt x="3" y="58"/>
                  </a:cubicBezTo>
                  <a:cubicBezTo>
                    <a:pt x="1" y="60"/>
                    <a:pt x="1" y="63"/>
                    <a:pt x="0" y="64"/>
                  </a:cubicBezTo>
                  <a:cubicBezTo>
                    <a:pt x="3" y="67"/>
                    <a:pt x="6" y="64"/>
                    <a:pt x="7" y="63"/>
                  </a:cubicBezTo>
                  <a:cubicBezTo>
                    <a:pt x="7" y="62"/>
                    <a:pt x="8" y="59"/>
                    <a:pt x="8" y="58"/>
                  </a:cubicBezTo>
                  <a:cubicBezTo>
                    <a:pt x="8" y="58"/>
                    <a:pt x="9" y="53"/>
                    <a:pt x="9" y="53"/>
                  </a:cubicBezTo>
                  <a:cubicBezTo>
                    <a:pt x="10" y="52"/>
                    <a:pt x="9" y="47"/>
                    <a:pt x="9" y="47"/>
                  </a:cubicBezTo>
                  <a:cubicBezTo>
                    <a:pt x="11" y="41"/>
                    <a:pt x="15" y="34"/>
                    <a:pt x="16" y="29"/>
                  </a:cubicBezTo>
                  <a:cubicBezTo>
                    <a:pt x="17" y="24"/>
                    <a:pt x="15" y="15"/>
                    <a:pt x="15" y="15"/>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29"/>
            <p:cNvSpPr>
              <a:spLocks/>
            </p:cNvSpPr>
            <p:nvPr/>
          </p:nvSpPr>
          <p:spPr bwMode="auto">
            <a:xfrm>
              <a:off x="10997585" y="2479676"/>
              <a:ext cx="681037" cy="1166813"/>
            </a:xfrm>
            <a:custGeom>
              <a:avLst/>
              <a:gdLst>
                <a:gd name="T0" fmla="*/ 2 w 38"/>
                <a:gd name="T1" fmla="*/ 63 h 65"/>
                <a:gd name="T2" fmla="*/ 34 w 38"/>
                <a:gd name="T3" fmla="*/ 64 h 65"/>
                <a:gd name="T4" fmla="*/ 35 w 38"/>
                <a:gd name="T5" fmla="*/ 47 h 65"/>
                <a:gd name="T6" fmla="*/ 37 w 38"/>
                <a:gd name="T7" fmla="*/ 30 h 65"/>
                <a:gd name="T8" fmla="*/ 36 w 38"/>
                <a:gd name="T9" fmla="*/ 20 h 65"/>
                <a:gd name="T10" fmla="*/ 33 w 38"/>
                <a:gd name="T11" fmla="*/ 12 h 65"/>
                <a:gd name="T12" fmla="*/ 31 w 38"/>
                <a:gd name="T13" fmla="*/ 8 h 65"/>
                <a:gd name="T14" fmla="*/ 32 w 38"/>
                <a:gd name="T15" fmla="*/ 4 h 65"/>
                <a:gd name="T16" fmla="*/ 13 w 38"/>
                <a:gd name="T17" fmla="*/ 1 h 65"/>
                <a:gd name="T18" fmla="*/ 7 w 38"/>
                <a:gd name="T19" fmla="*/ 3 h 65"/>
                <a:gd name="T20" fmla="*/ 5 w 38"/>
                <a:gd name="T21" fmla="*/ 15 h 65"/>
                <a:gd name="T22" fmla="*/ 2 w 38"/>
                <a:gd name="T23" fmla="*/ 6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65">
                  <a:moveTo>
                    <a:pt x="2" y="63"/>
                  </a:moveTo>
                  <a:cubicBezTo>
                    <a:pt x="2" y="63"/>
                    <a:pt x="29" y="65"/>
                    <a:pt x="34" y="64"/>
                  </a:cubicBezTo>
                  <a:cubicBezTo>
                    <a:pt x="34" y="64"/>
                    <a:pt x="35" y="49"/>
                    <a:pt x="35" y="47"/>
                  </a:cubicBezTo>
                  <a:cubicBezTo>
                    <a:pt x="35" y="45"/>
                    <a:pt x="37" y="33"/>
                    <a:pt x="37" y="30"/>
                  </a:cubicBezTo>
                  <a:cubicBezTo>
                    <a:pt x="38" y="28"/>
                    <a:pt x="37" y="22"/>
                    <a:pt x="36" y="20"/>
                  </a:cubicBezTo>
                  <a:cubicBezTo>
                    <a:pt x="35" y="18"/>
                    <a:pt x="34" y="17"/>
                    <a:pt x="33" y="12"/>
                  </a:cubicBezTo>
                  <a:cubicBezTo>
                    <a:pt x="33" y="11"/>
                    <a:pt x="31" y="8"/>
                    <a:pt x="31" y="8"/>
                  </a:cubicBezTo>
                  <a:cubicBezTo>
                    <a:pt x="31" y="8"/>
                    <a:pt x="31" y="5"/>
                    <a:pt x="32" y="4"/>
                  </a:cubicBezTo>
                  <a:cubicBezTo>
                    <a:pt x="32" y="4"/>
                    <a:pt x="21" y="0"/>
                    <a:pt x="13" y="1"/>
                  </a:cubicBezTo>
                  <a:cubicBezTo>
                    <a:pt x="7" y="2"/>
                    <a:pt x="7" y="3"/>
                    <a:pt x="7" y="3"/>
                  </a:cubicBezTo>
                  <a:cubicBezTo>
                    <a:pt x="7" y="3"/>
                    <a:pt x="7" y="12"/>
                    <a:pt x="5" y="15"/>
                  </a:cubicBezTo>
                  <a:cubicBezTo>
                    <a:pt x="3" y="17"/>
                    <a:pt x="0" y="28"/>
                    <a:pt x="2" y="63"/>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130"/>
            <p:cNvSpPr>
              <a:spLocks/>
            </p:cNvSpPr>
            <p:nvPr/>
          </p:nvSpPr>
          <p:spPr bwMode="auto">
            <a:xfrm>
              <a:off x="11157922" y="3359151"/>
              <a:ext cx="1905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131"/>
            <p:cNvSpPr>
              <a:spLocks/>
            </p:cNvSpPr>
            <p:nvPr/>
          </p:nvSpPr>
          <p:spPr bwMode="auto">
            <a:xfrm>
              <a:off x="11157922" y="33591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132"/>
            <p:cNvSpPr>
              <a:spLocks/>
            </p:cNvSpPr>
            <p:nvPr/>
          </p:nvSpPr>
          <p:spPr bwMode="auto">
            <a:xfrm>
              <a:off x="11122997" y="2516188"/>
              <a:ext cx="555625" cy="1112838"/>
            </a:xfrm>
            <a:custGeom>
              <a:avLst/>
              <a:gdLst>
                <a:gd name="T0" fmla="*/ 19 w 31"/>
                <a:gd name="T1" fmla="*/ 62 h 62"/>
                <a:gd name="T2" fmla="*/ 27 w 31"/>
                <a:gd name="T3" fmla="*/ 62 h 62"/>
                <a:gd name="T4" fmla="*/ 28 w 31"/>
                <a:gd name="T5" fmla="*/ 45 h 62"/>
                <a:gd name="T6" fmla="*/ 30 w 31"/>
                <a:gd name="T7" fmla="*/ 28 h 62"/>
                <a:gd name="T8" fmla="*/ 29 w 31"/>
                <a:gd name="T9" fmla="*/ 18 h 62"/>
                <a:gd name="T10" fmla="*/ 26 w 31"/>
                <a:gd name="T11" fmla="*/ 10 h 62"/>
                <a:gd name="T12" fmla="*/ 24 w 31"/>
                <a:gd name="T13" fmla="*/ 6 h 62"/>
                <a:gd name="T14" fmla="*/ 25 w 31"/>
                <a:gd name="T15" fmla="*/ 2 h 62"/>
                <a:gd name="T16" fmla="*/ 19 w 31"/>
                <a:gd name="T17" fmla="*/ 0 h 62"/>
                <a:gd name="T18" fmla="*/ 17 w 31"/>
                <a:gd name="T19" fmla="*/ 6 h 62"/>
                <a:gd name="T20" fmla="*/ 4 w 31"/>
                <a:gd name="T21" fmla="*/ 7 h 62"/>
                <a:gd name="T22" fmla="*/ 18 w 31"/>
                <a:gd name="T23" fmla="*/ 7 h 62"/>
                <a:gd name="T24" fmla="*/ 20 w 31"/>
                <a:gd name="T25" fmla="*/ 11 h 62"/>
                <a:gd name="T26" fmla="*/ 10 w 31"/>
                <a:gd name="T27" fmla="*/ 12 h 62"/>
                <a:gd name="T28" fmla="*/ 20 w 31"/>
                <a:gd name="T29" fmla="*/ 14 h 62"/>
                <a:gd name="T30" fmla="*/ 22 w 31"/>
                <a:gd name="T31" fmla="*/ 19 h 62"/>
                <a:gd name="T32" fmla="*/ 13 w 31"/>
                <a:gd name="T33" fmla="*/ 18 h 62"/>
                <a:gd name="T34" fmla="*/ 20 w 31"/>
                <a:gd name="T35" fmla="*/ 23 h 62"/>
                <a:gd name="T36" fmla="*/ 0 w 31"/>
                <a:gd name="T37" fmla="*/ 24 h 62"/>
                <a:gd name="T38" fmla="*/ 22 w 31"/>
                <a:gd name="T39" fmla="*/ 26 h 62"/>
                <a:gd name="T40" fmla="*/ 10 w 31"/>
                <a:gd name="T41" fmla="*/ 29 h 62"/>
                <a:gd name="T42" fmla="*/ 20 w 31"/>
                <a:gd name="T43" fmla="*/ 29 h 62"/>
                <a:gd name="T44" fmla="*/ 20 w 31"/>
                <a:gd name="T45" fmla="*/ 36 h 62"/>
                <a:gd name="T46" fmla="*/ 5 w 31"/>
                <a:gd name="T47" fmla="*/ 40 h 62"/>
                <a:gd name="T48" fmla="*/ 20 w 31"/>
                <a:gd name="T49" fmla="*/ 41 h 62"/>
                <a:gd name="T50" fmla="*/ 15 w 31"/>
                <a:gd name="T51" fmla="*/ 45 h 62"/>
                <a:gd name="T52" fmla="*/ 3 w 31"/>
                <a:gd name="T53" fmla="*/ 47 h 62"/>
                <a:gd name="T54" fmla="*/ 18 w 31"/>
                <a:gd name="T55" fmla="*/ 47 h 62"/>
                <a:gd name="T56" fmla="*/ 8 w 31"/>
                <a:gd name="T57" fmla="*/ 51 h 62"/>
                <a:gd name="T58" fmla="*/ 22 w 31"/>
                <a:gd name="T59" fmla="*/ 47 h 62"/>
                <a:gd name="T60" fmla="*/ 22 w 31"/>
                <a:gd name="T61" fmla="*/ 52 h 62"/>
                <a:gd name="T62" fmla="*/ 0 w 31"/>
                <a:gd name="T63" fmla="*/ 59 h 62"/>
                <a:gd name="T64" fmla="*/ 19 w 31"/>
                <a:gd name="T65" fmla="*/ 56 h 62"/>
                <a:gd name="T66" fmla="*/ 19 w 31"/>
                <a:gd name="T6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62">
                  <a:moveTo>
                    <a:pt x="19" y="62"/>
                  </a:moveTo>
                  <a:cubicBezTo>
                    <a:pt x="23" y="62"/>
                    <a:pt x="25" y="62"/>
                    <a:pt x="27" y="62"/>
                  </a:cubicBezTo>
                  <a:cubicBezTo>
                    <a:pt x="27" y="62"/>
                    <a:pt x="28" y="47"/>
                    <a:pt x="28" y="45"/>
                  </a:cubicBezTo>
                  <a:cubicBezTo>
                    <a:pt x="28" y="43"/>
                    <a:pt x="30" y="31"/>
                    <a:pt x="30" y="28"/>
                  </a:cubicBezTo>
                  <a:cubicBezTo>
                    <a:pt x="31" y="26"/>
                    <a:pt x="30" y="20"/>
                    <a:pt x="29" y="18"/>
                  </a:cubicBezTo>
                  <a:cubicBezTo>
                    <a:pt x="28" y="16"/>
                    <a:pt x="27" y="15"/>
                    <a:pt x="26" y="10"/>
                  </a:cubicBezTo>
                  <a:cubicBezTo>
                    <a:pt x="26" y="9"/>
                    <a:pt x="24" y="6"/>
                    <a:pt x="24" y="6"/>
                  </a:cubicBezTo>
                  <a:cubicBezTo>
                    <a:pt x="24" y="6"/>
                    <a:pt x="24" y="3"/>
                    <a:pt x="25" y="2"/>
                  </a:cubicBezTo>
                  <a:cubicBezTo>
                    <a:pt x="25" y="2"/>
                    <a:pt x="22" y="1"/>
                    <a:pt x="19" y="0"/>
                  </a:cubicBezTo>
                  <a:cubicBezTo>
                    <a:pt x="17" y="2"/>
                    <a:pt x="17" y="6"/>
                    <a:pt x="17" y="6"/>
                  </a:cubicBezTo>
                  <a:cubicBezTo>
                    <a:pt x="10" y="5"/>
                    <a:pt x="4" y="7"/>
                    <a:pt x="4" y="7"/>
                  </a:cubicBezTo>
                  <a:cubicBezTo>
                    <a:pt x="10" y="6"/>
                    <a:pt x="18" y="7"/>
                    <a:pt x="18" y="7"/>
                  </a:cubicBezTo>
                  <a:cubicBezTo>
                    <a:pt x="20" y="11"/>
                    <a:pt x="20" y="11"/>
                    <a:pt x="20" y="11"/>
                  </a:cubicBezTo>
                  <a:cubicBezTo>
                    <a:pt x="16" y="11"/>
                    <a:pt x="10" y="12"/>
                    <a:pt x="10" y="12"/>
                  </a:cubicBezTo>
                  <a:cubicBezTo>
                    <a:pt x="15" y="12"/>
                    <a:pt x="21" y="14"/>
                    <a:pt x="20" y="14"/>
                  </a:cubicBezTo>
                  <a:cubicBezTo>
                    <a:pt x="18" y="15"/>
                    <a:pt x="22" y="19"/>
                    <a:pt x="22" y="19"/>
                  </a:cubicBezTo>
                  <a:cubicBezTo>
                    <a:pt x="17" y="17"/>
                    <a:pt x="13" y="18"/>
                    <a:pt x="13" y="18"/>
                  </a:cubicBezTo>
                  <a:cubicBezTo>
                    <a:pt x="19" y="17"/>
                    <a:pt x="20" y="23"/>
                    <a:pt x="20" y="23"/>
                  </a:cubicBezTo>
                  <a:cubicBezTo>
                    <a:pt x="9" y="21"/>
                    <a:pt x="0" y="24"/>
                    <a:pt x="0" y="24"/>
                  </a:cubicBezTo>
                  <a:cubicBezTo>
                    <a:pt x="16" y="22"/>
                    <a:pt x="22" y="26"/>
                    <a:pt x="22" y="26"/>
                  </a:cubicBezTo>
                  <a:cubicBezTo>
                    <a:pt x="19" y="27"/>
                    <a:pt x="10" y="29"/>
                    <a:pt x="10" y="29"/>
                  </a:cubicBezTo>
                  <a:cubicBezTo>
                    <a:pt x="16" y="28"/>
                    <a:pt x="20" y="29"/>
                    <a:pt x="20" y="29"/>
                  </a:cubicBezTo>
                  <a:cubicBezTo>
                    <a:pt x="20" y="29"/>
                    <a:pt x="21" y="33"/>
                    <a:pt x="20" y="36"/>
                  </a:cubicBezTo>
                  <a:cubicBezTo>
                    <a:pt x="18" y="39"/>
                    <a:pt x="5" y="40"/>
                    <a:pt x="5" y="40"/>
                  </a:cubicBezTo>
                  <a:cubicBezTo>
                    <a:pt x="16" y="39"/>
                    <a:pt x="18" y="39"/>
                    <a:pt x="20" y="41"/>
                  </a:cubicBezTo>
                  <a:cubicBezTo>
                    <a:pt x="22" y="44"/>
                    <a:pt x="15" y="45"/>
                    <a:pt x="15" y="45"/>
                  </a:cubicBezTo>
                  <a:cubicBezTo>
                    <a:pt x="8" y="45"/>
                    <a:pt x="4" y="46"/>
                    <a:pt x="3" y="47"/>
                  </a:cubicBezTo>
                  <a:cubicBezTo>
                    <a:pt x="7" y="46"/>
                    <a:pt x="18" y="47"/>
                    <a:pt x="18" y="47"/>
                  </a:cubicBezTo>
                  <a:cubicBezTo>
                    <a:pt x="16" y="48"/>
                    <a:pt x="8" y="51"/>
                    <a:pt x="8" y="51"/>
                  </a:cubicBezTo>
                  <a:cubicBezTo>
                    <a:pt x="16" y="50"/>
                    <a:pt x="22" y="47"/>
                    <a:pt x="22" y="47"/>
                  </a:cubicBezTo>
                  <a:cubicBezTo>
                    <a:pt x="22" y="52"/>
                    <a:pt x="22" y="52"/>
                    <a:pt x="22" y="52"/>
                  </a:cubicBezTo>
                  <a:cubicBezTo>
                    <a:pt x="19" y="55"/>
                    <a:pt x="0" y="59"/>
                    <a:pt x="0" y="59"/>
                  </a:cubicBezTo>
                  <a:cubicBezTo>
                    <a:pt x="4" y="58"/>
                    <a:pt x="19" y="56"/>
                    <a:pt x="19" y="56"/>
                  </a:cubicBezTo>
                  <a:cubicBezTo>
                    <a:pt x="18" y="58"/>
                    <a:pt x="19" y="60"/>
                    <a:pt x="19" y="6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33"/>
            <p:cNvSpPr>
              <a:spLocks/>
            </p:cNvSpPr>
            <p:nvPr/>
          </p:nvSpPr>
          <p:spPr bwMode="auto">
            <a:xfrm>
              <a:off x="11211897" y="1725613"/>
              <a:ext cx="306387" cy="557213"/>
            </a:xfrm>
            <a:custGeom>
              <a:avLst/>
              <a:gdLst>
                <a:gd name="T0" fmla="*/ 2 w 17"/>
                <a:gd name="T1" fmla="*/ 31 h 31"/>
                <a:gd name="T2" fmla="*/ 14 w 17"/>
                <a:gd name="T3" fmla="*/ 18 h 31"/>
                <a:gd name="T4" fmla="*/ 17 w 17"/>
                <a:gd name="T5" fmla="*/ 11 h 31"/>
                <a:gd name="T6" fmla="*/ 12 w 17"/>
                <a:gd name="T7" fmla="*/ 0 h 31"/>
                <a:gd name="T8" fmla="*/ 5 w 17"/>
                <a:gd name="T9" fmla="*/ 9 h 31"/>
                <a:gd name="T10" fmla="*/ 4 w 17"/>
                <a:gd name="T11" fmla="*/ 15 h 31"/>
                <a:gd name="T12" fmla="*/ 0 w 17"/>
                <a:gd name="T13" fmla="*/ 23 h 31"/>
                <a:gd name="T14" fmla="*/ 2 w 17"/>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1">
                  <a:moveTo>
                    <a:pt x="2" y="31"/>
                  </a:moveTo>
                  <a:cubicBezTo>
                    <a:pt x="2" y="31"/>
                    <a:pt x="14" y="19"/>
                    <a:pt x="14" y="18"/>
                  </a:cubicBezTo>
                  <a:cubicBezTo>
                    <a:pt x="14" y="17"/>
                    <a:pt x="17" y="11"/>
                    <a:pt x="17" y="11"/>
                  </a:cubicBezTo>
                  <a:cubicBezTo>
                    <a:pt x="12" y="0"/>
                    <a:pt x="12" y="0"/>
                    <a:pt x="12" y="0"/>
                  </a:cubicBezTo>
                  <a:cubicBezTo>
                    <a:pt x="5" y="9"/>
                    <a:pt x="5" y="9"/>
                    <a:pt x="5" y="9"/>
                  </a:cubicBezTo>
                  <a:cubicBezTo>
                    <a:pt x="5" y="9"/>
                    <a:pt x="4" y="14"/>
                    <a:pt x="4" y="15"/>
                  </a:cubicBezTo>
                  <a:cubicBezTo>
                    <a:pt x="4" y="16"/>
                    <a:pt x="0" y="22"/>
                    <a:pt x="0" y="23"/>
                  </a:cubicBezTo>
                  <a:cubicBezTo>
                    <a:pt x="1" y="24"/>
                    <a:pt x="2" y="31"/>
                    <a:pt x="2" y="31"/>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134"/>
            <p:cNvSpPr>
              <a:spLocks/>
            </p:cNvSpPr>
            <p:nvPr/>
          </p:nvSpPr>
          <p:spPr bwMode="auto">
            <a:xfrm>
              <a:off x="11535747" y="2101851"/>
              <a:ext cx="501650" cy="844550"/>
            </a:xfrm>
            <a:custGeom>
              <a:avLst/>
              <a:gdLst>
                <a:gd name="T0" fmla="*/ 5 w 28"/>
                <a:gd name="T1" fmla="*/ 9 h 47"/>
                <a:gd name="T2" fmla="*/ 19 w 28"/>
                <a:gd name="T3" fmla="*/ 21 h 47"/>
                <a:gd name="T4" fmla="*/ 20 w 28"/>
                <a:gd name="T5" fmla="*/ 23 h 47"/>
                <a:gd name="T6" fmla="*/ 10 w 28"/>
                <a:gd name="T7" fmla="*/ 41 h 47"/>
                <a:gd name="T8" fmla="*/ 6 w 28"/>
                <a:gd name="T9" fmla="*/ 40 h 47"/>
                <a:gd name="T10" fmla="*/ 5 w 28"/>
                <a:gd name="T11" fmla="*/ 37 h 47"/>
                <a:gd name="T12" fmla="*/ 2 w 28"/>
                <a:gd name="T13" fmla="*/ 36 h 47"/>
                <a:gd name="T14" fmla="*/ 2 w 28"/>
                <a:gd name="T15" fmla="*/ 37 h 47"/>
                <a:gd name="T16" fmla="*/ 4 w 28"/>
                <a:gd name="T17" fmla="*/ 39 h 47"/>
                <a:gd name="T18" fmla="*/ 1 w 28"/>
                <a:gd name="T19" fmla="*/ 39 h 47"/>
                <a:gd name="T20" fmla="*/ 1 w 28"/>
                <a:gd name="T21" fmla="*/ 40 h 47"/>
                <a:gd name="T22" fmla="*/ 5 w 28"/>
                <a:gd name="T23" fmla="*/ 41 h 47"/>
                <a:gd name="T24" fmla="*/ 1 w 28"/>
                <a:gd name="T25" fmla="*/ 42 h 47"/>
                <a:gd name="T26" fmla="*/ 3 w 28"/>
                <a:gd name="T27" fmla="*/ 43 h 47"/>
                <a:gd name="T28" fmla="*/ 6 w 28"/>
                <a:gd name="T29" fmla="*/ 43 h 47"/>
                <a:gd name="T30" fmla="*/ 3 w 28"/>
                <a:gd name="T31" fmla="*/ 44 h 47"/>
                <a:gd name="T32" fmla="*/ 4 w 28"/>
                <a:gd name="T33" fmla="*/ 45 h 47"/>
                <a:gd name="T34" fmla="*/ 6 w 28"/>
                <a:gd name="T35" fmla="*/ 45 h 47"/>
                <a:gd name="T36" fmla="*/ 11 w 28"/>
                <a:gd name="T37" fmla="*/ 46 h 47"/>
                <a:gd name="T38" fmla="*/ 14 w 28"/>
                <a:gd name="T39" fmla="*/ 44 h 47"/>
                <a:gd name="T40" fmla="*/ 28 w 28"/>
                <a:gd name="T41" fmla="*/ 23 h 47"/>
                <a:gd name="T42" fmla="*/ 18 w 28"/>
                <a:gd name="T43" fmla="*/ 9 h 47"/>
                <a:gd name="T44" fmla="*/ 13 w 28"/>
                <a:gd name="T45" fmla="*/ 1 h 47"/>
                <a:gd name="T46" fmla="*/ 5 w 28"/>
                <a:gd name="T47"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47">
                  <a:moveTo>
                    <a:pt x="5" y="9"/>
                  </a:moveTo>
                  <a:cubicBezTo>
                    <a:pt x="5" y="9"/>
                    <a:pt x="18" y="18"/>
                    <a:pt x="19" y="21"/>
                  </a:cubicBezTo>
                  <a:cubicBezTo>
                    <a:pt x="20" y="23"/>
                    <a:pt x="20" y="23"/>
                    <a:pt x="20" y="23"/>
                  </a:cubicBezTo>
                  <a:cubicBezTo>
                    <a:pt x="20" y="23"/>
                    <a:pt x="13" y="39"/>
                    <a:pt x="10" y="41"/>
                  </a:cubicBezTo>
                  <a:cubicBezTo>
                    <a:pt x="10" y="41"/>
                    <a:pt x="7" y="42"/>
                    <a:pt x="6" y="40"/>
                  </a:cubicBezTo>
                  <a:cubicBezTo>
                    <a:pt x="6" y="40"/>
                    <a:pt x="5" y="38"/>
                    <a:pt x="5" y="37"/>
                  </a:cubicBezTo>
                  <a:cubicBezTo>
                    <a:pt x="5" y="37"/>
                    <a:pt x="2" y="35"/>
                    <a:pt x="2" y="36"/>
                  </a:cubicBezTo>
                  <a:cubicBezTo>
                    <a:pt x="1" y="36"/>
                    <a:pt x="1" y="37"/>
                    <a:pt x="2" y="37"/>
                  </a:cubicBezTo>
                  <a:cubicBezTo>
                    <a:pt x="3" y="38"/>
                    <a:pt x="4" y="39"/>
                    <a:pt x="4" y="39"/>
                  </a:cubicBezTo>
                  <a:cubicBezTo>
                    <a:pt x="4" y="39"/>
                    <a:pt x="1" y="38"/>
                    <a:pt x="1" y="39"/>
                  </a:cubicBezTo>
                  <a:cubicBezTo>
                    <a:pt x="0" y="39"/>
                    <a:pt x="0" y="40"/>
                    <a:pt x="1" y="40"/>
                  </a:cubicBezTo>
                  <a:cubicBezTo>
                    <a:pt x="2" y="40"/>
                    <a:pt x="5" y="41"/>
                    <a:pt x="5" y="41"/>
                  </a:cubicBezTo>
                  <a:cubicBezTo>
                    <a:pt x="5" y="41"/>
                    <a:pt x="1" y="42"/>
                    <a:pt x="1" y="42"/>
                  </a:cubicBezTo>
                  <a:cubicBezTo>
                    <a:pt x="1" y="42"/>
                    <a:pt x="1" y="43"/>
                    <a:pt x="3" y="43"/>
                  </a:cubicBezTo>
                  <a:cubicBezTo>
                    <a:pt x="5" y="43"/>
                    <a:pt x="6" y="43"/>
                    <a:pt x="6" y="43"/>
                  </a:cubicBezTo>
                  <a:cubicBezTo>
                    <a:pt x="6" y="43"/>
                    <a:pt x="2" y="44"/>
                    <a:pt x="3" y="44"/>
                  </a:cubicBezTo>
                  <a:cubicBezTo>
                    <a:pt x="3" y="45"/>
                    <a:pt x="3" y="45"/>
                    <a:pt x="4" y="45"/>
                  </a:cubicBezTo>
                  <a:cubicBezTo>
                    <a:pt x="5" y="45"/>
                    <a:pt x="6" y="45"/>
                    <a:pt x="6" y="45"/>
                  </a:cubicBezTo>
                  <a:cubicBezTo>
                    <a:pt x="7" y="45"/>
                    <a:pt x="8" y="47"/>
                    <a:pt x="11" y="46"/>
                  </a:cubicBezTo>
                  <a:cubicBezTo>
                    <a:pt x="13" y="46"/>
                    <a:pt x="13" y="44"/>
                    <a:pt x="14" y="44"/>
                  </a:cubicBezTo>
                  <a:cubicBezTo>
                    <a:pt x="14" y="43"/>
                    <a:pt x="28" y="27"/>
                    <a:pt x="28" y="23"/>
                  </a:cubicBezTo>
                  <a:cubicBezTo>
                    <a:pt x="28" y="19"/>
                    <a:pt x="19" y="10"/>
                    <a:pt x="18" y="9"/>
                  </a:cubicBezTo>
                  <a:cubicBezTo>
                    <a:pt x="17" y="7"/>
                    <a:pt x="16" y="2"/>
                    <a:pt x="13" y="1"/>
                  </a:cubicBezTo>
                  <a:cubicBezTo>
                    <a:pt x="10" y="0"/>
                    <a:pt x="5" y="4"/>
                    <a:pt x="5" y="9"/>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135"/>
            <p:cNvSpPr>
              <a:spLocks/>
            </p:cNvSpPr>
            <p:nvPr/>
          </p:nvSpPr>
          <p:spPr bwMode="auto">
            <a:xfrm>
              <a:off x="11157922" y="1851026"/>
              <a:ext cx="73025" cy="125413"/>
            </a:xfrm>
            <a:custGeom>
              <a:avLst/>
              <a:gdLst>
                <a:gd name="T0" fmla="*/ 0 w 4"/>
                <a:gd name="T1" fmla="*/ 2 h 7"/>
                <a:gd name="T2" fmla="*/ 3 w 4"/>
                <a:gd name="T3" fmla="*/ 7 h 7"/>
                <a:gd name="T4" fmla="*/ 4 w 4"/>
                <a:gd name="T5" fmla="*/ 3 h 7"/>
                <a:gd name="T6" fmla="*/ 3 w 4"/>
                <a:gd name="T7" fmla="*/ 0 h 7"/>
                <a:gd name="T8" fmla="*/ 1 w 4"/>
                <a:gd name="T9" fmla="*/ 0 h 7"/>
                <a:gd name="T10" fmla="*/ 0 w 4"/>
                <a:gd name="T11" fmla="*/ 2 h 7"/>
              </a:gdLst>
              <a:ahLst/>
              <a:cxnLst>
                <a:cxn ang="0">
                  <a:pos x="T0" y="T1"/>
                </a:cxn>
                <a:cxn ang="0">
                  <a:pos x="T2" y="T3"/>
                </a:cxn>
                <a:cxn ang="0">
                  <a:pos x="T4" y="T5"/>
                </a:cxn>
                <a:cxn ang="0">
                  <a:pos x="T6" y="T7"/>
                </a:cxn>
                <a:cxn ang="0">
                  <a:pos x="T8" y="T9"/>
                </a:cxn>
                <a:cxn ang="0">
                  <a:pos x="T10" y="T11"/>
                </a:cxn>
              </a:cxnLst>
              <a:rect l="0" t="0" r="r" b="b"/>
              <a:pathLst>
                <a:path w="4" h="7">
                  <a:moveTo>
                    <a:pt x="0" y="2"/>
                  </a:moveTo>
                  <a:cubicBezTo>
                    <a:pt x="0" y="2"/>
                    <a:pt x="2" y="3"/>
                    <a:pt x="3" y="7"/>
                  </a:cubicBezTo>
                  <a:cubicBezTo>
                    <a:pt x="4" y="3"/>
                    <a:pt x="4" y="3"/>
                    <a:pt x="4" y="3"/>
                  </a:cubicBezTo>
                  <a:cubicBezTo>
                    <a:pt x="3" y="0"/>
                    <a:pt x="3" y="0"/>
                    <a:pt x="3" y="0"/>
                  </a:cubicBezTo>
                  <a:cubicBezTo>
                    <a:pt x="1" y="0"/>
                    <a:pt x="1" y="0"/>
                    <a:pt x="1" y="0"/>
                  </a:cubicBezTo>
                  <a:lnTo>
                    <a:pt x="0" y="2"/>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136"/>
            <p:cNvSpPr>
              <a:spLocks/>
            </p:cNvSpPr>
            <p:nvPr/>
          </p:nvSpPr>
          <p:spPr bwMode="auto">
            <a:xfrm>
              <a:off x="11284922" y="1725613"/>
              <a:ext cx="233362" cy="287338"/>
            </a:xfrm>
            <a:custGeom>
              <a:avLst/>
              <a:gdLst>
                <a:gd name="T0" fmla="*/ 13 w 13"/>
                <a:gd name="T1" fmla="*/ 11 h 16"/>
                <a:gd name="T2" fmla="*/ 8 w 13"/>
                <a:gd name="T3" fmla="*/ 0 h 16"/>
                <a:gd name="T4" fmla="*/ 1 w 13"/>
                <a:gd name="T5" fmla="*/ 9 h 16"/>
                <a:gd name="T6" fmla="*/ 0 w 13"/>
                <a:gd name="T7" fmla="*/ 14 h 16"/>
                <a:gd name="T8" fmla="*/ 2 w 13"/>
                <a:gd name="T9" fmla="*/ 12 h 16"/>
                <a:gd name="T10" fmla="*/ 9 w 13"/>
                <a:gd name="T11" fmla="*/ 16 h 16"/>
                <a:gd name="T12" fmla="*/ 11 w 13"/>
                <a:gd name="T13" fmla="*/ 14 h 16"/>
                <a:gd name="T14" fmla="*/ 13 w 13"/>
                <a:gd name="T15" fmla="*/ 11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6">
                  <a:moveTo>
                    <a:pt x="13" y="11"/>
                  </a:moveTo>
                  <a:cubicBezTo>
                    <a:pt x="8" y="0"/>
                    <a:pt x="8" y="0"/>
                    <a:pt x="8" y="0"/>
                  </a:cubicBezTo>
                  <a:cubicBezTo>
                    <a:pt x="1" y="9"/>
                    <a:pt x="1" y="9"/>
                    <a:pt x="1" y="9"/>
                  </a:cubicBezTo>
                  <a:cubicBezTo>
                    <a:pt x="1" y="9"/>
                    <a:pt x="1" y="12"/>
                    <a:pt x="0" y="14"/>
                  </a:cubicBezTo>
                  <a:cubicBezTo>
                    <a:pt x="2" y="12"/>
                    <a:pt x="2" y="12"/>
                    <a:pt x="2" y="12"/>
                  </a:cubicBezTo>
                  <a:cubicBezTo>
                    <a:pt x="2" y="12"/>
                    <a:pt x="3" y="16"/>
                    <a:pt x="9" y="16"/>
                  </a:cubicBezTo>
                  <a:cubicBezTo>
                    <a:pt x="10" y="16"/>
                    <a:pt x="11" y="15"/>
                    <a:pt x="11" y="14"/>
                  </a:cubicBezTo>
                  <a:cubicBezTo>
                    <a:pt x="12" y="13"/>
                    <a:pt x="13" y="11"/>
                    <a:pt x="13" y="11"/>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137"/>
            <p:cNvSpPr>
              <a:spLocks/>
            </p:cNvSpPr>
            <p:nvPr/>
          </p:nvSpPr>
          <p:spPr bwMode="auto">
            <a:xfrm>
              <a:off x="11211897" y="2030413"/>
              <a:ext cx="90487" cy="252413"/>
            </a:xfrm>
            <a:custGeom>
              <a:avLst/>
              <a:gdLst>
                <a:gd name="T0" fmla="*/ 5 w 5"/>
                <a:gd name="T1" fmla="*/ 11 h 14"/>
                <a:gd name="T2" fmla="*/ 4 w 5"/>
                <a:gd name="T3" fmla="*/ 5 h 14"/>
                <a:gd name="T4" fmla="*/ 3 w 5"/>
                <a:gd name="T5" fmla="*/ 0 h 14"/>
                <a:gd name="T6" fmla="*/ 0 w 5"/>
                <a:gd name="T7" fmla="*/ 6 h 14"/>
                <a:gd name="T8" fmla="*/ 2 w 5"/>
                <a:gd name="T9" fmla="*/ 14 h 14"/>
                <a:gd name="T10" fmla="*/ 5 w 5"/>
                <a:gd name="T11" fmla="*/ 11 h 14"/>
              </a:gdLst>
              <a:ahLst/>
              <a:cxnLst>
                <a:cxn ang="0">
                  <a:pos x="T0" y="T1"/>
                </a:cxn>
                <a:cxn ang="0">
                  <a:pos x="T2" y="T3"/>
                </a:cxn>
                <a:cxn ang="0">
                  <a:pos x="T4" y="T5"/>
                </a:cxn>
                <a:cxn ang="0">
                  <a:pos x="T6" y="T7"/>
                </a:cxn>
                <a:cxn ang="0">
                  <a:pos x="T8" y="T9"/>
                </a:cxn>
                <a:cxn ang="0">
                  <a:pos x="T10" y="T11"/>
                </a:cxn>
              </a:cxnLst>
              <a:rect l="0" t="0" r="r" b="b"/>
              <a:pathLst>
                <a:path w="5" h="14">
                  <a:moveTo>
                    <a:pt x="5" y="11"/>
                  </a:moveTo>
                  <a:cubicBezTo>
                    <a:pt x="4" y="9"/>
                    <a:pt x="4" y="7"/>
                    <a:pt x="4" y="5"/>
                  </a:cubicBezTo>
                  <a:cubicBezTo>
                    <a:pt x="5" y="3"/>
                    <a:pt x="4" y="1"/>
                    <a:pt x="3" y="0"/>
                  </a:cubicBezTo>
                  <a:cubicBezTo>
                    <a:pt x="2" y="2"/>
                    <a:pt x="0" y="5"/>
                    <a:pt x="0" y="6"/>
                  </a:cubicBezTo>
                  <a:cubicBezTo>
                    <a:pt x="1" y="7"/>
                    <a:pt x="2" y="14"/>
                    <a:pt x="2" y="14"/>
                  </a:cubicBezTo>
                  <a:cubicBezTo>
                    <a:pt x="2" y="14"/>
                    <a:pt x="3" y="13"/>
                    <a:pt x="5" y="11"/>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138"/>
            <p:cNvSpPr>
              <a:spLocks/>
            </p:cNvSpPr>
            <p:nvPr/>
          </p:nvSpPr>
          <p:spPr bwMode="auto">
            <a:xfrm>
              <a:off x="11051560" y="1941513"/>
              <a:ext cx="788987" cy="609600"/>
            </a:xfrm>
            <a:custGeom>
              <a:avLst/>
              <a:gdLst>
                <a:gd name="T0" fmla="*/ 2 w 44"/>
                <a:gd name="T1" fmla="*/ 13 h 34"/>
                <a:gd name="T2" fmla="*/ 6 w 44"/>
                <a:gd name="T3" fmla="*/ 7 h 34"/>
                <a:gd name="T4" fmla="*/ 12 w 44"/>
                <a:gd name="T5" fmla="*/ 3 h 34"/>
                <a:gd name="T6" fmla="*/ 13 w 44"/>
                <a:gd name="T7" fmla="*/ 3 h 34"/>
                <a:gd name="T8" fmla="*/ 11 w 44"/>
                <a:gd name="T9" fmla="*/ 11 h 34"/>
                <a:gd name="T10" fmla="*/ 11 w 44"/>
                <a:gd name="T11" fmla="*/ 18 h 34"/>
                <a:gd name="T12" fmla="*/ 15 w 44"/>
                <a:gd name="T13" fmla="*/ 11 h 34"/>
                <a:gd name="T14" fmla="*/ 19 w 44"/>
                <a:gd name="T15" fmla="*/ 6 h 34"/>
                <a:gd name="T16" fmla="*/ 20 w 44"/>
                <a:gd name="T17" fmla="*/ 2 h 34"/>
                <a:gd name="T18" fmla="*/ 23 w 44"/>
                <a:gd name="T19" fmla="*/ 0 h 34"/>
                <a:gd name="T20" fmla="*/ 26 w 44"/>
                <a:gd name="T21" fmla="*/ 2 h 34"/>
                <a:gd name="T22" fmla="*/ 31 w 44"/>
                <a:gd name="T23" fmla="*/ 4 h 34"/>
                <a:gd name="T24" fmla="*/ 39 w 44"/>
                <a:gd name="T25" fmla="*/ 7 h 34"/>
                <a:gd name="T26" fmla="*/ 44 w 44"/>
                <a:gd name="T27" fmla="*/ 15 h 34"/>
                <a:gd name="T28" fmla="*/ 36 w 44"/>
                <a:gd name="T29" fmla="*/ 21 h 34"/>
                <a:gd name="T30" fmla="*/ 38 w 44"/>
                <a:gd name="T31" fmla="*/ 22 h 34"/>
                <a:gd name="T32" fmla="*/ 35 w 44"/>
                <a:gd name="T33" fmla="*/ 22 h 34"/>
                <a:gd name="T34" fmla="*/ 33 w 44"/>
                <a:gd name="T35" fmla="*/ 22 h 34"/>
                <a:gd name="T36" fmla="*/ 30 w 44"/>
                <a:gd name="T37" fmla="*/ 29 h 34"/>
                <a:gd name="T38" fmla="*/ 29 w 44"/>
                <a:gd name="T39" fmla="*/ 34 h 34"/>
                <a:gd name="T40" fmla="*/ 4 w 44"/>
                <a:gd name="T41" fmla="*/ 33 h 34"/>
                <a:gd name="T42" fmla="*/ 3 w 44"/>
                <a:gd name="T43" fmla="*/ 27 h 34"/>
                <a:gd name="T44" fmla="*/ 0 w 44"/>
                <a:gd name="T45" fmla="*/ 21 h 34"/>
                <a:gd name="T46" fmla="*/ 2 w 44"/>
                <a:gd name="T47" fmla="*/ 1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34">
                  <a:moveTo>
                    <a:pt x="2" y="13"/>
                  </a:moveTo>
                  <a:cubicBezTo>
                    <a:pt x="3" y="11"/>
                    <a:pt x="4" y="8"/>
                    <a:pt x="6" y="7"/>
                  </a:cubicBezTo>
                  <a:cubicBezTo>
                    <a:pt x="7" y="6"/>
                    <a:pt x="11" y="4"/>
                    <a:pt x="12" y="3"/>
                  </a:cubicBezTo>
                  <a:cubicBezTo>
                    <a:pt x="13" y="3"/>
                    <a:pt x="13" y="3"/>
                    <a:pt x="13" y="3"/>
                  </a:cubicBezTo>
                  <a:cubicBezTo>
                    <a:pt x="13" y="3"/>
                    <a:pt x="11" y="9"/>
                    <a:pt x="11" y="11"/>
                  </a:cubicBezTo>
                  <a:cubicBezTo>
                    <a:pt x="11" y="13"/>
                    <a:pt x="11" y="17"/>
                    <a:pt x="11" y="18"/>
                  </a:cubicBezTo>
                  <a:cubicBezTo>
                    <a:pt x="11" y="18"/>
                    <a:pt x="14" y="13"/>
                    <a:pt x="15" y="11"/>
                  </a:cubicBezTo>
                  <a:cubicBezTo>
                    <a:pt x="16" y="9"/>
                    <a:pt x="18" y="8"/>
                    <a:pt x="19" y="6"/>
                  </a:cubicBezTo>
                  <a:cubicBezTo>
                    <a:pt x="20" y="3"/>
                    <a:pt x="20" y="2"/>
                    <a:pt x="20" y="2"/>
                  </a:cubicBezTo>
                  <a:cubicBezTo>
                    <a:pt x="20" y="2"/>
                    <a:pt x="22" y="1"/>
                    <a:pt x="23" y="0"/>
                  </a:cubicBezTo>
                  <a:cubicBezTo>
                    <a:pt x="23" y="0"/>
                    <a:pt x="25" y="2"/>
                    <a:pt x="26" y="2"/>
                  </a:cubicBezTo>
                  <a:cubicBezTo>
                    <a:pt x="28" y="3"/>
                    <a:pt x="30" y="4"/>
                    <a:pt x="31" y="4"/>
                  </a:cubicBezTo>
                  <a:cubicBezTo>
                    <a:pt x="31" y="4"/>
                    <a:pt x="38" y="5"/>
                    <a:pt x="39" y="7"/>
                  </a:cubicBezTo>
                  <a:cubicBezTo>
                    <a:pt x="41" y="10"/>
                    <a:pt x="43" y="12"/>
                    <a:pt x="44" y="15"/>
                  </a:cubicBezTo>
                  <a:cubicBezTo>
                    <a:pt x="44" y="15"/>
                    <a:pt x="36" y="20"/>
                    <a:pt x="36" y="21"/>
                  </a:cubicBezTo>
                  <a:cubicBezTo>
                    <a:pt x="38" y="22"/>
                    <a:pt x="38" y="22"/>
                    <a:pt x="38" y="22"/>
                  </a:cubicBezTo>
                  <a:cubicBezTo>
                    <a:pt x="38" y="22"/>
                    <a:pt x="36" y="22"/>
                    <a:pt x="35" y="22"/>
                  </a:cubicBezTo>
                  <a:cubicBezTo>
                    <a:pt x="34" y="21"/>
                    <a:pt x="33" y="22"/>
                    <a:pt x="33" y="22"/>
                  </a:cubicBezTo>
                  <a:cubicBezTo>
                    <a:pt x="32" y="22"/>
                    <a:pt x="30" y="28"/>
                    <a:pt x="30" y="29"/>
                  </a:cubicBezTo>
                  <a:cubicBezTo>
                    <a:pt x="30" y="30"/>
                    <a:pt x="30" y="33"/>
                    <a:pt x="29" y="34"/>
                  </a:cubicBezTo>
                  <a:cubicBezTo>
                    <a:pt x="29" y="34"/>
                    <a:pt x="5" y="34"/>
                    <a:pt x="4" y="33"/>
                  </a:cubicBezTo>
                  <a:cubicBezTo>
                    <a:pt x="4" y="33"/>
                    <a:pt x="3" y="28"/>
                    <a:pt x="3" y="27"/>
                  </a:cubicBezTo>
                  <a:cubicBezTo>
                    <a:pt x="2" y="25"/>
                    <a:pt x="0" y="24"/>
                    <a:pt x="0" y="21"/>
                  </a:cubicBezTo>
                  <a:cubicBezTo>
                    <a:pt x="1" y="18"/>
                    <a:pt x="1" y="16"/>
                    <a:pt x="2" y="13"/>
                  </a:cubicBez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139"/>
            <p:cNvSpPr>
              <a:spLocks/>
            </p:cNvSpPr>
            <p:nvPr/>
          </p:nvSpPr>
          <p:spPr bwMode="auto">
            <a:xfrm>
              <a:off x="11032510" y="1474788"/>
              <a:ext cx="611187" cy="788988"/>
            </a:xfrm>
            <a:custGeom>
              <a:avLst/>
              <a:gdLst>
                <a:gd name="T0" fmla="*/ 29 w 34"/>
                <a:gd name="T1" fmla="*/ 23 h 44"/>
                <a:gd name="T2" fmla="*/ 27 w 34"/>
                <a:gd name="T3" fmla="*/ 16 h 44"/>
                <a:gd name="T4" fmla="*/ 24 w 34"/>
                <a:gd name="T5" fmla="*/ 6 h 44"/>
                <a:gd name="T6" fmla="*/ 15 w 34"/>
                <a:gd name="T7" fmla="*/ 0 h 44"/>
                <a:gd name="T8" fmla="*/ 6 w 34"/>
                <a:gd name="T9" fmla="*/ 5 h 44"/>
                <a:gd name="T10" fmla="*/ 4 w 34"/>
                <a:gd name="T11" fmla="*/ 14 h 44"/>
                <a:gd name="T12" fmla="*/ 4 w 34"/>
                <a:gd name="T13" fmla="*/ 17 h 44"/>
                <a:gd name="T14" fmla="*/ 7 w 34"/>
                <a:gd name="T15" fmla="*/ 20 h 44"/>
                <a:gd name="T16" fmla="*/ 7 w 34"/>
                <a:gd name="T17" fmla="*/ 24 h 44"/>
                <a:gd name="T18" fmla="*/ 8 w 34"/>
                <a:gd name="T19" fmla="*/ 26 h 44"/>
                <a:gd name="T20" fmla="*/ 8 w 34"/>
                <a:gd name="T21" fmla="*/ 24 h 44"/>
                <a:gd name="T22" fmla="*/ 8 w 34"/>
                <a:gd name="T23" fmla="*/ 21 h 44"/>
                <a:gd name="T24" fmla="*/ 7 w 34"/>
                <a:gd name="T25" fmla="*/ 14 h 44"/>
                <a:gd name="T26" fmla="*/ 8 w 34"/>
                <a:gd name="T27" fmla="*/ 16 h 44"/>
                <a:gd name="T28" fmla="*/ 10 w 34"/>
                <a:gd name="T29" fmla="*/ 20 h 44"/>
                <a:gd name="T30" fmla="*/ 9 w 34"/>
                <a:gd name="T31" fmla="*/ 23 h 44"/>
                <a:gd name="T32" fmla="*/ 8 w 34"/>
                <a:gd name="T33" fmla="*/ 29 h 44"/>
                <a:gd name="T34" fmla="*/ 7 w 34"/>
                <a:gd name="T35" fmla="*/ 33 h 44"/>
                <a:gd name="T36" fmla="*/ 15 w 34"/>
                <a:gd name="T37" fmla="*/ 28 h 44"/>
                <a:gd name="T38" fmla="*/ 13 w 34"/>
                <a:gd name="T39" fmla="*/ 26 h 44"/>
                <a:gd name="T40" fmla="*/ 22 w 34"/>
                <a:gd name="T41" fmla="*/ 17 h 44"/>
                <a:gd name="T42" fmla="*/ 23 w 34"/>
                <a:gd name="T43" fmla="*/ 22 h 44"/>
                <a:gd name="T44" fmla="*/ 23 w 34"/>
                <a:gd name="T45" fmla="*/ 27 h 44"/>
                <a:gd name="T46" fmla="*/ 26 w 34"/>
                <a:gd name="T47" fmla="*/ 30 h 44"/>
                <a:gd name="T48" fmla="*/ 26 w 34"/>
                <a:gd name="T49" fmla="*/ 31 h 44"/>
                <a:gd name="T50" fmla="*/ 27 w 34"/>
                <a:gd name="T51" fmla="*/ 29 h 44"/>
                <a:gd name="T52" fmla="*/ 27 w 34"/>
                <a:gd name="T53" fmla="*/ 30 h 44"/>
                <a:gd name="T54" fmla="*/ 27 w 34"/>
                <a:gd name="T55" fmla="*/ 33 h 44"/>
                <a:gd name="T56" fmla="*/ 27 w 34"/>
                <a:gd name="T57" fmla="*/ 36 h 44"/>
                <a:gd name="T58" fmla="*/ 27 w 34"/>
                <a:gd name="T59" fmla="*/ 36 h 44"/>
                <a:gd name="T60" fmla="*/ 27 w 34"/>
                <a:gd name="T61" fmla="*/ 36 h 44"/>
                <a:gd name="T62" fmla="*/ 28 w 34"/>
                <a:gd name="T63" fmla="*/ 35 h 44"/>
                <a:gd name="T64" fmla="*/ 28 w 34"/>
                <a:gd name="T65" fmla="*/ 42 h 44"/>
                <a:gd name="T66" fmla="*/ 25 w 34"/>
                <a:gd name="T67" fmla="*/ 42 h 44"/>
                <a:gd name="T68" fmla="*/ 29 w 34"/>
                <a:gd name="T69" fmla="*/ 43 h 44"/>
                <a:gd name="T70" fmla="*/ 30 w 34"/>
                <a:gd name="T71" fmla="*/ 36 h 44"/>
                <a:gd name="T72" fmla="*/ 33 w 34"/>
                <a:gd name="T73" fmla="*/ 31 h 44"/>
                <a:gd name="T74" fmla="*/ 34 w 34"/>
                <a:gd name="T75" fmla="*/ 31 h 44"/>
                <a:gd name="T76" fmla="*/ 29 w 34"/>
                <a:gd name="T7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44">
                  <a:moveTo>
                    <a:pt x="29" y="23"/>
                  </a:moveTo>
                  <a:cubicBezTo>
                    <a:pt x="28" y="23"/>
                    <a:pt x="27" y="17"/>
                    <a:pt x="27" y="16"/>
                  </a:cubicBezTo>
                  <a:cubicBezTo>
                    <a:pt x="27" y="15"/>
                    <a:pt x="25" y="7"/>
                    <a:pt x="24" y="6"/>
                  </a:cubicBezTo>
                  <a:cubicBezTo>
                    <a:pt x="22" y="2"/>
                    <a:pt x="15" y="0"/>
                    <a:pt x="15" y="0"/>
                  </a:cubicBezTo>
                  <a:cubicBezTo>
                    <a:pt x="12" y="0"/>
                    <a:pt x="9" y="2"/>
                    <a:pt x="6" y="5"/>
                  </a:cubicBezTo>
                  <a:cubicBezTo>
                    <a:pt x="0" y="6"/>
                    <a:pt x="3" y="12"/>
                    <a:pt x="4" y="14"/>
                  </a:cubicBezTo>
                  <a:cubicBezTo>
                    <a:pt x="4" y="15"/>
                    <a:pt x="5" y="14"/>
                    <a:pt x="4" y="17"/>
                  </a:cubicBezTo>
                  <a:cubicBezTo>
                    <a:pt x="4" y="20"/>
                    <a:pt x="7" y="19"/>
                    <a:pt x="7" y="20"/>
                  </a:cubicBezTo>
                  <a:cubicBezTo>
                    <a:pt x="7" y="21"/>
                    <a:pt x="6" y="23"/>
                    <a:pt x="7" y="24"/>
                  </a:cubicBezTo>
                  <a:cubicBezTo>
                    <a:pt x="9" y="25"/>
                    <a:pt x="8" y="26"/>
                    <a:pt x="8" y="26"/>
                  </a:cubicBezTo>
                  <a:cubicBezTo>
                    <a:pt x="9" y="25"/>
                    <a:pt x="9" y="25"/>
                    <a:pt x="8" y="24"/>
                  </a:cubicBezTo>
                  <a:cubicBezTo>
                    <a:pt x="8" y="24"/>
                    <a:pt x="8" y="22"/>
                    <a:pt x="8" y="21"/>
                  </a:cubicBezTo>
                  <a:cubicBezTo>
                    <a:pt x="9" y="20"/>
                    <a:pt x="7" y="14"/>
                    <a:pt x="7" y="14"/>
                  </a:cubicBezTo>
                  <a:cubicBezTo>
                    <a:pt x="8" y="16"/>
                    <a:pt x="8" y="16"/>
                    <a:pt x="8" y="16"/>
                  </a:cubicBezTo>
                  <a:cubicBezTo>
                    <a:pt x="10" y="20"/>
                    <a:pt x="10" y="20"/>
                    <a:pt x="10" y="20"/>
                  </a:cubicBezTo>
                  <a:cubicBezTo>
                    <a:pt x="9" y="23"/>
                    <a:pt x="9" y="23"/>
                    <a:pt x="9" y="23"/>
                  </a:cubicBezTo>
                  <a:cubicBezTo>
                    <a:pt x="8" y="27"/>
                    <a:pt x="8" y="28"/>
                    <a:pt x="8" y="29"/>
                  </a:cubicBezTo>
                  <a:cubicBezTo>
                    <a:pt x="9" y="30"/>
                    <a:pt x="7" y="33"/>
                    <a:pt x="7" y="33"/>
                  </a:cubicBezTo>
                  <a:cubicBezTo>
                    <a:pt x="11" y="30"/>
                    <a:pt x="15" y="29"/>
                    <a:pt x="15" y="28"/>
                  </a:cubicBezTo>
                  <a:cubicBezTo>
                    <a:pt x="15" y="28"/>
                    <a:pt x="13" y="26"/>
                    <a:pt x="13" y="26"/>
                  </a:cubicBezTo>
                  <a:cubicBezTo>
                    <a:pt x="22" y="17"/>
                    <a:pt x="22" y="17"/>
                    <a:pt x="22" y="17"/>
                  </a:cubicBezTo>
                  <a:cubicBezTo>
                    <a:pt x="22" y="17"/>
                    <a:pt x="23" y="21"/>
                    <a:pt x="23" y="22"/>
                  </a:cubicBezTo>
                  <a:cubicBezTo>
                    <a:pt x="22" y="23"/>
                    <a:pt x="23" y="26"/>
                    <a:pt x="23" y="27"/>
                  </a:cubicBezTo>
                  <a:cubicBezTo>
                    <a:pt x="23" y="28"/>
                    <a:pt x="24" y="29"/>
                    <a:pt x="26" y="30"/>
                  </a:cubicBezTo>
                  <a:cubicBezTo>
                    <a:pt x="27" y="30"/>
                    <a:pt x="26" y="31"/>
                    <a:pt x="26" y="31"/>
                  </a:cubicBezTo>
                  <a:cubicBezTo>
                    <a:pt x="27" y="31"/>
                    <a:pt x="27" y="29"/>
                    <a:pt x="27" y="29"/>
                  </a:cubicBezTo>
                  <a:cubicBezTo>
                    <a:pt x="27" y="29"/>
                    <a:pt x="27" y="29"/>
                    <a:pt x="27" y="30"/>
                  </a:cubicBezTo>
                  <a:cubicBezTo>
                    <a:pt x="28" y="31"/>
                    <a:pt x="28" y="32"/>
                    <a:pt x="27" y="33"/>
                  </a:cubicBezTo>
                  <a:cubicBezTo>
                    <a:pt x="27" y="34"/>
                    <a:pt x="27" y="36"/>
                    <a:pt x="27" y="36"/>
                  </a:cubicBezTo>
                  <a:cubicBezTo>
                    <a:pt x="27" y="36"/>
                    <a:pt x="27" y="36"/>
                    <a:pt x="27" y="36"/>
                  </a:cubicBezTo>
                  <a:cubicBezTo>
                    <a:pt x="27" y="36"/>
                    <a:pt x="27" y="36"/>
                    <a:pt x="27" y="36"/>
                  </a:cubicBezTo>
                  <a:cubicBezTo>
                    <a:pt x="27" y="36"/>
                    <a:pt x="28" y="35"/>
                    <a:pt x="28" y="35"/>
                  </a:cubicBezTo>
                  <a:cubicBezTo>
                    <a:pt x="28" y="37"/>
                    <a:pt x="29" y="39"/>
                    <a:pt x="28" y="42"/>
                  </a:cubicBezTo>
                  <a:cubicBezTo>
                    <a:pt x="28" y="44"/>
                    <a:pt x="25" y="42"/>
                    <a:pt x="25" y="42"/>
                  </a:cubicBezTo>
                  <a:cubicBezTo>
                    <a:pt x="26" y="44"/>
                    <a:pt x="28" y="43"/>
                    <a:pt x="29" y="43"/>
                  </a:cubicBezTo>
                  <a:cubicBezTo>
                    <a:pt x="30" y="42"/>
                    <a:pt x="30" y="39"/>
                    <a:pt x="30" y="36"/>
                  </a:cubicBezTo>
                  <a:cubicBezTo>
                    <a:pt x="31" y="33"/>
                    <a:pt x="33" y="32"/>
                    <a:pt x="33" y="31"/>
                  </a:cubicBezTo>
                  <a:cubicBezTo>
                    <a:pt x="33" y="30"/>
                    <a:pt x="34" y="31"/>
                    <a:pt x="34" y="31"/>
                  </a:cubicBezTo>
                  <a:cubicBezTo>
                    <a:pt x="34" y="30"/>
                    <a:pt x="31" y="24"/>
                    <a:pt x="29" y="23"/>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Line 140"/>
            <p:cNvSpPr>
              <a:spLocks noChangeShapeType="1"/>
            </p:cNvSpPr>
            <p:nvPr/>
          </p:nvSpPr>
          <p:spPr bwMode="auto">
            <a:xfrm>
              <a:off x="11518285" y="212090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Line 141"/>
            <p:cNvSpPr>
              <a:spLocks noChangeShapeType="1"/>
            </p:cNvSpPr>
            <p:nvPr/>
          </p:nvSpPr>
          <p:spPr bwMode="auto">
            <a:xfrm>
              <a:off x="11518285" y="212090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142"/>
            <p:cNvSpPr>
              <a:spLocks/>
            </p:cNvSpPr>
            <p:nvPr/>
          </p:nvSpPr>
          <p:spPr bwMode="auto">
            <a:xfrm>
              <a:off x="11122997" y="1617663"/>
              <a:ext cx="358775" cy="377825"/>
            </a:xfrm>
            <a:custGeom>
              <a:avLst/>
              <a:gdLst>
                <a:gd name="T0" fmla="*/ 9 w 20"/>
                <a:gd name="T1" fmla="*/ 20 h 21"/>
                <a:gd name="T2" fmla="*/ 16 w 20"/>
                <a:gd name="T3" fmla="*/ 14 h 21"/>
                <a:gd name="T4" fmla="*/ 17 w 20"/>
                <a:gd name="T5" fmla="*/ 9 h 21"/>
                <a:gd name="T6" fmla="*/ 18 w 20"/>
                <a:gd name="T7" fmla="*/ 8 h 21"/>
                <a:gd name="T8" fmla="*/ 18 w 20"/>
                <a:gd name="T9" fmla="*/ 2 h 21"/>
                <a:gd name="T10" fmla="*/ 16 w 20"/>
                <a:gd name="T11" fmla="*/ 3 h 21"/>
                <a:gd name="T12" fmla="*/ 15 w 20"/>
                <a:gd name="T13" fmla="*/ 6 h 21"/>
                <a:gd name="T14" fmla="*/ 14 w 20"/>
                <a:gd name="T15" fmla="*/ 7 h 21"/>
                <a:gd name="T16" fmla="*/ 12 w 20"/>
                <a:gd name="T17" fmla="*/ 4 h 21"/>
                <a:gd name="T18" fmla="*/ 8 w 20"/>
                <a:gd name="T19" fmla="*/ 0 h 21"/>
                <a:gd name="T20" fmla="*/ 4 w 20"/>
                <a:gd name="T21" fmla="*/ 1 h 21"/>
                <a:gd name="T22" fmla="*/ 1 w 20"/>
                <a:gd name="T23" fmla="*/ 2 h 21"/>
                <a:gd name="T24" fmla="*/ 1 w 20"/>
                <a:gd name="T25" fmla="*/ 8 h 21"/>
                <a:gd name="T26" fmla="*/ 3 w 20"/>
                <a:gd name="T27" fmla="*/ 10 h 21"/>
                <a:gd name="T28" fmla="*/ 3 w 20"/>
                <a:gd name="T29" fmla="*/ 14 h 21"/>
                <a:gd name="T30" fmla="*/ 6 w 20"/>
                <a:gd name="T31" fmla="*/ 17 h 21"/>
                <a:gd name="T32" fmla="*/ 7 w 20"/>
                <a:gd name="T33" fmla="*/ 19 h 21"/>
                <a:gd name="T34" fmla="*/ 9 w 20"/>
                <a:gd name="T35"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1">
                  <a:moveTo>
                    <a:pt x="9" y="20"/>
                  </a:moveTo>
                  <a:cubicBezTo>
                    <a:pt x="10" y="20"/>
                    <a:pt x="16" y="16"/>
                    <a:pt x="16" y="14"/>
                  </a:cubicBezTo>
                  <a:cubicBezTo>
                    <a:pt x="17" y="11"/>
                    <a:pt x="17" y="9"/>
                    <a:pt x="17" y="9"/>
                  </a:cubicBezTo>
                  <a:cubicBezTo>
                    <a:pt x="17" y="9"/>
                    <a:pt x="18" y="9"/>
                    <a:pt x="18" y="8"/>
                  </a:cubicBezTo>
                  <a:cubicBezTo>
                    <a:pt x="19" y="7"/>
                    <a:pt x="20" y="3"/>
                    <a:pt x="18" y="2"/>
                  </a:cubicBezTo>
                  <a:cubicBezTo>
                    <a:pt x="17" y="1"/>
                    <a:pt x="17" y="2"/>
                    <a:pt x="16" y="3"/>
                  </a:cubicBezTo>
                  <a:cubicBezTo>
                    <a:pt x="16" y="3"/>
                    <a:pt x="15" y="6"/>
                    <a:pt x="15" y="6"/>
                  </a:cubicBezTo>
                  <a:cubicBezTo>
                    <a:pt x="14" y="7"/>
                    <a:pt x="14" y="7"/>
                    <a:pt x="14" y="7"/>
                  </a:cubicBezTo>
                  <a:cubicBezTo>
                    <a:pt x="14" y="7"/>
                    <a:pt x="14" y="5"/>
                    <a:pt x="12" y="4"/>
                  </a:cubicBezTo>
                  <a:cubicBezTo>
                    <a:pt x="12" y="4"/>
                    <a:pt x="10" y="1"/>
                    <a:pt x="8" y="0"/>
                  </a:cubicBezTo>
                  <a:cubicBezTo>
                    <a:pt x="7" y="0"/>
                    <a:pt x="4" y="1"/>
                    <a:pt x="4" y="1"/>
                  </a:cubicBezTo>
                  <a:cubicBezTo>
                    <a:pt x="4" y="1"/>
                    <a:pt x="1" y="1"/>
                    <a:pt x="1" y="2"/>
                  </a:cubicBezTo>
                  <a:cubicBezTo>
                    <a:pt x="0" y="2"/>
                    <a:pt x="0" y="7"/>
                    <a:pt x="1" y="8"/>
                  </a:cubicBezTo>
                  <a:cubicBezTo>
                    <a:pt x="1" y="8"/>
                    <a:pt x="2" y="10"/>
                    <a:pt x="3" y="10"/>
                  </a:cubicBezTo>
                  <a:cubicBezTo>
                    <a:pt x="3" y="10"/>
                    <a:pt x="2" y="13"/>
                    <a:pt x="3" y="14"/>
                  </a:cubicBezTo>
                  <a:cubicBezTo>
                    <a:pt x="3" y="14"/>
                    <a:pt x="5" y="17"/>
                    <a:pt x="6" y="17"/>
                  </a:cubicBezTo>
                  <a:cubicBezTo>
                    <a:pt x="6" y="18"/>
                    <a:pt x="7" y="19"/>
                    <a:pt x="7" y="19"/>
                  </a:cubicBezTo>
                  <a:cubicBezTo>
                    <a:pt x="8" y="19"/>
                    <a:pt x="8" y="21"/>
                    <a:pt x="9" y="20"/>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143"/>
            <p:cNvSpPr>
              <a:spLocks/>
            </p:cNvSpPr>
            <p:nvPr/>
          </p:nvSpPr>
          <p:spPr bwMode="auto">
            <a:xfrm>
              <a:off x="11661160" y="2155826"/>
              <a:ext cx="376237" cy="773113"/>
            </a:xfrm>
            <a:custGeom>
              <a:avLst/>
              <a:gdLst>
                <a:gd name="T0" fmla="*/ 4 w 21"/>
                <a:gd name="T1" fmla="*/ 43 h 43"/>
                <a:gd name="T2" fmla="*/ 7 w 21"/>
                <a:gd name="T3" fmla="*/ 41 h 43"/>
                <a:gd name="T4" fmla="*/ 21 w 21"/>
                <a:gd name="T5" fmla="*/ 20 h 43"/>
                <a:gd name="T6" fmla="*/ 11 w 21"/>
                <a:gd name="T7" fmla="*/ 6 h 43"/>
                <a:gd name="T8" fmla="*/ 8 w 21"/>
                <a:gd name="T9" fmla="*/ 0 h 43"/>
                <a:gd name="T10" fmla="*/ 2 w 21"/>
                <a:gd name="T11" fmla="*/ 9 h 43"/>
                <a:gd name="T12" fmla="*/ 6 w 21"/>
                <a:gd name="T13" fmla="*/ 12 h 43"/>
                <a:gd name="T14" fmla="*/ 7 w 21"/>
                <a:gd name="T15" fmla="*/ 7 h 43"/>
                <a:gd name="T16" fmla="*/ 12 w 21"/>
                <a:gd name="T17" fmla="*/ 10 h 43"/>
                <a:gd name="T18" fmla="*/ 19 w 21"/>
                <a:gd name="T19" fmla="*/ 19 h 43"/>
                <a:gd name="T20" fmla="*/ 7 w 21"/>
                <a:gd name="T21" fmla="*/ 39 h 43"/>
                <a:gd name="T22" fmla="*/ 5 w 21"/>
                <a:gd name="T23" fmla="*/ 40 h 43"/>
                <a:gd name="T24" fmla="*/ 3 w 21"/>
                <a:gd name="T25" fmla="*/ 38 h 43"/>
                <a:gd name="T26" fmla="*/ 0 w 21"/>
                <a:gd name="T27" fmla="*/ 38 h 43"/>
                <a:gd name="T28" fmla="*/ 0 w 21"/>
                <a:gd name="T29" fmla="*/ 38 h 43"/>
                <a:gd name="T30" fmla="*/ 2 w 21"/>
                <a:gd name="T31" fmla="*/ 42 h 43"/>
                <a:gd name="T32" fmla="*/ 2 w 21"/>
                <a:gd name="T33" fmla="*/ 43 h 43"/>
                <a:gd name="T34" fmla="*/ 4 w 21"/>
                <a:gd name="T3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43">
                  <a:moveTo>
                    <a:pt x="4" y="43"/>
                  </a:moveTo>
                  <a:cubicBezTo>
                    <a:pt x="6" y="43"/>
                    <a:pt x="6" y="41"/>
                    <a:pt x="7" y="41"/>
                  </a:cubicBezTo>
                  <a:cubicBezTo>
                    <a:pt x="7" y="40"/>
                    <a:pt x="21" y="24"/>
                    <a:pt x="21" y="20"/>
                  </a:cubicBezTo>
                  <a:cubicBezTo>
                    <a:pt x="21" y="16"/>
                    <a:pt x="12" y="7"/>
                    <a:pt x="11" y="6"/>
                  </a:cubicBezTo>
                  <a:cubicBezTo>
                    <a:pt x="10" y="5"/>
                    <a:pt x="9" y="2"/>
                    <a:pt x="8" y="0"/>
                  </a:cubicBezTo>
                  <a:cubicBezTo>
                    <a:pt x="5" y="2"/>
                    <a:pt x="2" y="6"/>
                    <a:pt x="2" y="9"/>
                  </a:cubicBezTo>
                  <a:cubicBezTo>
                    <a:pt x="3" y="10"/>
                    <a:pt x="4" y="11"/>
                    <a:pt x="6" y="12"/>
                  </a:cubicBezTo>
                  <a:cubicBezTo>
                    <a:pt x="6" y="10"/>
                    <a:pt x="6" y="7"/>
                    <a:pt x="7" y="7"/>
                  </a:cubicBezTo>
                  <a:cubicBezTo>
                    <a:pt x="9" y="6"/>
                    <a:pt x="11" y="8"/>
                    <a:pt x="12" y="10"/>
                  </a:cubicBezTo>
                  <a:cubicBezTo>
                    <a:pt x="13" y="12"/>
                    <a:pt x="18" y="18"/>
                    <a:pt x="19" y="19"/>
                  </a:cubicBezTo>
                  <a:cubicBezTo>
                    <a:pt x="19" y="19"/>
                    <a:pt x="11" y="36"/>
                    <a:pt x="7" y="39"/>
                  </a:cubicBezTo>
                  <a:cubicBezTo>
                    <a:pt x="5" y="40"/>
                    <a:pt x="5" y="40"/>
                    <a:pt x="5" y="40"/>
                  </a:cubicBezTo>
                  <a:cubicBezTo>
                    <a:pt x="5" y="40"/>
                    <a:pt x="5" y="39"/>
                    <a:pt x="3" y="38"/>
                  </a:cubicBezTo>
                  <a:cubicBezTo>
                    <a:pt x="3" y="38"/>
                    <a:pt x="1" y="38"/>
                    <a:pt x="0" y="38"/>
                  </a:cubicBezTo>
                  <a:cubicBezTo>
                    <a:pt x="0" y="38"/>
                    <a:pt x="0" y="38"/>
                    <a:pt x="0" y="38"/>
                  </a:cubicBezTo>
                  <a:cubicBezTo>
                    <a:pt x="0" y="38"/>
                    <a:pt x="2" y="40"/>
                    <a:pt x="2" y="42"/>
                  </a:cubicBezTo>
                  <a:cubicBezTo>
                    <a:pt x="2" y="42"/>
                    <a:pt x="2" y="43"/>
                    <a:pt x="2" y="43"/>
                  </a:cubicBezTo>
                  <a:cubicBezTo>
                    <a:pt x="2" y="43"/>
                    <a:pt x="3" y="43"/>
                    <a:pt x="4" y="43"/>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144"/>
            <p:cNvSpPr>
              <a:spLocks/>
            </p:cNvSpPr>
            <p:nvPr/>
          </p:nvSpPr>
          <p:spPr bwMode="auto">
            <a:xfrm>
              <a:off x="11265872" y="1600201"/>
              <a:ext cx="53975" cy="53975"/>
            </a:xfrm>
            <a:custGeom>
              <a:avLst/>
              <a:gdLst>
                <a:gd name="T0" fmla="*/ 0 w 3"/>
                <a:gd name="T1" fmla="*/ 1 h 3"/>
                <a:gd name="T2" fmla="*/ 1 w 3"/>
                <a:gd name="T3" fmla="*/ 3 h 3"/>
                <a:gd name="T4" fmla="*/ 2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0" y="1"/>
                    <a:pt x="2" y="2"/>
                    <a:pt x="1" y="3"/>
                  </a:cubicBezTo>
                  <a:cubicBezTo>
                    <a:pt x="1" y="3"/>
                    <a:pt x="3" y="2"/>
                    <a:pt x="2" y="1"/>
                  </a:cubicBezTo>
                  <a:cubicBezTo>
                    <a:pt x="1" y="0"/>
                    <a:pt x="0" y="1"/>
                    <a:pt x="0" y="1"/>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145"/>
            <p:cNvSpPr>
              <a:spLocks/>
            </p:cNvSpPr>
            <p:nvPr/>
          </p:nvSpPr>
          <p:spPr bwMode="auto">
            <a:xfrm>
              <a:off x="11319847" y="2012951"/>
              <a:ext cx="520700" cy="538163"/>
            </a:xfrm>
            <a:custGeom>
              <a:avLst/>
              <a:gdLst>
                <a:gd name="T0" fmla="*/ 29 w 29"/>
                <a:gd name="T1" fmla="*/ 11 h 30"/>
                <a:gd name="T2" fmla="*/ 24 w 29"/>
                <a:gd name="T3" fmla="*/ 3 h 30"/>
                <a:gd name="T4" fmla="*/ 16 w 29"/>
                <a:gd name="T5" fmla="*/ 0 h 30"/>
                <a:gd name="T6" fmla="*/ 15 w 29"/>
                <a:gd name="T7" fmla="*/ 0 h 30"/>
                <a:gd name="T8" fmla="*/ 16 w 29"/>
                <a:gd name="T9" fmla="*/ 3 h 30"/>
                <a:gd name="T10" fmla="*/ 23 w 29"/>
                <a:gd name="T11" fmla="*/ 10 h 30"/>
                <a:gd name="T12" fmla="*/ 17 w 29"/>
                <a:gd name="T13" fmla="*/ 10 h 30"/>
                <a:gd name="T14" fmla="*/ 8 w 29"/>
                <a:gd name="T15" fmla="*/ 15 h 30"/>
                <a:gd name="T16" fmla="*/ 15 w 29"/>
                <a:gd name="T17" fmla="*/ 13 h 30"/>
                <a:gd name="T18" fmla="*/ 7 w 29"/>
                <a:gd name="T19" fmla="*/ 21 h 30"/>
                <a:gd name="T20" fmla="*/ 0 w 29"/>
                <a:gd name="T21" fmla="*/ 24 h 30"/>
                <a:gd name="T22" fmla="*/ 7 w 29"/>
                <a:gd name="T23" fmla="*/ 24 h 30"/>
                <a:gd name="T24" fmla="*/ 5 w 29"/>
                <a:gd name="T25" fmla="*/ 30 h 30"/>
                <a:gd name="T26" fmla="*/ 14 w 29"/>
                <a:gd name="T27" fmla="*/ 30 h 30"/>
                <a:gd name="T28" fmla="*/ 15 w 29"/>
                <a:gd name="T29" fmla="*/ 25 h 30"/>
                <a:gd name="T30" fmla="*/ 18 w 29"/>
                <a:gd name="T31" fmla="*/ 18 h 30"/>
                <a:gd name="T32" fmla="*/ 20 w 29"/>
                <a:gd name="T33" fmla="*/ 18 h 30"/>
                <a:gd name="T34" fmla="*/ 23 w 29"/>
                <a:gd name="T35" fmla="*/ 18 h 30"/>
                <a:gd name="T36" fmla="*/ 21 w 29"/>
                <a:gd name="T37" fmla="*/ 17 h 30"/>
                <a:gd name="T38" fmla="*/ 29 w 29"/>
                <a:gd name="T39"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0">
                  <a:moveTo>
                    <a:pt x="29" y="11"/>
                  </a:moveTo>
                  <a:cubicBezTo>
                    <a:pt x="28" y="8"/>
                    <a:pt x="26" y="6"/>
                    <a:pt x="24" y="3"/>
                  </a:cubicBezTo>
                  <a:cubicBezTo>
                    <a:pt x="23" y="1"/>
                    <a:pt x="16" y="0"/>
                    <a:pt x="16" y="0"/>
                  </a:cubicBezTo>
                  <a:cubicBezTo>
                    <a:pt x="15" y="0"/>
                    <a:pt x="15" y="0"/>
                    <a:pt x="15" y="0"/>
                  </a:cubicBezTo>
                  <a:cubicBezTo>
                    <a:pt x="15" y="1"/>
                    <a:pt x="16" y="3"/>
                    <a:pt x="16" y="3"/>
                  </a:cubicBezTo>
                  <a:cubicBezTo>
                    <a:pt x="21" y="4"/>
                    <a:pt x="23" y="10"/>
                    <a:pt x="23" y="10"/>
                  </a:cubicBezTo>
                  <a:cubicBezTo>
                    <a:pt x="23" y="10"/>
                    <a:pt x="18" y="8"/>
                    <a:pt x="17" y="10"/>
                  </a:cubicBezTo>
                  <a:cubicBezTo>
                    <a:pt x="16" y="12"/>
                    <a:pt x="8" y="15"/>
                    <a:pt x="8" y="15"/>
                  </a:cubicBezTo>
                  <a:cubicBezTo>
                    <a:pt x="9" y="15"/>
                    <a:pt x="14" y="13"/>
                    <a:pt x="15" y="13"/>
                  </a:cubicBezTo>
                  <a:cubicBezTo>
                    <a:pt x="13" y="14"/>
                    <a:pt x="8" y="18"/>
                    <a:pt x="7" y="21"/>
                  </a:cubicBezTo>
                  <a:cubicBezTo>
                    <a:pt x="6" y="23"/>
                    <a:pt x="0" y="24"/>
                    <a:pt x="0" y="24"/>
                  </a:cubicBezTo>
                  <a:cubicBezTo>
                    <a:pt x="2" y="25"/>
                    <a:pt x="7" y="24"/>
                    <a:pt x="7" y="24"/>
                  </a:cubicBezTo>
                  <a:cubicBezTo>
                    <a:pt x="7" y="25"/>
                    <a:pt x="6" y="28"/>
                    <a:pt x="5" y="30"/>
                  </a:cubicBezTo>
                  <a:cubicBezTo>
                    <a:pt x="10" y="30"/>
                    <a:pt x="14" y="30"/>
                    <a:pt x="14" y="30"/>
                  </a:cubicBezTo>
                  <a:cubicBezTo>
                    <a:pt x="15" y="29"/>
                    <a:pt x="15" y="26"/>
                    <a:pt x="15" y="25"/>
                  </a:cubicBezTo>
                  <a:cubicBezTo>
                    <a:pt x="15" y="24"/>
                    <a:pt x="17" y="18"/>
                    <a:pt x="18" y="18"/>
                  </a:cubicBezTo>
                  <a:cubicBezTo>
                    <a:pt x="18" y="18"/>
                    <a:pt x="19" y="17"/>
                    <a:pt x="20" y="18"/>
                  </a:cubicBezTo>
                  <a:cubicBezTo>
                    <a:pt x="21" y="18"/>
                    <a:pt x="23" y="18"/>
                    <a:pt x="23" y="18"/>
                  </a:cubicBezTo>
                  <a:cubicBezTo>
                    <a:pt x="21" y="17"/>
                    <a:pt x="21" y="17"/>
                    <a:pt x="21" y="17"/>
                  </a:cubicBezTo>
                  <a:cubicBezTo>
                    <a:pt x="21" y="16"/>
                    <a:pt x="29" y="11"/>
                    <a:pt x="29" y="11"/>
                  </a:cubicBezTo>
                  <a:close/>
                </a:path>
              </a:pathLst>
            </a:custGeom>
            <a:solidFill>
              <a:srgbClr val="E3E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Freeform 146"/>
            <p:cNvSpPr>
              <a:spLocks/>
            </p:cNvSpPr>
            <p:nvPr/>
          </p:nvSpPr>
          <p:spPr bwMode="auto">
            <a:xfrm>
              <a:off x="11105535" y="2209801"/>
              <a:ext cx="17462" cy="53975"/>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0" y="3"/>
                    <a:pt x="0" y="2"/>
                    <a:pt x="1" y="0"/>
                  </a:cubicBezTo>
                  <a:cubicBezTo>
                    <a:pt x="0" y="1"/>
                    <a:pt x="0" y="2"/>
                    <a:pt x="0" y="3"/>
                  </a:cubicBezTo>
                  <a:close/>
                </a:path>
              </a:pathLst>
            </a:custGeom>
            <a:solidFill>
              <a:srgbClr val="E3E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147"/>
            <p:cNvSpPr>
              <a:spLocks/>
            </p:cNvSpPr>
            <p:nvPr/>
          </p:nvSpPr>
          <p:spPr bwMode="auto">
            <a:xfrm>
              <a:off x="11122997" y="2030413"/>
              <a:ext cx="107950" cy="179388"/>
            </a:xfrm>
            <a:custGeom>
              <a:avLst/>
              <a:gdLst>
                <a:gd name="T0" fmla="*/ 3 w 6"/>
                <a:gd name="T1" fmla="*/ 6 h 10"/>
                <a:gd name="T2" fmla="*/ 5 w 6"/>
                <a:gd name="T3" fmla="*/ 9 h 10"/>
                <a:gd name="T4" fmla="*/ 4 w 6"/>
                <a:gd name="T5" fmla="*/ 5 h 10"/>
                <a:gd name="T6" fmla="*/ 5 w 6"/>
                <a:gd name="T7" fmla="*/ 0 h 10"/>
                <a:gd name="T8" fmla="*/ 2 w 6"/>
                <a:gd name="T9" fmla="*/ 2 h 10"/>
                <a:gd name="T10" fmla="*/ 1 w 6"/>
                <a:gd name="T11" fmla="*/ 3 h 10"/>
                <a:gd name="T12" fmla="*/ 0 w 6"/>
                <a:gd name="T13" fmla="*/ 10 h 10"/>
                <a:gd name="T14" fmla="*/ 2 w 6"/>
                <a:gd name="T15" fmla="*/ 3 h 10"/>
                <a:gd name="T16" fmla="*/ 3 w 6"/>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3" y="6"/>
                  </a:moveTo>
                  <a:cubicBezTo>
                    <a:pt x="4" y="7"/>
                    <a:pt x="5" y="9"/>
                    <a:pt x="5" y="9"/>
                  </a:cubicBezTo>
                  <a:cubicBezTo>
                    <a:pt x="6" y="7"/>
                    <a:pt x="4" y="5"/>
                    <a:pt x="4" y="5"/>
                  </a:cubicBezTo>
                  <a:cubicBezTo>
                    <a:pt x="5" y="0"/>
                    <a:pt x="5" y="0"/>
                    <a:pt x="5" y="0"/>
                  </a:cubicBezTo>
                  <a:cubicBezTo>
                    <a:pt x="4" y="1"/>
                    <a:pt x="3" y="2"/>
                    <a:pt x="2" y="2"/>
                  </a:cubicBezTo>
                  <a:cubicBezTo>
                    <a:pt x="1" y="2"/>
                    <a:pt x="1" y="3"/>
                    <a:pt x="1" y="3"/>
                  </a:cubicBezTo>
                  <a:cubicBezTo>
                    <a:pt x="0" y="5"/>
                    <a:pt x="0" y="8"/>
                    <a:pt x="0" y="10"/>
                  </a:cubicBezTo>
                  <a:cubicBezTo>
                    <a:pt x="0" y="7"/>
                    <a:pt x="2" y="3"/>
                    <a:pt x="2" y="3"/>
                  </a:cubicBezTo>
                  <a:lnTo>
                    <a:pt x="3" y="6"/>
                  </a:lnTo>
                  <a:close/>
                </a:path>
              </a:pathLst>
            </a:custGeom>
            <a:solidFill>
              <a:srgbClr val="E3E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Freeform 148"/>
            <p:cNvSpPr>
              <a:spLocks/>
            </p:cNvSpPr>
            <p:nvPr/>
          </p:nvSpPr>
          <p:spPr bwMode="auto">
            <a:xfrm>
              <a:off x="11302385" y="2030413"/>
              <a:ext cx="142875" cy="198438"/>
            </a:xfrm>
            <a:custGeom>
              <a:avLst/>
              <a:gdLst>
                <a:gd name="T0" fmla="*/ 0 w 8"/>
                <a:gd name="T1" fmla="*/ 11 h 11"/>
                <a:gd name="T2" fmla="*/ 5 w 8"/>
                <a:gd name="T3" fmla="*/ 5 h 11"/>
                <a:gd name="T4" fmla="*/ 8 w 8"/>
                <a:gd name="T5" fmla="*/ 0 h 11"/>
                <a:gd name="T6" fmla="*/ 6 w 8"/>
                <a:gd name="T7" fmla="*/ 6 h 11"/>
                <a:gd name="T8" fmla="*/ 0 w 8"/>
                <a:gd name="T9" fmla="*/ 11 h 11"/>
              </a:gdLst>
              <a:ahLst/>
              <a:cxnLst>
                <a:cxn ang="0">
                  <a:pos x="T0" y="T1"/>
                </a:cxn>
                <a:cxn ang="0">
                  <a:pos x="T2" y="T3"/>
                </a:cxn>
                <a:cxn ang="0">
                  <a:pos x="T4" y="T5"/>
                </a:cxn>
                <a:cxn ang="0">
                  <a:pos x="T6" y="T7"/>
                </a:cxn>
                <a:cxn ang="0">
                  <a:pos x="T8" y="T9"/>
                </a:cxn>
              </a:cxnLst>
              <a:rect l="0" t="0" r="r" b="b"/>
              <a:pathLst>
                <a:path w="8" h="11">
                  <a:moveTo>
                    <a:pt x="0" y="11"/>
                  </a:moveTo>
                  <a:cubicBezTo>
                    <a:pt x="5" y="5"/>
                    <a:pt x="5" y="5"/>
                    <a:pt x="5" y="5"/>
                  </a:cubicBezTo>
                  <a:cubicBezTo>
                    <a:pt x="5" y="5"/>
                    <a:pt x="7" y="2"/>
                    <a:pt x="8" y="0"/>
                  </a:cubicBezTo>
                  <a:cubicBezTo>
                    <a:pt x="6" y="6"/>
                    <a:pt x="6" y="6"/>
                    <a:pt x="6" y="6"/>
                  </a:cubicBezTo>
                  <a:lnTo>
                    <a:pt x="0" y="11"/>
                  </a:lnTo>
                  <a:close/>
                </a:path>
              </a:pathLst>
            </a:custGeom>
            <a:solidFill>
              <a:srgbClr val="E3E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149"/>
            <p:cNvSpPr>
              <a:spLocks/>
            </p:cNvSpPr>
            <p:nvPr/>
          </p:nvSpPr>
          <p:spPr bwMode="auto">
            <a:xfrm>
              <a:off x="11122997" y="1617663"/>
              <a:ext cx="358775" cy="358775"/>
            </a:xfrm>
            <a:custGeom>
              <a:avLst/>
              <a:gdLst>
                <a:gd name="T0" fmla="*/ 18 w 20"/>
                <a:gd name="T1" fmla="*/ 2 h 20"/>
                <a:gd name="T2" fmla="*/ 16 w 20"/>
                <a:gd name="T3" fmla="*/ 3 h 20"/>
                <a:gd name="T4" fmla="*/ 15 w 20"/>
                <a:gd name="T5" fmla="*/ 6 h 20"/>
                <a:gd name="T6" fmla="*/ 14 w 20"/>
                <a:gd name="T7" fmla="*/ 7 h 20"/>
                <a:gd name="T8" fmla="*/ 12 w 20"/>
                <a:gd name="T9" fmla="*/ 4 h 20"/>
                <a:gd name="T10" fmla="*/ 8 w 20"/>
                <a:gd name="T11" fmla="*/ 0 h 20"/>
                <a:gd name="T12" fmla="*/ 6 w 20"/>
                <a:gd name="T13" fmla="*/ 0 h 20"/>
                <a:gd name="T14" fmla="*/ 6 w 20"/>
                <a:gd name="T15" fmla="*/ 0 h 20"/>
                <a:gd name="T16" fmla="*/ 4 w 20"/>
                <a:gd name="T17" fmla="*/ 1 h 20"/>
                <a:gd name="T18" fmla="*/ 1 w 20"/>
                <a:gd name="T19" fmla="*/ 2 h 20"/>
                <a:gd name="T20" fmla="*/ 0 w 20"/>
                <a:gd name="T21" fmla="*/ 2 h 20"/>
                <a:gd name="T22" fmla="*/ 7 w 20"/>
                <a:gd name="T23" fmla="*/ 2 h 20"/>
                <a:gd name="T24" fmla="*/ 9 w 20"/>
                <a:gd name="T25" fmla="*/ 5 h 20"/>
                <a:gd name="T26" fmla="*/ 11 w 20"/>
                <a:gd name="T27" fmla="*/ 8 h 20"/>
                <a:gd name="T28" fmla="*/ 12 w 20"/>
                <a:gd name="T29" fmla="*/ 13 h 20"/>
                <a:gd name="T30" fmla="*/ 10 w 20"/>
                <a:gd name="T31" fmla="*/ 19 h 20"/>
                <a:gd name="T32" fmla="*/ 9 w 20"/>
                <a:gd name="T33" fmla="*/ 20 h 20"/>
                <a:gd name="T34" fmla="*/ 9 w 20"/>
                <a:gd name="T35" fmla="*/ 20 h 20"/>
                <a:gd name="T36" fmla="*/ 16 w 20"/>
                <a:gd name="T37" fmla="*/ 14 h 20"/>
                <a:gd name="T38" fmla="*/ 17 w 20"/>
                <a:gd name="T39" fmla="*/ 9 h 20"/>
                <a:gd name="T40" fmla="*/ 18 w 20"/>
                <a:gd name="T41" fmla="*/ 8 h 20"/>
                <a:gd name="T42" fmla="*/ 18 w 20"/>
                <a:gd name="T4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20">
                  <a:moveTo>
                    <a:pt x="18" y="2"/>
                  </a:moveTo>
                  <a:cubicBezTo>
                    <a:pt x="17" y="1"/>
                    <a:pt x="17" y="2"/>
                    <a:pt x="16" y="3"/>
                  </a:cubicBezTo>
                  <a:cubicBezTo>
                    <a:pt x="16" y="3"/>
                    <a:pt x="15" y="6"/>
                    <a:pt x="15" y="6"/>
                  </a:cubicBezTo>
                  <a:cubicBezTo>
                    <a:pt x="14" y="7"/>
                    <a:pt x="14" y="7"/>
                    <a:pt x="14" y="7"/>
                  </a:cubicBezTo>
                  <a:cubicBezTo>
                    <a:pt x="14" y="7"/>
                    <a:pt x="14" y="5"/>
                    <a:pt x="12" y="4"/>
                  </a:cubicBezTo>
                  <a:cubicBezTo>
                    <a:pt x="12" y="4"/>
                    <a:pt x="10" y="1"/>
                    <a:pt x="8" y="0"/>
                  </a:cubicBezTo>
                  <a:cubicBezTo>
                    <a:pt x="8" y="0"/>
                    <a:pt x="7" y="0"/>
                    <a:pt x="6" y="0"/>
                  </a:cubicBezTo>
                  <a:cubicBezTo>
                    <a:pt x="6" y="0"/>
                    <a:pt x="6" y="0"/>
                    <a:pt x="6" y="0"/>
                  </a:cubicBezTo>
                  <a:cubicBezTo>
                    <a:pt x="5" y="0"/>
                    <a:pt x="4" y="1"/>
                    <a:pt x="4" y="1"/>
                  </a:cubicBezTo>
                  <a:cubicBezTo>
                    <a:pt x="4" y="1"/>
                    <a:pt x="1" y="1"/>
                    <a:pt x="1" y="2"/>
                  </a:cubicBezTo>
                  <a:cubicBezTo>
                    <a:pt x="0" y="2"/>
                    <a:pt x="0" y="2"/>
                    <a:pt x="0" y="2"/>
                  </a:cubicBezTo>
                  <a:cubicBezTo>
                    <a:pt x="2" y="1"/>
                    <a:pt x="5" y="1"/>
                    <a:pt x="7" y="2"/>
                  </a:cubicBezTo>
                  <a:cubicBezTo>
                    <a:pt x="7" y="4"/>
                    <a:pt x="9" y="5"/>
                    <a:pt x="9" y="5"/>
                  </a:cubicBezTo>
                  <a:cubicBezTo>
                    <a:pt x="9" y="5"/>
                    <a:pt x="11" y="7"/>
                    <a:pt x="11" y="8"/>
                  </a:cubicBezTo>
                  <a:cubicBezTo>
                    <a:pt x="10" y="10"/>
                    <a:pt x="11" y="12"/>
                    <a:pt x="12" y="13"/>
                  </a:cubicBezTo>
                  <a:cubicBezTo>
                    <a:pt x="13" y="13"/>
                    <a:pt x="13" y="16"/>
                    <a:pt x="10" y="19"/>
                  </a:cubicBezTo>
                  <a:cubicBezTo>
                    <a:pt x="9" y="19"/>
                    <a:pt x="9" y="20"/>
                    <a:pt x="9" y="20"/>
                  </a:cubicBezTo>
                  <a:cubicBezTo>
                    <a:pt x="9" y="20"/>
                    <a:pt x="9" y="20"/>
                    <a:pt x="9" y="20"/>
                  </a:cubicBezTo>
                  <a:cubicBezTo>
                    <a:pt x="10" y="20"/>
                    <a:pt x="16" y="16"/>
                    <a:pt x="16" y="14"/>
                  </a:cubicBezTo>
                  <a:cubicBezTo>
                    <a:pt x="17" y="11"/>
                    <a:pt x="17" y="9"/>
                    <a:pt x="17" y="9"/>
                  </a:cubicBezTo>
                  <a:cubicBezTo>
                    <a:pt x="17" y="9"/>
                    <a:pt x="18" y="9"/>
                    <a:pt x="18" y="8"/>
                  </a:cubicBezTo>
                  <a:cubicBezTo>
                    <a:pt x="19" y="7"/>
                    <a:pt x="20" y="3"/>
                    <a:pt x="18" y="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 name="组合 2"/>
          <p:cNvGrpSpPr/>
          <p:nvPr/>
        </p:nvGrpSpPr>
        <p:grpSpPr>
          <a:xfrm>
            <a:off x="6035606" y="1652362"/>
            <a:ext cx="1463187" cy="1515130"/>
            <a:chOff x="4418618" y="3789231"/>
            <a:chExt cx="1142820" cy="1183390"/>
          </a:xfrm>
        </p:grpSpPr>
        <p:sp>
          <p:nvSpPr>
            <p:cNvPr id="101" name="Freeform 237"/>
            <p:cNvSpPr>
              <a:spLocks/>
            </p:cNvSpPr>
            <p:nvPr/>
          </p:nvSpPr>
          <p:spPr bwMode="auto">
            <a:xfrm>
              <a:off x="4878450" y="3789231"/>
              <a:ext cx="426023" cy="561264"/>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38"/>
            <p:cNvSpPr>
              <a:spLocks/>
            </p:cNvSpPr>
            <p:nvPr/>
          </p:nvSpPr>
          <p:spPr bwMode="auto">
            <a:xfrm>
              <a:off x="5020459" y="3951525"/>
              <a:ext cx="540979" cy="1000812"/>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39"/>
            <p:cNvSpPr>
              <a:spLocks/>
            </p:cNvSpPr>
            <p:nvPr/>
          </p:nvSpPr>
          <p:spPr bwMode="auto">
            <a:xfrm>
              <a:off x="4418618" y="3877138"/>
              <a:ext cx="676224" cy="1095483"/>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31787538"/>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80"/>
          <p:cNvSpPr txBox="1"/>
          <p:nvPr/>
        </p:nvSpPr>
        <p:spPr>
          <a:xfrm>
            <a:off x="3363685" y="476368"/>
            <a:ext cx="4062331"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rgbClr val="ED7D3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想一想，下图效果是如何实现的呢？</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80" name="组合 79"/>
          <p:cNvGrpSpPr/>
          <p:nvPr/>
        </p:nvGrpSpPr>
        <p:grpSpPr>
          <a:xfrm>
            <a:off x="335042" y="1485229"/>
            <a:ext cx="5443150" cy="1905919"/>
            <a:chOff x="546062" y="1365314"/>
            <a:chExt cx="5443150" cy="1905919"/>
          </a:xfrm>
        </p:grpSpPr>
        <p:grpSp>
          <p:nvGrpSpPr>
            <p:cNvPr id="78" name="组合 77"/>
            <p:cNvGrpSpPr/>
            <p:nvPr/>
          </p:nvGrpSpPr>
          <p:grpSpPr>
            <a:xfrm>
              <a:off x="546062" y="1365314"/>
              <a:ext cx="5319998" cy="1905919"/>
              <a:chOff x="546062" y="1365314"/>
              <a:chExt cx="5319998" cy="1905919"/>
            </a:xfrm>
          </p:grpSpPr>
          <p:grpSp>
            <p:nvGrpSpPr>
              <p:cNvPr id="77" name="组合 76"/>
              <p:cNvGrpSpPr/>
              <p:nvPr/>
            </p:nvGrpSpPr>
            <p:grpSpPr>
              <a:xfrm>
                <a:off x="546062" y="1365314"/>
                <a:ext cx="1973637" cy="1905919"/>
                <a:chOff x="546062" y="1365315"/>
                <a:chExt cx="1973637" cy="1905919"/>
              </a:xfrm>
            </p:grpSpPr>
            <p:sp>
              <p:nvSpPr>
                <p:cNvPr id="75" name="椭圆 74"/>
                <p:cNvSpPr/>
                <p:nvPr/>
              </p:nvSpPr>
              <p:spPr>
                <a:xfrm>
                  <a:off x="969670" y="1755064"/>
                  <a:ext cx="1126420" cy="11264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4" name="图表 73"/>
                <p:cNvGraphicFramePr/>
                <p:nvPr>
                  <p:extLst>
                    <p:ext uri="{D42A27DB-BD31-4B8C-83A1-F6EECF244321}">
                      <p14:modId xmlns:p14="http://schemas.microsoft.com/office/powerpoint/2010/main" val="2543522990"/>
                    </p:ext>
                  </p:extLst>
                </p:nvPr>
              </p:nvGraphicFramePr>
              <p:xfrm>
                <a:off x="546062" y="1365315"/>
                <a:ext cx="1973637" cy="1905919"/>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50" name="组合 49"/>
              <p:cNvGrpSpPr/>
              <p:nvPr/>
            </p:nvGrpSpPr>
            <p:grpSpPr>
              <a:xfrm>
                <a:off x="2219242" y="1365314"/>
                <a:ext cx="1973637" cy="1905919"/>
                <a:chOff x="546062" y="1365315"/>
                <a:chExt cx="1973637" cy="1905919"/>
              </a:xfrm>
            </p:grpSpPr>
            <p:sp>
              <p:nvSpPr>
                <p:cNvPr id="51" name="椭圆 50"/>
                <p:cNvSpPr/>
                <p:nvPr/>
              </p:nvSpPr>
              <p:spPr>
                <a:xfrm>
                  <a:off x="969670" y="1755064"/>
                  <a:ext cx="1126420" cy="11264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2" name="图表 51"/>
                <p:cNvGraphicFramePr/>
                <p:nvPr>
                  <p:extLst>
                    <p:ext uri="{D42A27DB-BD31-4B8C-83A1-F6EECF244321}">
                      <p14:modId xmlns:p14="http://schemas.microsoft.com/office/powerpoint/2010/main" val="1244116702"/>
                    </p:ext>
                  </p:extLst>
                </p:nvPr>
              </p:nvGraphicFramePr>
              <p:xfrm>
                <a:off x="546062" y="1365315"/>
                <a:ext cx="1973637" cy="1905919"/>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53" name="组合 52"/>
              <p:cNvGrpSpPr/>
              <p:nvPr/>
            </p:nvGrpSpPr>
            <p:grpSpPr>
              <a:xfrm>
                <a:off x="3892423" y="1365314"/>
                <a:ext cx="1973637" cy="1905919"/>
                <a:chOff x="546062" y="1365315"/>
                <a:chExt cx="1973637" cy="1905919"/>
              </a:xfrm>
            </p:grpSpPr>
            <p:sp>
              <p:nvSpPr>
                <p:cNvPr id="54" name="椭圆 53"/>
                <p:cNvSpPr/>
                <p:nvPr/>
              </p:nvSpPr>
              <p:spPr>
                <a:xfrm>
                  <a:off x="969670" y="1755064"/>
                  <a:ext cx="1126420" cy="11264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5" name="图表 54"/>
                <p:cNvGraphicFramePr/>
                <p:nvPr>
                  <p:extLst>
                    <p:ext uri="{D42A27DB-BD31-4B8C-83A1-F6EECF244321}">
                      <p14:modId xmlns:p14="http://schemas.microsoft.com/office/powerpoint/2010/main" val="84822106"/>
                    </p:ext>
                  </p:extLst>
                </p:nvPr>
              </p:nvGraphicFramePr>
              <p:xfrm>
                <a:off x="546062" y="1365315"/>
                <a:ext cx="1973637" cy="1905919"/>
              </p:xfrm>
              <a:graphic>
                <a:graphicData uri="http://schemas.openxmlformats.org/drawingml/2006/chart">
                  <c:chart xmlns:c="http://schemas.openxmlformats.org/drawingml/2006/chart" xmlns:r="http://schemas.openxmlformats.org/officeDocument/2006/relationships" r:id="rId4"/>
                </a:graphicData>
              </a:graphic>
            </p:graphicFrame>
          </p:grpSp>
        </p:grpSp>
        <p:sp>
          <p:nvSpPr>
            <p:cNvPr id="79" name="文本框 78"/>
            <p:cNvSpPr txBox="1"/>
            <p:nvPr/>
          </p:nvSpPr>
          <p:spPr>
            <a:xfrm>
              <a:off x="1532880" y="1961648"/>
              <a:ext cx="1021433" cy="523220"/>
            </a:xfrm>
            <a:prstGeom prst="rect">
              <a:avLst/>
            </a:prstGeom>
            <a:noFill/>
          </p:spPr>
          <p:txBody>
            <a:bodyPr wrap="none" rtlCol="0">
              <a:spAutoFit/>
            </a:bodyPr>
            <a:lstStyle/>
            <a:p>
              <a:r>
                <a:rPr lang="en-US" altLang="zh-CN" sz="2800" b="1" dirty="0">
                  <a:ln>
                    <a:solidFill>
                      <a:schemeClr val="bg1"/>
                    </a:solidFill>
                  </a:ln>
                  <a:solidFill>
                    <a:srgbClr val="FF9300"/>
                  </a:solidFill>
                  <a:latin typeface="Arial Black" panose="020B0A04020102020204" pitchFamily="34" charset="0"/>
                </a:rPr>
                <a:t>33%</a:t>
              </a:r>
              <a:endParaRPr lang="zh-CN" altLang="en-US" sz="2800" b="1" dirty="0">
                <a:ln>
                  <a:solidFill>
                    <a:schemeClr val="bg1"/>
                  </a:solidFill>
                </a:ln>
                <a:solidFill>
                  <a:srgbClr val="FF9300"/>
                </a:solidFill>
                <a:latin typeface="Arial Black" panose="020B0A04020102020204" pitchFamily="34" charset="0"/>
              </a:endParaRPr>
            </a:p>
          </p:txBody>
        </p:sp>
        <p:sp>
          <p:nvSpPr>
            <p:cNvPr id="58" name="文本框 57"/>
            <p:cNvSpPr txBox="1"/>
            <p:nvPr/>
          </p:nvSpPr>
          <p:spPr>
            <a:xfrm>
              <a:off x="3250329" y="1961648"/>
              <a:ext cx="1021433" cy="523220"/>
            </a:xfrm>
            <a:prstGeom prst="rect">
              <a:avLst/>
            </a:prstGeom>
            <a:noFill/>
          </p:spPr>
          <p:txBody>
            <a:bodyPr wrap="none" rtlCol="0">
              <a:spAutoFit/>
            </a:bodyPr>
            <a:lstStyle/>
            <a:p>
              <a:r>
                <a:rPr lang="en-US" altLang="zh-CN" sz="2800" b="1" dirty="0">
                  <a:ln>
                    <a:solidFill>
                      <a:schemeClr val="bg1"/>
                    </a:solidFill>
                  </a:ln>
                  <a:solidFill>
                    <a:srgbClr val="FF9300"/>
                  </a:solidFill>
                  <a:latin typeface="Arial Black" panose="020B0A04020102020204" pitchFamily="34" charset="0"/>
                </a:rPr>
                <a:t>45%</a:t>
              </a:r>
              <a:endParaRPr lang="zh-CN" altLang="en-US" sz="2800" b="1" dirty="0">
                <a:ln>
                  <a:solidFill>
                    <a:schemeClr val="bg1"/>
                  </a:solidFill>
                </a:ln>
                <a:solidFill>
                  <a:srgbClr val="FF9300"/>
                </a:solidFill>
                <a:latin typeface="Arial Black" panose="020B0A04020102020204" pitchFamily="34" charset="0"/>
              </a:endParaRPr>
            </a:p>
          </p:txBody>
        </p:sp>
        <p:sp>
          <p:nvSpPr>
            <p:cNvPr id="59" name="文本框 58"/>
            <p:cNvSpPr txBox="1"/>
            <p:nvPr/>
          </p:nvSpPr>
          <p:spPr>
            <a:xfrm>
              <a:off x="4967779" y="1961648"/>
              <a:ext cx="1021433" cy="523220"/>
            </a:xfrm>
            <a:prstGeom prst="rect">
              <a:avLst/>
            </a:prstGeom>
            <a:noFill/>
          </p:spPr>
          <p:txBody>
            <a:bodyPr wrap="none" rtlCol="0">
              <a:spAutoFit/>
            </a:bodyPr>
            <a:lstStyle/>
            <a:p>
              <a:r>
                <a:rPr lang="en-US" altLang="zh-CN" sz="2800" b="1" dirty="0">
                  <a:ln>
                    <a:solidFill>
                      <a:schemeClr val="bg1"/>
                    </a:solidFill>
                  </a:ln>
                  <a:solidFill>
                    <a:srgbClr val="FF9300"/>
                  </a:solidFill>
                  <a:latin typeface="Arial Black" panose="020B0A04020102020204" pitchFamily="34" charset="0"/>
                </a:rPr>
                <a:t>50%</a:t>
              </a:r>
              <a:endParaRPr lang="zh-CN" altLang="en-US" sz="2800" b="1" dirty="0">
                <a:ln>
                  <a:solidFill>
                    <a:schemeClr val="bg1"/>
                  </a:solidFill>
                </a:ln>
                <a:solidFill>
                  <a:srgbClr val="FF9300"/>
                </a:solidFill>
                <a:latin typeface="Arial Black" panose="020B0A04020102020204" pitchFamily="34" charset="0"/>
              </a:endParaRPr>
            </a:p>
          </p:txBody>
        </p:sp>
      </p:grpSp>
      <p:grpSp>
        <p:nvGrpSpPr>
          <p:cNvPr id="41" name="组合 40"/>
          <p:cNvGrpSpPr/>
          <p:nvPr/>
        </p:nvGrpSpPr>
        <p:grpSpPr>
          <a:xfrm>
            <a:off x="335042" y="4103769"/>
            <a:ext cx="5609778" cy="1770323"/>
            <a:chOff x="558796" y="3997431"/>
            <a:chExt cx="5609778" cy="1770323"/>
          </a:xfrm>
        </p:grpSpPr>
        <p:grpSp>
          <p:nvGrpSpPr>
            <p:cNvPr id="40" name="组合 39"/>
            <p:cNvGrpSpPr/>
            <p:nvPr/>
          </p:nvGrpSpPr>
          <p:grpSpPr>
            <a:xfrm>
              <a:off x="558796" y="3997431"/>
              <a:ext cx="5609778" cy="1770323"/>
              <a:chOff x="518334" y="3997431"/>
              <a:chExt cx="5823206" cy="1946270"/>
            </a:xfrm>
          </p:grpSpPr>
          <p:grpSp>
            <p:nvGrpSpPr>
              <p:cNvPr id="39" name="组合 38"/>
              <p:cNvGrpSpPr/>
              <p:nvPr/>
            </p:nvGrpSpPr>
            <p:grpSpPr>
              <a:xfrm>
                <a:off x="518334" y="3997431"/>
                <a:ext cx="2069778" cy="1946270"/>
                <a:chOff x="8342849" y="2223258"/>
                <a:chExt cx="2069778" cy="1946270"/>
              </a:xfrm>
            </p:grpSpPr>
            <p:graphicFrame>
              <p:nvGraphicFramePr>
                <p:cNvPr id="133" name="图表 132"/>
                <p:cNvGraphicFramePr/>
                <p:nvPr>
                  <p:extLst>
                    <p:ext uri="{D42A27DB-BD31-4B8C-83A1-F6EECF244321}">
                      <p14:modId xmlns:p14="http://schemas.microsoft.com/office/powerpoint/2010/main" val="1909798010"/>
                    </p:ext>
                  </p:extLst>
                </p:nvPr>
              </p:nvGraphicFramePr>
              <p:xfrm>
                <a:off x="8343559" y="2225222"/>
                <a:ext cx="2068358" cy="194234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1" name="图表 60"/>
                <p:cNvGraphicFramePr/>
                <p:nvPr>
                  <p:extLst>
                    <p:ext uri="{D42A27DB-BD31-4B8C-83A1-F6EECF244321}">
                      <p14:modId xmlns:p14="http://schemas.microsoft.com/office/powerpoint/2010/main" val="1778244295"/>
                    </p:ext>
                  </p:extLst>
                </p:nvPr>
              </p:nvGraphicFramePr>
              <p:xfrm>
                <a:off x="8342849" y="2223258"/>
                <a:ext cx="2069778" cy="1946270"/>
              </p:xfrm>
              <a:graphic>
                <a:graphicData uri="http://schemas.openxmlformats.org/drawingml/2006/chart">
                  <c:chart xmlns:c="http://schemas.openxmlformats.org/drawingml/2006/chart" xmlns:r="http://schemas.openxmlformats.org/officeDocument/2006/relationships" r:id="rId6"/>
                </a:graphicData>
              </a:graphic>
            </p:graphicFrame>
          </p:grpSp>
          <p:grpSp>
            <p:nvGrpSpPr>
              <p:cNvPr id="139" name="组合 138"/>
              <p:cNvGrpSpPr/>
              <p:nvPr/>
            </p:nvGrpSpPr>
            <p:grpSpPr>
              <a:xfrm>
                <a:off x="4271762" y="3997431"/>
                <a:ext cx="2069778" cy="1946270"/>
                <a:chOff x="8342849" y="2223258"/>
                <a:chExt cx="2069778" cy="1946270"/>
              </a:xfrm>
            </p:grpSpPr>
            <p:graphicFrame>
              <p:nvGraphicFramePr>
                <p:cNvPr id="140" name="图表 139"/>
                <p:cNvGraphicFramePr/>
                <p:nvPr>
                  <p:extLst>
                    <p:ext uri="{D42A27DB-BD31-4B8C-83A1-F6EECF244321}">
                      <p14:modId xmlns:p14="http://schemas.microsoft.com/office/powerpoint/2010/main" val="3387298967"/>
                    </p:ext>
                  </p:extLst>
                </p:nvPr>
              </p:nvGraphicFramePr>
              <p:xfrm>
                <a:off x="8343559" y="2225222"/>
                <a:ext cx="2068358" cy="1942342"/>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41" name="图表 140"/>
                <p:cNvGraphicFramePr/>
                <p:nvPr>
                  <p:extLst>
                    <p:ext uri="{D42A27DB-BD31-4B8C-83A1-F6EECF244321}">
                      <p14:modId xmlns:p14="http://schemas.microsoft.com/office/powerpoint/2010/main" val="2824288274"/>
                    </p:ext>
                  </p:extLst>
                </p:nvPr>
              </p:nvGraphicFramePr>
              <p:xfrm>
                <a:off x="8342849" y="2223258"/>
                <a:ext cx="2069778" cy="1946270"/>
              </p:xfrm>
              <a:graphic>
                <a:graphicData uri="http://schemas.openxmlformats.org/drawingml/2006/chart">
                  <c:chart xmlns:c="http://schemas.openxmlformats.org/drawingml/2006/chart" xmlns:r="http://schemas.openxmlformats.org/officeDocument/2006/relationships" r:id="rId8"/>
                </a:graphicData>
              </a:graphic>
            </p:graphicFrame>
          </p:grpSp>
          <p:grpSp>
            <p:nvGrpSpPr>
              <p:cNvPr id="142" name="组合 141"/>
              <p:cNvGrpSpPr/>
              <p:nvPr/>
            </p:nvGrpSpPr>
            <p:grpSpPr>
              <a:xfrm>
                <a:off x="2395048" y="3997431"/>
                <a:ext cx="2069778" cy="1946270"/>
                <a:chOff x="8342849" y="2223258"/>
                <a:chExt cx="2069778" cy="1946270"/>
              </a:xfrm>
            </p:grpSpPr>
            <p:graphicFrame>
              <p:nvGraphicFramePr>
                <p:cNvPr id="143" name="图表 142"/>
                <p:cNvGraphicFramePr/>
                <p:nvPr>
                  <p:extLst>
                    <p:ext uri="{D42A27DB-BD31-4B8C-83A1-F6EECF244321}">
                      <p14:modId xmlns:p14="http://schemas.microsoft.com/office/powerpoint/2010/main" val="3387298967"/>
                    </p:ext>
                  </p:extLst>
                </p:nvPr>
              </p:nvGraphicFramePr>
              <p:xfrm>
                <a:off x="8343559" y="2225222"/>
                <a:ext cx="2068358" cy="1942342"/>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44" name="图表 143"/>
                <p:cNvGraphicFramePr/>
                <p:nvPr>
                  <p:extLst>
                    <p:ext uri="{D42A27DB-BD31-4B8C-83A1-F6EECF244321}">
                      <p14:modId xmlns:p14="http://schemas.microsoft.com/office/powerpoint/2010/main" val="3168245749"/>
                    </p:ext>
                  </p:extLst>
                </p:nvPr>
              </p:nvGraphicFramePr>
              <p:xfrm>
                <a:off x="8342849" y="2223258"/>
                <a:ext cx="2069778" cy="1946270"/>
              </p:xfrm>
              <a:graphic>
                <a:graphicData uri="http://schemas.openxmlformats.org/drawingml/2006/chart">
                  <c:chart xmlns:c="http://schemas.openxmlformats.org/drawingml/2006/chart" xmlns:r="http://schemas.openxmlformats.org/officeDocument/2006/relationships" r:id="rId10"/>
                </a:graphicData>
              </a:graphic>
            </p:graphicFrame>
          </p:grpSp>
        </p:grpSp>
        <p:sp>
          <p:nvSpPr>
            <p:cNvPr id="145" name="文本框 144"/>
            <p:cNvSpPr txBox="1"/>
            <p:nvPr/>
          </p:nvSpPr>
          <p:spPr>
            <a:xfrm>
              <a:off x="1532880" y="4540725"/>
              <a:ext cx="1021433" cy="523220"/>
            </a:xfrm>
            <a:prstGeom prst="rect">
              <a:avLst/>
            </a:prstGeom>
            <a:noFill/>
          </p:spPr>
          <p:txBody>
            <a:bodyPr wrap="none" rtlCol="0">
              <a:spAutoFit/>
            </a:bodyPr>
            <a:lstStyle/>
            <a:p>
              <a:r>
                <a:rPr lang="en-US" altLang="zh-CN" sz="2800" b="1" dirty="0">
                  <a:ln>
                    <a:solidFill>
                      <a:schemeClr val="bg1"/>
                    </a:solidFill>
                  </a:ln>
                  <a:solidFill>
                    <a:srgbClr val="FF9300"/>
                  </a:solidFill>
                  <a:latin typeface="Arial Black" panose="020B0A04020102020204" pitchFamily="34" charset="0"/>
                </a:rPr>
                <a:t>33%</a:t>
              </a:r>
              <a:endParaRPr lang="zh-CN" altLang="en-US" sz="2800" b="1" dirty="0">
                <a:ln>
                  <a:solidFill>
                    <a:schemeClr val="bg1"/>
                  </a:solidFill>
                </a:ln>
                <a:solidFill>
                  <a:srgbClr val="FF9300"/>
                </a:solidFill>
                <a:latin typeface="Arial Black" panose="020B0A04020102020204" pitchFamily="34" charset="0"/>
              </a:endParaRPr>
            </a:p>
          </p:txBody>
        </p:sp>
        <p:sp>
          <p:nvSpPr>
            <p:cNvPr id="146" name="文本框 145"/>
            <p:cNvSpPr txBox="1"/>
            <p:nvPr/>
          </p:nvSpPr>
          <p:spPr>
            <a:xfrm>
              <a:off x="3320670" y="4540725"/>
              <a:ext cx="1021433" cy="523220"/>
            </a:xfrm>
            <a:prstGeom prst="rect">
              <a:avLst/>
            </a:prstGeom>
            <a:noFill/>
          </p:spPr>
          <p:txBody>
            <a:bodyPr wrap="none" rtlCol="0">
              <a:spAutoFit/>
            </a:bodyPr>
            <a:lstStyle/>
            <a:p>
              <a:r>
                <a:rPr lang="en-US" altLang="zh-CN" sz="2800" b="1" dirty="0">
                  <a:ln>
                    <a:solidFill>
                      <a:schemeClr val="bg1"/>
                    </a:solidFill>
                  </a:ln>
                  <a:solidFill>
                    <a:srgbClr val="FF9300"/>
                  </a:solidFill>
                  <a:latin typeface="Arial Black" panose="020B0A04020102020204" pitchFamily="34" charset="0"/>
                </a:rPr>
                <a:t>45%</a:t>
              </a:r>
              <a:endParaRPr lang="zh-CN" altLang="en-US" sz="2800" b="1" dirty="0">
                <a:ln>
                  <a:solidFill>
                    <a:schemeClr val="bg1"/>
                  </a:solidFill>
                </a:ln>
                <a:solidFill>
                  <a:srgbClr val="FF9300"/>
                </a:solidFill>
                <a:latin typeface="Arial Black" panose="020B0A04020102020204" pitchFamily="34" charset="0"/>
              </a:endParaRPr>
            </a:p>
          </p:txBody>
        </p:sp>
        <p:sp>
          <p:nvSpPr>
            <p:cNvPr id="147" name="文本框 146"/>
            <p:cNvSpPr txBox="1"/>
            <p:nvPr/>
          </p:nvSpPr>
          <p:spPr>
            <a:xfrm>
              <a:off x="5108459" y="4540725"/>
              <a:ext cx="1021433" cy="523220"/>
            </a:xfrm>
            <a:prstGeom prst="rect">
              <a:avLst/>
            </a:prstGeom>
            <a:noFill/>
          </p:spPr>
          <p:txBody>
            <a:bodyPr wrap="none" rtlCol="0">
              <a:spAutoFit/>
            </a:bodyPr>
            <a:lstStyle/>
            <a:p>
              <a:r>
                <a:rPr lang="en-US" altLang="zh-CN" sz="2800" b="1" dirty="0">
                  <a:ln>
                    <a:solidFill>
                      <a:schemeClr val="bg1"/>
                    </a:solidFill>
                  </a:ln>
                  <a:solidFill>
                    <a:srgbClr val="FF9300"/>
                  </a:solidFill>
                  <a:latin typeface="Arial Black" panose="020B0A04020102020204" pitchFamily="34" charset="0"/>
                </a:rPr>
                <a:t>50%</a:t>
              </a:r>
              <a:endParaRPr lang="zh-CN" altLang="en-US" sz="2800" b="1" dirty="0">
                <a:ln>
                  <a:solidFill>
                    <a:schemeClr val="bg1"/>
                  </a:solidFill>
                </a:ln>
                <a:solidFill>
                  <a:srgbClr val="FF9300"/>
                </a:solidFill>
                <a:latin typeface="Arial Black" panose="020B0A04020102020204" pitchFamily="34" charset="0"/>
              </a:endParaRPr>
            </a:p>
          </p:txBody>
        </p:sp>
      </p:grpSp>
      <p:grpSp>
        <p:nvGrpSpPr>
          <p:cNvPr id="169" name="组合 168"/>
          <p:cNvGrpSpPr/>
          <p:nvPr/>
        </p:nvGrpSpPr>
        <p:grpSpPr>
          <a:xfrm>
            <a:off x="6167771" y="3973900"/>
            <a:ext cx="6072516" cy="2030060"/>
            <a:chOff x="6167771" y="3973900"/>
            <a:chExt cx="6072516" cy="2030060"/>
          </a:xfrm>
        </p:grpSpPr>
        <p:grpSp>
          <p:nvGrpSpPr>
            <p:cNvPr id="161" name="组合 160"/>
            <p:cNvGrpSpPr/>
            <p:nvPr/>
          </p:nvGrpSpPr>
          <p:grpSpPr>
            <a:xfrm>
              <a:off x="6167771" y="3973900"/>
              <a:ext cx="6072516" cy="2030060"/>
              <a:chOff x="6167771" y="3973900"/>
              <a:chExt cx="6072516" cy="2030060"/>
            </a:xfrm>
          </p:grpSpPr>
          <p:graphicFrame>
            <p:nvGraphicFramePr>
              <p:cNvPr id="155" name="图表 154"/>
              <p:cNvGraphicFramePr/>
              <p:nvPr>
                <p:extLst>
                  <p:ext uri="{D42A27DB-BD31-4B8C-83A1-F6EECF244321}">
                    <p14:modId xmlns:p14="http://schemas.microsoft.com/office/powerpoint/2010/main" val="1694504314"/>
                  </p:ext>
                </p:extLst>
              </p:nvPr>
            </p:nvGraphicFramePr>
            <p:xfrm>
              <a:off x="6167771" y="3973900"/>
              <a:ext cx="2452076" cy="2030060"/>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157" name="图表 156"/>
              <p:cNvGraphicFramePr/>
              <p:nvPr>
                <p:extLst>
                  <p:ext uri="{D42A27DB-BD31-4B8C-83A1-F6EECF244321}">
                    <p14:modId xmlns:p14="http://schemas.microsoft.com/office/powerpoint/2010/main" val="4052961283"/>
                  </p:ext>
                </p:extLst>
              </p:nvPr>
            </p:nvGraphicFramePr>
            <p:xfrm>
              <a:off x="9788211" y="3973900"/>
              <a:ext cx="2452076" cy="203006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59" name="图表 158"/>
              <p:cNvGraphicFramePr/>
              <p:nvPr>
                <p:extLst>
                  <p:ext uri="{D42A27DB-BD31-4B8C-83A1-F6EECF244321}">
                    <p14:modId xmlns:p14="http://schemas.microsoft.com/office/powerpoint/2010/main" val="2589435693"/>
                  </p:ext>
                </p:extLst>
              </p:nvPr>
            </p:nvGraphicFramePr>
            <p:xfrm>
              <a:off x="7977991" y="3973900"/>
              <a:ext cx="2452076" cy="2030060"/>
            </p:xfrm>
            <a:graphic>
              <a:graphicData uri="http://schemas.openxmlformats.org/drawingml/2006/chart">
                <c:chart xmlns:c="http://schemas.openxmlformats.org/drawingml/2006/chart" xmlns:r="http://schemas.openxmlformats.org/officeDocument/2006/relationships" r:id="rId13"/>
              </a:graphicData>
            </a:graphic>
          </p:graphicFrame>
        </p:grpSp>
        <p:sp>
          <p:nvSpPr>
            <p:cNvPr id="162" name="文本框 161"/>
            <p:cNvSpPr txBox="1"/>
            <p:nvPr/>
          </p:nvSpPr>
          <p:spPr>
            <a:xfrm>
              <a:off x="7299619" y="4647063"/>
              <a:ext cx="1021433" cy="523220"/>
            </a:xfrm>
            <a:prstGeom prst="rect">
              <a:avLst/>
            </a:prstGeom>
            <a:noFill/>
          </p:spPr>
          <p:txBody>
            <a:bodyPr wrap="none" rtlCol="0">
              <a:spAutoFit/>
            </a:bodyPr>
            <a:lstStyle/>
            <a:p>
              <a:r>
                <a:rPr lang="en-US" altLang="zh-CN" sz="2800" b="1" dirty="0">
                  <a:ln>
                    <a:solidFill>
                      <a:schemeClr val="bg1"/>
                    </a:solidFill>
                  </a:ln>
                  <a:solidFill>
                    <a:srgbClr val="FF9300"/>
                  </a:solidFill>
                  <a:latin typeface="Arial Black" panose="020B0A04020102020204" pitchFamily="34" charset="0"/>
                </a:rPr>
                <a:t>33%</a:t>
              </a:r>
              <a:endParaRPr lang="zh-CN" altLang="en-US" sz="2800" b="1" dirty="0">
                <a:ln>
                  <a:solidFill>
                    <a:schemeClr val="bg1"/>
                  </a:solidFill>
                </a:ln>
                <a:solidFill>
                  <a:srgbClr val="FF9300"/>
                </a:solidFill>
                <a:latin typeface="Arial Black" panose="020B0A04020102020204" pitchFamily="34" charset="0"/>
              </a:endParaRPr>
            </a:p>
          </p:txBody>
        </p:sp>
        <p:sp>
          <p:nvSpPr>
            <p:cNvPr id="163" name="文本框 162"/>
            <p:cNvSpPr txBox="1"/>
            <p:nvPr/>
          </p:nvSpPr>
          <p:spPr>
            <a:xfrm>
              <a:off x="9087409" y="4647063"/>
              <a:ext cx="1021433" cy="523220"/>
            </a:xfrm>
            <a:prstGeom prst="rect">
              <a:avLst/>
            </a:prstGeom>
            <a:noFill/>
          </p:spPr>
          <p:txBody>
            <a:bodyPr wrap="none" rtlCol="0">
              <a:spAutoFit/>
            </a:bodyPr>
            <a:lstStyle/>
            <a:p>
              <a:r>
                <a:rPr lang="en-US" altLang="zh-CN" sz="2800" b="1" dirty="0">
                  <a:ln>
                    <a:solidFill>
                      <a:schemeClr val="bg1"/>
                    </a:solidFill>
                  </a:ln>
                  <a:solidFill>
                    <a:srgbClr val="FF9300"/>
                  </a:solidFill>
                  <a:latin typeface="Arial Black" panose="020B0A04020102020204" pitchFamily="34" charset="0"/>
                </a:rPr>
                <a:t>45%</a:t>
              </a:r>
              <a:endParaRPr lang="zh-CN" altLang="en-US" sz="2800" b="1" dirty="0">
                <a:ln>
                  <a:solidFill>
                    <a:schemeClr val="bg1"/>
                  </a:solidFill>
                </a:ln>
                <a:solidFill>
                  <a:srgbClr val="FF9300"/>
                </a:solidFill>
                <a:latin typeface="Arial Black" panose="020B0A04020102020204" pitchFamily="34" charset="0"/>
              </a:endParaRPr>
            </a:p>
          </p:txBody>
        </p:sp>
        <p:sp>
          <p:nvSpPr>
            <p:cNvPr id="164" name="文本框 163"/>
            <p:cNvSpPr txBox="1"/>
            <p:nvPr/>
          </p:nvSpPr>
          <p:spPr>
            <a:xfrm>
              <a:off x="10875198" y="4647063"/>
              <a:ext cx="1021433" cy="523220"/>
            </a:xfrm>
            <a:prstGeom prst="rect">
              <a:avLst/>
            </a:prstGeom>
            <a:noFill/>
          </p:spPr>
          <p:txBody>
            <a:bodyPr wrap="none" rtlCol="0">
              <a:spAutoFit/>
            </a:bodyPr>
            <a:lstStyle/>
            <a:p>
              <a:r>
                <a:rPr lang="en-US" altLang="zh-CN" sz="2800" b="1" dirty="0">
                  <a:ln>
                    <a:solidFill>
                      <a:schemeClr val="bg1"/>
                    </a:solidFill>
                  </a:ln>
                  <a:solidFill>
                    <a:srgbClr val="FF9300"/>
                  </a:solidFill>
                  <a:latin typeface="Arial Black" panose="020B0A04020102020204" pitchFamily="34" charset="0"/>
                </a:rPr>
                <a:t>50%</a:t>
              </a:r>
              <a:endParaRPr lang="zh-CN" altLang="en-US" sz="2800" b="1" dirty="0">
                <a:ln>
                  <a:solidFill>
                    <a:schemeClr val="bg1"/>
                  </a:solidFill>
                </a:ln>
                <a:solidFill>
                  <a:srgbClr val="FF9300"/>
                </a:solidFill>
                <a:latin typeface="Arial Black" panose="020B0A04020102020204" pitchFamily="34" charset="0"/>
              </a:endParaRPr>
            </a:p>
          </p:txBody>
        </p:sp>
      </p:grpSp>
      <p:grpSp>
        <p:nvGrpSpPr>
          <p:cNvPr id="168" name="组合 167"/>
          <p:cNvGrpSpPr/>
          <p:nvPr/>
        </p:nvGrpSpPr>
        <p:grpSpPr>
          <a:xfrm>
            <a:off x="6167771" y="1423158"/>
            <a:ext cx="6072516" cy="2030060"/>
            <a:chOff x="6167771" y="1423158"/>
            <a:chExt cx="6072516" cy="2030060"/>
          </a:xfrm>
        </p:grpSpPr>
        <p:grpSp>
          <p:nvGrpSpPr>
            <p:cNvPr id="160" name="组合 159"/>
            <p:cNvGrpSpPr/>
            <p:nvPr/>
          </p:nvGrpSpPr>
          <p:grpSpPr>
            <a:xfrm>
              <a:off x="6167771" y="1423158"/>
              <a:ext cx="6072516" cy="2030060"/>
              <a:chOff x="6167771" y="1481002"/>
              <a:chExt cx="6072516" cy="2030060"/>
            </a:xfrm>
          </p:grpSpPr>
          <p:graphicFrame>
            <p:nvGraphicFramePr>
              <p:cNvPr id="154" name="图表 153"/>
              <p:cNvGraphicFramePr/>
              <p:nvPr>
                <p:extLst>
                  <p:ext uri="{D42A27DB-BD31-4B8C-83A1-F6EECF244321}">
                    <p14:modId xmlns:p14="http://schemas.microsoft.com/office/powerpoint/2010/main" val="2170733331"/>
                  </p:ext>
                </p:extLst>
              </p:nvPr>
            </p:nvGraphicFramePr>
            <p:xfrm>
              <a:off x="6167771" y="1481002"/>
              <a:ext cx="2452076" cy="2030060"/>
            </p:xfrm>
            <a:graphic>
              <a:graphicData uri="http://schemas.openxmlformats.org/drawingml/2006/chart">
                <c:chart xmlns:c="http://schemas.openxmlformats.org/drawingml/2006/chart" xmlns:r="http://schemas.openxmlformats.org/officeDocument/2006/relationships" r:id="rId14"/>
              </a:graphicData>
            </a:graphic>
          </p:graphicFrame>
          <p:graphicFrame>
            <p:nvGraphicFramePr>
              <p:cNvPr id="156" name="图表 155"/>
              <p:cNvGraphicFramePr/>
              <p:nvPr>
                <p:extLst>
                  <p:ext uri="{D42A27DB-BD31-4B8C-83A1-F6EECF244321}">
                    <p14:modId xmlns:p14="http://schemas.microsoft.com/office/powerpoint/2010/main" val="332579397"/>
                  </p:ext>
                </p:extLst>
              </p:nvPr>
            </p:nvGraphicFramePr>
            <p:xfrm>
              <a:off x="9788211" y="1481002"/>
              <a:ext cx="2452076" cy="2030060"/>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158" name="图表 157"/>
              <p:cNvGraphicFramePr/>
              <p:nvPr>
                <p:extLst>
                  <p:ext uri="{D42A27DB-BD31-4B8C-83A1-F6EECF244321}">
                    <p14:modId xmlns:p14="http://schemas.microsoft.com/office/powerpoint/2010/main" val="2616280014"/>
                  </p:ext>
                </p:extLst>
              </p:nvPr>
            </p:nvGraphicFramePr>
            <p:xfrm>
              <a:off x="7977991" y="1481002"/>
              <a:ext cx="2452076" cy="2030060"/>
            </p:xfrm>
            <a:graphic>
              <a:graphicData uri="http://schemas.openxmlformats.org/drawingml/2006/chart">
                <c:chart xmlns:c="http://schemas.openxmlformats.org/drawingml/2006/chart" xmlns:r="http://schemas.openxmlformats.org/officeDocument/2006/relationships" r:id="rId16"/>
              </a:graphicData>
            </a:graphic>
          </p:graphicFrame>
        </p:grpSp>
        <p:sp>
          <p:nvSpPr>
            <p:cNvPr id="165" name="文本框 164"/>
            <p:cNvSpPr txBox="1"/>
            <p:nvPr/>
          </p:nvSpPr>
          <p:spPr>
            <a:xfrm>
              <a:off x="7299619" y="2081563"/>
              <a:ext cx="1021433" cy="523220"/>
            </a:xfrm>
            <a:prstGeom prst="rect">
              <a:avLst/>
            </a:prstGeom>
            <a:noFill/>
          </p:spPr>
          <p:txBody>
            <a:bodyPr wrap="none" rtlCol="0">
              <a:spAutoFit/>
            </a:bodyPr>
            <a:lstStyle/>
            <a:p>
              <a:r>
                <a:rPr lang="en-US" altLang="zh-CN" sz="2800" b="1" dirty="0">
                  <a:ln>
                    <a:solidFill>
                      <a:schemeClr val="bg1"/>
                    </a:solidFill>
                  </a:ln>
                  <a:solidFill>
                    <a:srgbClr val="FF9300"/>
                  </a:solidFill>
                  <a:latin typeface="Arial Black" panose="020B0A04020102020204" pitchFamily="34" charset="0"/>
                </a:rPr>
                <a:t>33%</a:t>
              </a:r>
              <a:endParaRPr lang="zh-CN" altLang="en-US" sz="2800" b="1" dirty="0">
                <a:ln>
                  <a:solidFill>
                    <a:schemeClr val="bg1"/>
                  </a:solidFill>
                </a:ln>
                <a:solidFill>
                  <a:srgbClr val="FF9300"/>
                </a:solidFill>
                <a:latin typeface="Arial Black" panose="020B0A04020102020204" pitchFamily="34" charset="0"/>
              </a:endParaRPr>
            </a:p>
          </p:txBody>
        </p:sp>
        <p:sp>
          <p:nvSpPr>
            <p:cNvPr id="166" name="文本框 165"/>
            <p:cNvSpPr txBox="1"/>
            <p:nvPr/>
          </p:nvSpPr>
          <p:spPr>
            <a:xfrm>
              <a:off x="9087409" y="2081563"/>
              <a:ext cx="1021433" cy="523220"/>
            </a:xfrm>
            <a:prstGeom prst="rect">
              <a:avLst/>
            </a:prstGeom>
            <a:noFill/>
          </p:spPr>
          <p:txBody>
            <a:bodyPr wrap="none" rtlCol="0">
              <a:spAutoFit/>
            </a:bodyPr>
            <a:lstStyle/>
            <a:p>
              <a:r>
                <a:rPr lang="en-US" altLang="zh-CN" sz="2800" b="1" dirty="0">
                  <a:ln>
                    <a:solidFill>
                      <a:schemeClr val="bg1"/>
                    </a:solidFill>
                  </a:ln>
                  <a:solidFill>
                    <a:srgbClr val="FF9300"/>
                  </a:solidFill>
                  <a:latin typeface="Arial Black" panose="020B0A04020102020204" pitchFamily="34" charset="0"/>
                </a:rPr>
                <a:t>45%</a:t>
              </a:r>
              <a:endParaRPr lang="zh-CN" altLang="en-US" sz="2800" b="1" dirty="0">
                <a:ln>
                  <a:solidFill>
                    <a:schemeClr val="bg1"/>
                  </a:solidFill>
                </a:ln>
                <a:solidFill>
                  <a:srgbClr val="FF9300"/>
                </a:solidFill>
                <a:latin typeface="Arial Black" panose="020B0A04020102020204" pitchFamily="34" charset="0"/>
              </a:endParaRPr>
            </a:p>
          </p:txBody>
        </p:sp>
        <p:sp>
          <p:nvSpPr>
            <p:cNvPr id="167" name="文本框 166"/>
            <p:cNvSpPr txBox="1"/>
            <p:nvPr/>
          </p:nvSpPr>
          <p:spPr>
            <a:xfrm>
              <a:off x="10875198" y="2081563"/>
              <a:ext cx="1021433" cy="523220"/>
            </a:xfrm>
            <a:prstGeom prst="rect">
              <a:avLst/>
            </a:prstGeom>
            <a:noFill/>
          </p:spPr>
          <p:txBody>
            <a:bodyPr wrap="none" rtlCol="0">
              <a:spAutoFit/>
            </a:bodyPr>
            <a:lstStyle/>
            <a:p>
              <a:r>
                <a:rPr lang="en-US" altLang="zh-CN" sz="2800" b="1" dirty="0">
                  <a:ln>
                    <a:solidFill>
                      <a:schemeClr val="bg1"/>
                    </a:solidFill>
                  </a:ln>
                  <a:solidFill>
                    <a:srgbClr val="FF9300"/>
                  </a:solidFill>
                  <a:latin typeface="Arial Black" panose="020B0A04020102020204" pitchFamily="34" charset="0"/>
                </a:rPr>
                <a:t>50%</a:t>
              </a:r>
              <a:endParaRPr lang="zh-CN" altLang="en-US" sz="2800" b="1" dirty="0">
                <a:ln>
                  <a:solidFill>
                    <a:schemeClr val="bg1"/>
                  </a:solidFill>
                </a:ln>
                <a:solidFill>
                  <a:srgbClr val="FF9300"/>
                </a:solidFill>
                <a:latin typeface="Arial Black" panose="020B0A04020102020204" pitchFamily="34" charset="0"/>
              </a:endParaRPr>
            </a:p>
          </p:txBody>
        </p:sp>
      </p:grpSp>
    </p:spTree>
    <p:extLst>
      <p:ext uri="{BB962C8B-B14F-4D97-AF65-F5344CB8AC3E}">
        <p14:creationId xmlns:p14="http://schemas.microsoft.com/office/powerpoint/2010/main" val="205212473"/>
      </p:ext>
    </p:extLst>
  </p:cSld>
  <p:clrMapOvr>
    <a:masterClrMapping/>
  </p:clrMapOvr>
  <p:transition>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41922" y="1382276"/>
            <a:ext cx="3297556" cy="3099121"/>
            <a:chOff x="2008222" y="1485229"/>
            <a:chExt cx="2027954" cy="1905919"/>
          </a:xfrm>
        </p:grpSpPr>
        <p:grpSp>
          <p:nvGrpSpPr>
            <p:cNvPr id="62" name="组合 61"/>
            <p:cNvGrpSpPr/>
            <p:nvPr/>
          </p:nvGrpSpPr>
          <p:grpSpPr>
            <a:xfrm>
              <a:off x="2008222" y="1485229"/>
              <a:ext cx="1973637" cy="1905919"/>
              <a:chOff x="546062" y="1365315"/>
              <a:chExt cx="1973637" cy="1905919"/>
            </a:xfrm>
          </p:grpSpPr>
          <p:sp>
            <p:nvSpPr>
              <p:cNvPr id="66" name="椭圆 65"/>
              <p:cNvSpPr/>
              <p:nvPr/>
            </p:nvSpPr>
            <p:spPr>
              <a:xfrm>
                <a:off x="969670" y="1755064"/>
                <a:ext cx="1126420" cy="11264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7" name="图表 66"/>
              <p:cNvGraphicFramePr/>
              <p:nvPr>
                <p:extLst>
                  <p:ext uri="{D42A27DB-BD31-4B8C-83A1-F6EECF244321}">
                    <p14:modId xmlns:p14="http://schemas.microsoft.com/office/powerpoint/2010/main" val="3873544633"/>
                  </p:ext>
                </p:extLst>
              </p:nvPr>
            </p:nvGraphicFramePr>
            <p:xfrm>
              <a:off x="546062" y="1365315"/>
              <a:ext cx="1973637" cy="1905919"/>
            </p:xfrm>
            <a:graphic>
              <a:graphicData uri="http://schemas.openxmlformats.org/drawingml/2006/chart">
                <c:chart xmlns:c="http://schemas.openxmlformats.org/drawingml/2006/chart" xmlns:r="http://schemas.openxmlformats.org/officeDocument/2006/relationships" r:id="rId2"/>
              </a:graphicData>
            </a:graphic>
          </p:graphicFrame>
        </p:grpSp>
        <p:sp>
          <p:nvSpPr>
            <p:cNvPr id="56" name="文本框 55"/>
            <p:cNvSpPr txBox="1"/>
            <p:nvPr/>
          </p:nvSpPr>
          <p:spPr>
            <a:xfrm>
              <a:off x="3039309" y="2081563"/>
              <a:ext cx="996867" cy="511052"/>
            </a:xfrm>
            <a:prstGeom prst="rect">
              <a:avLst/>
            </a:prstGeom>
            <a:noFill/>
          </p:spPr>
          <p:txBody>
            <a:bodyPr wrap="none" rtlCol="0">
              <a:spAutoFit/>
            </a:bodyPr>
            <a:lstStyle/>
            <a:p>
              <a:r>
                <a:rPr lang="en-US" altLang="zh-CN" sz="4800" b="1" dirty="0">
                  <a:ln>
                    <a:solidFill>
                      <a:schemeClr val="bg1"/>
                    </a:solidFill>
                  </a:ln>
                  <a:solidFill>
                    <a:srgbClr val="FF9300"/>
                  </a:solidFill>
                  <a:latin typeface="Arial Black" panose="020B0A04020102020204" pitchFamily="34" charset="0"/>
                </a:rPr>
                <a:t>45%</a:t>
              </a:r>
              <a:endParaRPr lang="zh-CN" altLang="en-US" sz="4800" b="1" dirty="0">
                <a:ln>
                  <a:solidFill>
                    <a:schemeClr val="bg1"/>
                  </a:solidFill>
                </a:ln>
                <a:solidFill>
                  <a:srgbClr val="FF9300"/>
                </a:solidFill>
                <a:latin typeface="Arial Black" panose="020B0A04020102020204" pitchFamily="34" charset="0"/>
              </a:endParaRPr>
            </a:p>
          </p:txBody>
        </p:sp>
      </p:grpSp>
      <p:sp>
        <p:nvSpPr>
          <p:cNvPr id="72" name="文本框 71"/>
          <p:cNvSpPr txBox="1"/>
          <p:nvPr/>
        </p:nvSpPr>
        <p:spPr>
          <a:xfrm>
            <a:off x="6217696" y="2516338"/>
            <a:ext cx="1620957" cy="830997"/>
          </a:xfrm>
          <a:prstGeom prst="rect">
            <a:avLst/>
          </a:prstGeom>
          <a:noFill/>
        </p:spPr>
        <p:txBody>
          <a:bodyPr wrap="none" rtlCol="0">
            <a:spAutoFit/>
          </a:bodyPr>
          <a:lstStyle/>
          <a:p>
            <a:r>
              <a:rPr lang="en-US" altLang="zh-CN" sz="4800" b="1" dirty="0">
                <a:ln>
                  <a:solidFill>
                    <a:schemeClr val="bg1"/>
                  </a:solidFill>
                </a:ln>
                <a:solidFill>
                  <a:srgbClr val="FF9300"/>
                </a:solidFill>
                <a:latin typeface="Arial Black" panose="020B0A04020102020204" pitchFamily="34" charset="0"/>
              </a:rPr>
              <a:t>45%</a:t>
            </a:r>
            <a:endParaRPr lang="zh-CN" altLang="en-US" sz="4800" b="1" dirty="0">
              <a:ln>
                <a:solidFill>
                  <a:schemeClr val="bg1"/>
                </a:solidFill>
              </a:ln>
              <a:solidFill>
                <a:srgbClr val="FF9300"/>
              </a:solidFill>
              <a:latin typeface="Arial Black" panose="020B0A04020102020204" pitchFamily="34" charset="0"/>
            </a:endParaRPr>
          </a:p>
        </p:txBody>
      </p:sp>
      <p:sp>
        <p:nvSpPr>
          <p:cNvPr id="85" name="椭圆 84"/>
          <p:cNvSpPr/>
          <p:nvPr/>
        </p:nvSpPr>
        <p:spPr>
          <a:xfrm>
            <a:off x="899225" y="2016028"/>
            <a:ext cx="1831616" cy="183161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7" name="图表 86"/>
          <p:cNvGraphicFramePr/>
          <p:nvPr>
            <p:extLst>
              <p:ext uri="{D42A27DB-BD31-4B8C-83A1-F6EECF244321}">
                <p14:modId xmlns:p14="http://schemas.microsoft.com/office/powerpoint/2010/main" val="1348002700"/>
              </p:ext>
            </p:extLst>
          </p:nvPr>
        </p:nvGraphicFramePr>
        <p:xfrm>
          <a:off x="2114016" y="1382275"/>
          <a:ext cx="3209234" cy="3099121"/>
        </p:xfrm>
        <a:graphic>
          <a:graphicData uri="http://schemas.openxmlformats.org/drawingml/2006/chart">
            <c:chart xmlns:c="http://schemas.openxmlformats.org/drawingml/2006/chart" xmlns:r="http://schemas.openxmlformats.org/officeDocument/2006/relationships" r:id="rId3"/>
          </a:graphicData>
        </a:graphic>
      </p:graphicFrame>
      <p:sp>
        <p:nvSpPr>
          <p:cNvPr id="88" name="加号 87"/>
          <p:cNvSpPr/>
          <p:nvPr/>
        </p:nvSpPr>
        <p:spPr>
          <a:xfrm>
            <a:off x="2932728" y="2675527"/>
            <a:ext cx="512618" cy="512618"/>
          </a:xfrm>
          <a:prstGeom prst="mathPlus">
            <a:avLst>
              <a:gd name="adj1" fmla="val 1811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等于号 88"/>
          <p:cNvSpPr/>
          <p:nvPr/>
        </p:nvSpPr>
        <p:spPr>
          <a:xfrm>
            <a:off x="8204869" y="2703236"/>
            <a:ext cx="457200" cy="457200"/>
          </a:xfrm>
          <a:prstGeom prst="mathEqual">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加号 89"/>
          <p:cNvSpPr/>
          <p:nvPr/>
        </p:nvSpPr>
        <p:spPr>
          <a:xfrm>
            <a:off x="5466356" y="2675527"/>
            <a:ext cx="512618" cy="512618"/>
          </a:xfrm>
          <a:prstGeom prst="mathPlus">
            <a:avLst>
              <a:gd name="adj1" fmla="val 1811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a:off x="3363685" y="476368"/>
            <a:ext cx="249459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2.1  </a:t>
            </a:r>
            <a:r>
              <a:rPr lang="zh-CN" altLang="en-US" dirty="0" smtClean="0">
                <a:solidFill>
                  <a:schemeClr val="bg1"/>
                </a:solidFill>
                <a:latin typeface="微软雅黑" panose="020B0503020204020204" pitchFamily="34" charset="-122"/>
                <a:ea typeface="微软雅黑" panose="020B0503020204020204" pitchFamily="34" charset="-122"/>
              </a:rPr>
              <a:t>灰色圆底搭配饼图</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3" name="文本框 92"/>
          <p:cNvSpPr txBox="1"/>
          <p:nvPr/>
        </p:nvSpPr>
        <p:spPr>
          <a:xfrm>
            <a:off x="899224" y="5141102"/>
            <a:ext cx="10840253" cy="923330"/>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上</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图效果是主体扇区借助于辅助的灰底圆形和单独的数字标签组合而成。</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设计要点：主体图表设置</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55%</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的扇形区域及边框为无色，</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45%</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的区域设置为目标颜色，边框设置为白色。</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76451" y="4212030"/>
            <a:ext cx="877163" cy="507831"/>
          </a:xfrm>
          <a:prstGeom prst="rect">
            <a:avLst/>
          </a:prstGeom>
          <a:noFill/>
        </p:spPr>
        <p:txBody>
          <a:bodyPr wrap="none" rtlCol="0">
            <a:spAutoFit/>
          </a:bodyPr>
          <a:lstStyle>
            <a:defPPr>
              <a:defRPr lang="zh-CN"/>
            </a:defPPr>
            <a:lvl1pPr>
              <a:lnSpc>
                <a:spcPct val="150000"/>
              </a:lnSpc>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灰底圆</a:t>
            </a:r>
          </a:p>
        </p:txBody>
      </p:sp>
      <p:sp>
        <p:nvSpPr>
          <p:cNvPr id="94" name="文本框 93"/>
          <p:cNvSpPr txBox="1"/>
          <p:nvPr/>
        </p:nvSpPr>
        <p:spPr>
          <a:xfrm>
            <a:off x="3754187" y="4236491"/>
            <a:ext cx="1107996" cy="458908"/>
          </a:xfrm>
          <a:prstGeom prst="rect">
            <a:avLst/>
          </a:prstGeom>
          <a:noFill/>
        </p:spPr>
        <p:txBody>
          <a:bodyPr wrap="none" rtlCol="0">
            <a:spAutoFit/>
          </a:bodyPr>
          <a:lstStyle>
            <a:defPPr>
              <a:defRPr lang="zh-CN"/>
            </a:defPPr>
            <a:lvl1pPr>
              <a:lnSpc>
                <a:spcPct val="150000"/>
              </a:lnSpc>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主体扇区</a:t>
            </a:r>
            <a:endParaRPr lang="zh-CN" altLang="en-US" dirty="0"/>
          </a:p>
        </p:txBody>
      </p:sp>
      <p:sp>
        <p:nvSpPr>
          <p:cNvPr id="95" name="文本框 94"/>
          <p:cNvSpPr txBox="1"/>
          <p:nvPr/>
        </p:nvSpPr>
        <p:spPr>
          <a:xfrm>
            <a:off x="6415511" y="4236491"/>
            <a:ext cx="1107996" cy="458908"/>
          </a:xfrm>
          <a:prstGeom prst="rect">
            <a:avLst/>
          </a:prstGeom>
          <a:noFill/>
        </p:spPr>
        <p:txBody>
          <a:bodyPr wrap="none" rtlCol="0">
            <a:spAutoFit/>
          </a:bodyPr>
          <a:lstStyle>
            <a:defPPr>
              <a:defRPr lang="zh-CN"/>
            </a:defPPr>
            <a:lvl1pPr>
              <a:lnSpc>
                <a:spcPct val="150000"/>
              </a:lnSpc>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数字标签</a:t>
            </a:r>
            <a:endParaRPr lang="zh-CN" altLang="en-US" dirty="0"/>
          </a:p>
        </p:txBody>
      </p:sp>
      <p:sp>
        <p:nvSpPr>
          <p:cNvPr id="96" name="文本框 95"/>
          <p:cNvSpPr txBox="1"/>
          <p:nvPr/>
        </p:nvSpPr>
        <p:spPr>
          <a:xfrm>
            <a:off x="9908929" y="4236491"/>
            <a:ext cx="1107996" cy="458908"/>
          </a:xfrm>
          <a:prstGeom prst="rect">
            <a:avLst/>
          </a:prstGeom>
          <a:noFill/>
        </p:spPr>
        <p:txBody>
          <a:bodyPr wrap="none" rtlCol="0">
            <a:spAutoFit/>
          </a:bodyPr>
          <a:lstStyle>
            <a:defPPr>
              <a:defRPr lang="zh-CN"/>
            </a:defPPr>
            <a:lvl1pPr>
              <a:lnSpc>
                <a:spcPct val="150000"/>
              </a:lnSpc>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最终效果</a:t>
            </a:r>
            <a:endParaRPr lang="zh-CN" altLang="en-US" dirty="0"/>
          </a:p>
        </p:txBody>
      </p:sp>
    </p:spTree>
    <p:extLst>
      <p:ext uri="{BB962C8B-B14F-4D97-AF65-F5344CB8AC3E}">
        <p14:creationId xmlns:p14="http://schemas.microsoft.com/office/powerpoint/2010/main" val="223765599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图表 33"/>
          <p:cNvGraphicFramePr/>
          <p:nvPr>
            <p:extLst>
              <p:ext uri="{D42A27DB-BD31-4B8C-83A1-F6EECF244321}">
                <p14:modId xmlns:p14="http://schemas.microsoft.com/office/powerpoint/2010/main" val="2647043504"/>
              </p:ext>
            </p:extLst>
          </p:nvPr>
        </p:nvGraphicFramePr>
        <p:xfrm>
          <a:off x="2577595" y="1480366"/>
          <a:ext cx="3260701" cy="28950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3" name="图表 22"/>
          <p:cNvGraphicFramePr/>
          <p:nvPr>
            <p:extLst>
              <p:ext uri="{D42A27DB-BD31-4B8C-83A1-F6EECF244321}">
                <p14:modId xmlns:p14="http://schemas.microsoft.com/office/powerpoint/2010/main" val="2005207843"/>
              </p:ext>
            </p:extLst>
          </p:nvPr>
        </p:nvGraphicFramePr>
        <p:xfrm>
          <a:off x="485273" y="1483287"/>
          <a:ext cx="3258464" cy="2889208"/>
        </p:xfrm>
        <a:graphic>
          <a:graphicData uri="http://schemas.openxmlformats.org/drawingml/2006/chart">
            <c:chart xmlns:c="http://schemas.openxmlformats.org/drawingml/2006/chart" xmlns:r="http://schemas.openxmlformats.org/officeDocument/2006/relationships" r:id="rId3"/>
          </a:graphicData>
        </a:graphic>
      </p:graphicFrame>
      <p:grpSp>
        <p:nvGrpSpPr>
          <p:cNvPr id="35" name="组合 34"/>
          <p:cNvGrpSpPr/>
          <p:nvPr/>
        </p:nvGrpSpPr>
        <p:grpSpPr>
          <a:xfrm>
            <a:off x="8521391" y="1480366"/>
            <a:ext cx="3260701" cy="2895051"/>
            <a:chOff x="1457172" y="1852938"/>
            <a:chExt cx="3260701" cy="2895051"/>
          </a:xfrm>
        </p:grpSpPr>
        <p:grpSp>
          <p:nvGrpSpPr>
            <p:cNvPr id="36" name="组合 35"/>
            <p:cNvGrpSpPr/>
            <p:nvPr/>
          </p:nvGrpSpPr>
          <p:grpSpPr>
            <a:xfrm>
              <a:off x="1457172" y="1852938"/>
              <a:ext cx="3260701" cy="2895051"/>
              <a:chOff x="8342849" y="2223258"/>
              <a:chExt cx="2069778" cy="1946270"/>
            </a:xfrm>
          </p:grpSpPr>
          <p:graphicFrame>
            <p:nvGraphicFramePr>
              <p:cNvPr id="38" name="图表 37"/>
              <p:cNvGraphicFramePr/>
              <p:nvPr>
                <p:extLst>
                  <p:ext uri="{D42A27DB-BD31-4B8C-83A1-F6EECF244321}">
                    <p14:modId xmlns:p14="http://schemas.microsoft.com/office/powerpoint/2010/main" val="3261625733"/>
                  </p:ext>
                </p:extLst>
              </p:nvPr>
            </p:nvGraphicFramePr>
            <p:xfrm>
              <a:off x="8343559" y="2225222"/>
              <a:ext cx="2068358" cy="194234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9" name="图表 38"/>
              <p:cNvGraphicFramePr/>
              <p:nvPr>
                <p:extLst>
                  <p:ext uri="{D42A27DB-BD31-4B8C-83A1-F6EECF244321}">
                    <p14:modId xmlns:p14="http://schemas.microsoft.com/office/powerpoint/2010/main" val="2777663866"/>
                  </p:ext>
                </p:extLst>
              </p:nvPr>
            </p:nvGraphicFramePr>
            <p:xfrm>
              <a:off x="8342849" y="2223258"/>
              <a:ext cx="2069778" cy="1946270"/>
            </p:xfrm>
            <a:graphic>
              <a:graphicData uri="http://schemas.openxmlformats.org/drawingml/2006/chart">
                <c:chart xmlns:c="http://schemas.openxmlformats.org/drawingml/2006/chart" xmlns:r="http://schemas.openxmlformats.org/officeDocument/2006/relationships" r:id="rId5"/>
              </a:graphicData>
            </a:graphic>
          </p:graphicFrame>
        </p:grpSp>
        <p:sp>
          <p:nvSpPr>
            <p:cNvPr id="37" name="文本框 36"/>
            <p:cNvSpPr txBox="1"/>
            <p:nvPr/>
          </p:nvSpPr>
          <p:spPr>
            <a:xfrm>
              <a:off x="3026578" y="2818263"/>
              <a:ext cx="1620957" cy="830997"/>
            </a:xfrm>
            <a:prstGeom prst="rect">
              <a:avLst/>
            </a:prstGeom>
            <a:noFill/>
          </p:spPr>
          <p:txBody>
            <a:bodyPr wrap="none" rtlCol="0">
              <a:spAutoFit/>
            </a:bodyPr>
            <a:lstStyle/>
            <a:p>
              <a:r>
                <a:rPr lang="en-US" altLang="zh-CN" sz="4800" b="1" dirty="0">
                  <a:ln>
                    <a:solidFill>
                      <a:schemeClr val="bg1"/>
                    </a:solidFill>
                  </a:ln>
                  <a:solidFill>
                    <a:srgbClr val="FF9300"/>
                  </a:solidFill>
                  <a:latin typeface="Arial Black" panose="020B0A04020102020204" pitchFamily="34" charset="0"/>
                </a:rPr>
                <a:t>45%</a:t>
              </a:r>
              <a:endParaRPr lang="zh-CN" altLang="en-US" sz="4800" b="1" dirty="0">
                <a:ln>
                  <a:solidFill>
                    <a:schemeClr val="bg1"/>
                  </a:solidFill>
                </a:ln>
                <a:solidFill>
                  <a:srgbClr val="FF9300"/>
                </a:solidFill>
                <a:latin typeface="Arial Black" panose="020B0A04020102020204" pitchFamily="34" charset="0"/>
              </a:endParaRPr>
            </a:p>
          </p:txBody>
        </p:sp>
      </p:grpSp>
      <p:sp>
        <p:nvSpPr>
          <p:cNvPr id="40" name="文本框 39"/>
          <p:cNvSpPr txBox="1"/>
          <p:nvPr/>
        </p:nvSpPr>
        <p:spPr>
          <a:xfrm>
            <a:off x="6260126" y="2512393"/>
            <a:ext cx="1620957" cy="830997"/>
          </a:xfrm>
          <a:prstGeom prst="rect">
            <a:avLst/>
          </a:prstGeom>
          <a:noFill/>
        </p:spPr>
        <p:txBody>
          <a:bodyPr wrap="none" rtlCol="0">
            <a:spAutoFit/>
          </a:bodyPr>
          <a:lstStyle/>
          <a:p>
            <a:r>
              <a:rPr lang="en-US" altLang="zh-CN" sz="4800" b="1" dirty="0">
                <a:ln>
                  <a:solidFill>
                    <a:schemeClr val="bg1"/>
                  </a:solidFill>
                </a:ln>
                <a:solidFill>
                  <a:srgbClr val="FF9300"/>
                </a:solidFill>
                <a:latin typeface="Arial Black" panose="020B0A04020102020204" pitchFamily="34" charset="0"/>
              </a:rPr>
              <a:t>45%</a:t>
            </a:r>
            <a:endParaRPr lang="zh-CN" altLang="en-US" sz="4800" b="1" dirty="0">
              <a:ln>
                <a:solidFill>
                  <a:schemeClr val="bg1"/>
                </a:solidFill>
              </a:ln>
              <a:solidFill>
                <a:srgbClr val="FF9300"/>
              </a:solidFill>
              <a:latin typeface="Arial Black" panose="020B0A04020102020204" pitchFamily="34" charset="0"/>
            </a:endParaRPr>
          </a:p>
        </p:txBody>
      </p:sp>
      <p:sp>
        <p:nvSpPr>
          <p:cNvPr id="41" name="加号 40"/>
          <p:cNvSpPr/>
          <p:nvPr/>
        </p:nvSpPr>
        <p:spPr>
          <a:xfrm>
            <a:off x="3577091" y="2671582"/>
            <a:ext cx="512618" cy="512618"/>
          </a:xfrm>
          <a:prstGeom prst="mathPlus">
            <a:avLst>
              <a:gd name="adj1" fmla="val 1811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于号 41"/>
          <p:cNvSpPr/>
          <p:nvPr/>
        </p:nvSpPr>
        <p:spPr>
          <a:xfrm>
            <a:off x="8064191" y="2699291"/>
            <a:ext cx="457200" cy="457200"/>
          </a:xfrm>
          <a:prstGeom prst="mathEqual">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加号 42"/>
          <p:cNvSpPr/>
          <p:nvPr/>
        </p:nvSpPr>
        <p:spPr>
          <a:xfrm>
            <a:off x="5669910" y="2671582"/>
            <a:ext cx="512618" cy="512618"/>
          </a:xfrm>
          <a:prstGeom prst="mathPlus">
            <a:avLst>
              <a:gd name="adj1" fmla="val 1811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899224" y="5316949"/>
            <a:ext cx="10812529" cy="923330"/>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上</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图效果是</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主体扇区</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借助于辅助的灰底同心圆环和单独的数字标签组合而成。</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设计要点：主体图表设置</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55%</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的扇区及边框设为无色；</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45%</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的区域设置为目标颜色并有阴影，边框无色。</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1376451" y="4387177"/>
            <a:ext cx="1569660" cy="507831"/>
          </a:xfrm>
          <a:prstGeom prst="rect">
            <a:avLst/>
          </a:prstGeom>
          <a:noFill/>
        </p:spPr>
        <p:txBody>
          <a:bodyPr wrap="none" rtlCol="0">
            <a:spAutoFit/>
          </a:bodyPr>
          <a:lstStyle>
            <a:defPPr>
              <a:defRPr lang="zh-CN"/>
            </a:defPPr>
            <a:lvl1pPr>
              <a:lnSpc>
                <a:spcPct val="150000"/>
              </a:lnSpc>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灰</a:t>
            </a:r>
            <a:r>
              <a:rPr lang="zh-CN" altLang="en-US" dirty="0" smtClean="0"/>
              <a:t>底同心</a:t>
            </a:r>
            <a:r>
              <a:rPr lang="zh-CN" altLang="en-US" dirty="0"/>
              <a:t>圆环</a:t>
            </a:r>
          </a:p>
        </p:txBody>
      </p:sp>
      <p:sp>
        <p:nvSpPr>
          <p:cNvPr id="47" name="文本框 46"/>
          <p:cNvSpPr txBox="1"/>
          <p:nvPr/>
        </p:nvSpPr>
        <p:spPr>
          <a:xfrm>
            <a:off x="4126813" y="4411638"/>
            <a:ext cx="1107996" cy="458908"/>
          </a:xfrm>
          <a:prstGeom prst="rect">
            <a:avLst/>
          </a:prstGeom>
          <a:noFill/>
        </p:spPr>
        <p:txBody>
          <a:bodyPr wrap="none" rtlCol="0">
            <a:spAutoFit/>
          </a:bodyPr>
          <a:lstStyle>
            <a:defPPr>
              <a:defRPr lang="zh-CN"/>
            </a:defPPr>
            <a:lvl1pPr>
              <a:lnSpc>
                <a:spcPct val="150000"/>
              </a:lnSpc>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主体扇区</a:t>
            </a:r>
            <a:endParaRPr lang="zh-CN" altLang="en-US" dirty="0"/>
          </a:p>
        </p:txBody>
      </p:sp>
      <p:sp>
        <p:nvSpPr>
          <p:cNvPr id="48" name="文本框 47"/>
          <p:cNvSpPr txBox="1"/>
          <p:nvPr/>
        </p:nvSpPr>
        <p:spPr>
          <a:xfrm>
            <a:off x="6516606" y="4411638"/>
            <a:ext cx="1107996" cy="458908"/>
          </a:xfrm>
          <a:prstGeom prst="rect">
            <a:avLst/>
          </a:prstGeom>
          <a:noFill/>
        </p:spPr>
        <p:txBody>
          <a:bodyPr wrap="none" rtlCol="0">
            <a:spAutoFit/>
          </a:bodyPr>
          <a:lstStyle>
            <a:defPPr>
              <a:defRPr lang="zh-CN"/>
            </a:defPPr>
            <a:lvl1pPr>
              <a:lnSpc>
                <a:spcPct val="150000"/>
              </a:lnSpc>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数字标签</a:t>
            </a:r>
            <a:endParaRPr lang="zh-CN" altLang="en-US" dirty="0"/>
          </a:p>
        </p:txBody>
      </p:sp>
      <p:sp>
        <p:nvSpPr>
          <p:cNvPr id="49" name="文本框 48"/>
          <p:cNvSpPr txBox="1"/>
          <p:nvPr/>
        </p:nvSpPr>
        <p:spPr>
          <a:xfrm>
            <a:off x="9793279" y="4411638"/>
            <a:ext cx="1107996" cy="458908"/>
          </a:xfrm>
          <a:prstGeom prst="rect">
            <a:avLst/>
          </a:prstGeom>
          <a:noFill/>
        </p:spPr>
        <p:txBody>
          <a:bodyPr wrap="none" rtlCol="0">
            <a:spAutoFit/>
          </a:bodyPr>
          <a:lstStyle>
            <a:defPPr>
              <a:defRPr lang="zh-CN"/>
            </a:defPPr>
            <a:lvl1pPr>
              <a:lnSpc>
                <a:spcPct val="150000"/>
              </a:lnSpc>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最终效果</a:t>
            </a:r>
            <a:endParaRPr lang="zh-CN" altLang="en-US" dirty="0"/>
          </a:p>
        </p:txBody>
      </p:sp>
      <p:sp>
        <p:nvSpPr>
          <p:cNvPr id="50" name="文本框 49"/>
          <p:cNvSpPr txBox="1"/>
          <p:nvPr/>
        </p:nvSpPr>
        <p:spPr>
          <a:xfrm>
            <a:off x="3363685" y="476368"/>
            <a:ext cx="2956259"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2.2  </a:t>
            </a:r>
            <a:r>
              <a:rPr lang="zh-CN" altLang="en-US" dirty="0" smtClean="0">
                <a:solidFill>
                  <a:schemeClr val="bg1"/>
                </a:solidFill>
                <a:latin typeface="微软雅黑" panose="020B0503020204020204" pitchFamily="34" charset="-122"/>
                <a:ea typeface="微软雅黑" panose="020B0503020204020204" pitchFamily="34" charset="-122"/>
              </a:rPr>
              <a:t>灰色同心圆环搭配饼图</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2841135"/>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文本框 81"/>
          <p:cNvSpPr txBox="1"/>
          <p:nvPr/>
        </p:nvSpPr>
        <p:spPr>
          <a:xfrm>
            <a:off x="3363685" y="476368"/>
            <a:ext cx="4940776"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2.2  </a:t>
            </a:r>
            <a:r>
              <a:rPr lang="zh-CN" altLang="en-US" dirty="0" smtClean="0">
                <a:solidFill>
                  <a:schemeClr val="bg1"/>
                </a:solidFill>
                <a:latin typeface="微软雅黑" panose="020B0503020204020204" pitchFamily="34" charset="-122"/>
                <a:ea typeface="微软雅黑" panose="020B0503020204020204" pitchFamily="34" charset="-122"/>
              </a:rPr>
              <a:t>灰色同心圆环搭配饼图 → 同心圆环的设计</a:t>
            </a:r>
            <a:endParaRPr lang="zh-CN" altLang="en-US" dirty="0">
              <a:solidFill>
                <a:schemeClr val="bg1"/>
              </a:solidFill>
              <a:latin typeface="微软雅黑" panose="020B0503020204020204" pitchFamily="34" charset="-122"/>
              <a:ea typeface="微软雅黑" panose="020B0503020204020204" pitchFamily="34" charset="-122"/>
            </a:endParaRPr>
          </a:p>
        </p:txBody>
      </p:sp>
      <p:graphicFrame>
        <p:nvGraphicFramePr>
          <p:cNvPr id="83" name="图表 82"/>
          <p:cNvGraphicFramePr/>
          <p:nvPr>
            <p:extLst>
              <p:ext uri="{D42A27DB-BD31-4B8C-83A1-F6EECF244321}">
                <p14:modId xmlns:p14="http://schemas.microsoft.com/office/powerpoint/2010/main" val="518942154"/>
              </p:ext>
            </p:extLst>
          </p:nvPr>
        </p:nvGraphicFramePr>
        <p:xfrm>
          <a:off x="5443208" y="4013512"/>
          <a:ext cx="2130556" cy="2019888"/>
        </p:xfrm>
        <a:graphic>
          <a:graphicData uri="http://schemas.openxmlformats.org/drawingml/2006/chart">
            <c:chart xmlns:c="http://schemas.openxmlformats.org/drawingml/2006/chart" xmlns:r="http://schemas.openxmlformats.org/officeDocument/2006/relationships" r:id="rId2"/>
          </a:graphicData>
        </a:graphic>
      </p:graphicFrame>
      <p:grpSp>
        <p:nvGrpSpPr>
          <p:cNvPr id="13" name="组合 12"/>
          <p:cNvGrpSpPr/>
          <p:nvPr/>
        </p:nvGrpSpPr>
        <p:grpSpPr>
          <a:xfrm>
            <a:off x="861645" y="1523997"/>
            <a:ext cx="3704492" cy="2016369"/>
            <a:chOff x="527538" y="1494692"/>
            <a:chExt cx="3305907" cy="1705708"/>
          </a:xfrm>
        </p:grpSpPr>
        <p:pic>
          <p:nvPicPr>
            <p:cNvPr id="12" name="图片 1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27538" y="1494692"/>
              <a:ext cx="3305907" cy="1705708"/>
            </a:xfrm>
            <a:prstGeom prst="rect">
              <a:avLst/>
            </a:prstGeom>
            <a:ln>
              <a:solidFill>
                <a:srgbClr val="90BF01"/>
              </a:solidFill>
            </a:ln>
          </p:spPr>
        </p:pic>
        <p:sp>
          <p:nvSpPr>
            <p:cNvPr id="84" name="圆角矩形 83"/>
            <p:cNvSpPr/>
            <p:nvPr/>
          </p:nvSpPr>
          <p:spPr>
            <a:xfrm>
              <a:off x="2430894" y="2259620"/>
              <a:ext cx="1349798" cy="606669"/>
            </a:xfrm>
            <a:prstGeom prst="roundRect">
              <a:avLst>
                <a:gd name="adj" fmla="val 3385"/>
              </a:avLst>
            </a:prstGeom>
            <a:solidFill>
              <a:srgbClr val="ED7D31">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14" name="图片 1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292969" y="1523997"/>
            <a:ext cx="6357495" cy="2016369"/>
          </a:xfrm>
          <a:prstGeom prst="rect">
            <a:avLst/>
          </a:prstGeom>
          <a:ln>
            <a:solidFill>
              <a:srgbClr val="90BF01"/>
            </a:solidFill>
          </a:ln>
        </p:spPr>
      </p:pic>
      <p:pic>
        <p:nvPicPr>
          <p:cNvPr id="16" name="图片 1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61645" y="4032563"/>
            <a:ext cx="4431324" cy="2016369"/>
          </a:xfrm>
          <a:prstGeom prst="rect">
            <a:avLst/>
          </a:prstGeom>
          <a:ln>
            <a:solidFill>
              <a:srgbClr val="90BF01"/>
            </a:solidFill>
          </a:ln>
        </p:spPr>
      </p:pic>
      <p:sp>
        <p:nvSpPr>
          <p:cNvPr id="85" name="椭圆 84"/>
          <p:cNvSpPr/>
          <p:nvPr/>
        </p:nvSpPr>
        <p:spPr>
          <a:xfrm>
            <a:off x="892126" y="1285627"/>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6" name="椭圆 85"/>
          <p:cNvSpPr/>
          <p:nvPr/>
        </p:nvSpPr>
        <p:spPr>
          <a:xfrm>
            <a:off x="7516186" y="1285627"/>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7" name="椭圆 86"/>
          <p:cNvSpPr/>
          <p:nvPr/>
        </p:nvSpPr>
        <p:spPr>
          <a:xfrm>
            <a:off x="892126" y="3798367"/>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8" name="椭圆 87"/>
          <p:cNvSpPr/>
          <p:nvPr/>
        </p:nvSpPr>
        <p:spPr>
          <a:xfrm>
            <a:off x="5540326" y="3781076"/>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4</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9" name="椭圆 88"/>
          <p:cNvSpPr/>
          <p:nvPr/>
        </p:nvSpPr>
        <p:spPr>
          <a:xfrm>
            <a:off x="7799334" y="4053207"/>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0" name="文本框 89"/>
          <p:cNvSpPr txBox="1"/>
          <p:nvPr/>
        </p:nvSpPr>
        <p:spPr>
          <a:xfrm>
            <a:off x="8304461" y="4072648"/>
            <a:ext cx="2954655"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插入圆环图，删除多余数据</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1" name="椭圆 90"/>
          <p:cNvSpPr/>
          <p:nvPr/>
        </p:nvSpPr>
        <p:spPr>
          <a:xfrm>
            <a:off x="7799334" y="4563342"/>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2" name="文本框 91"/>
          <p:cNvSpPr txBox="1"/>
          <p:nvPr/>
        </p:nvSpPr>
        <p:spPr>
          <a:xfrm>
            <a:off x="8304461" y="4582783"/>
            <a:ext cx="2165978"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再增加</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个系列数据</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3" name="椭圆 92"/>
          <p:cNvSpPr/>
          <p:nvPr/>
        </p:nvSpPr>
        <p:spPr>
          <a:xfrm>
            <a:off x="7799334" y="5073477"/>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4" name="文本框 93"/>
          <p:cNvSpPr txBox="1"/>
          <p:nvPr/>
        </p:nvSpPr>
        <p:spPr>
          <a:xfrm>
            <a:off x="8304461" y="5092918"/>
            <a:ext cx="3185487"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改变内径及第一扇区起始角度</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9748158" y="1962150"/>
            <a:ext cx="1864206" cy="351792"/>
          </a:xfrm>
          <a:prstGeom prst="roundRect">
            <a:avLst>
              <a:gd name="adj" fmla="val 14782"/>
            </a:avLst>
          </a:prstGeom>
          <a:solidFill>
            <a:srgbClr val="ED7D31">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7" name="圆角矩形 96"/>
          <p:cNvSpPr/>
          <p:nvPr/>
        </p:nvSpPr>
        <p:spPr>
          <a:xfrm>
            <a:off x="4227788" y="4853948"/>
            <a:ext cx="1065181" cy="316906"/>
          </a:xfrm>
          <a:prstGeom prst="roundRect">
            <a:avLst>
              <a:gd name="adj" fmla="val 12008"/>
            </a:avLst>
          </a:prstGeom>
          <a:solidFill>
            <a:srgbClr val="ED7D31">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8" name="圆角矩形 97"/>
          <p:cNvSpPr/>
          <p:nvPr/>
        </p:nvSpPr>
        <p:spPr>
          <a:xfrm>
            <a:off x="4236735" y="5732027"/>
            <a:ext cx="1065181" cy="316906"/>
          </a:xfrm>
          <a:prstGeom prst="roundRect">
            <a:avLst>
              <a:gd name="adj" fmla="val 12008"/>
            </a:avLst>
          </a:prstGeom>
          <a:solidFill>
            <a:srgbClr val="ED7D31">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9" name="椭圆 98"/>
          <p:cNvSpPr/>
          <p:nvPr/>
        </p:nvSpPr>
        <p:spPr>
          <a:xfrm>
            <a:off x="7799334" y="558361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4</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0" name="文本框 99"/>
          <p:cNvSpPr txBox="1"/>
          <p:nvPr/>
        </p:nvSpPr>
        <p:spPr>
          <a:xfrm>
            <a:off x="8304461" y="5603054"/>
            <a:ext cx="2262158"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修改各系列圆环着色</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2330402"/>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63685" y="476368"/>
            <a:ext cx="3187091"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2.3  </a:t>
            </a:r>
            <a:r>
              <a:rPr lang="zh-CN" altLang="en-US" dirty="0" smtClean="0">
                <a:solidFill>
                  <a:schemeClr val="bg1"/>
                </a:solidFill>
                <a:latin typeface="微软雅黑" panose="020B0503020204020204" pitchFamily="34" charset="-122"/>
                <a:ea typeface="微软雅黑" panose="020B0503020204020204" pitchFamily="34" charset="-122"/>
              </a:rPr>
              <a:t>扇形与环形图表组合设计</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42569" y="1188102"/>
            <a:ext cx="5789008" cy="5437780"/>
          </a:xfrm>
          <a:prstGeom prst="rect">
            <a:avLst/>
          </a:prstGeom>
        </p:spPr>
      </p:pic>
      <p:sp>
        <p:nvSpPr>
          <p:cNvPr id="8" name="圆角矩形 7"/>
          <p:cNvSpPr/>
          <p:nvPr/>
        </p:nvSpPr>
        <p:spPr>
          <a:xfrm>
            <a:off x="3537073" y="5057043"/>
            <a:ext cx="1864206" cy="668508"/>
          </a:xfrm>
          <a:prstGeom prst="roundRect">
            <a:avLst>
              <a:gd name="adj" fmla="val 14782"/>
            </a:avLst>
          </a:prstGeom>
          <a:solidFill>
            <a:srgbClr val="ED7D31">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椭圆 8"/>
          <p:cNvSpPr/>
          <p:nvPr/>
        </p:nvSpPr>
        <p:spPr>
          <a:xfrm>
            <a:off x="4183966" y="4852935"/>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 name="椭圆 9"/>
          <p:cNvSpPr/>
          <p:nvPr/>
        </p:nvSpPr>
        <p:spPr>
          <a:xfrm>
            <a:off x="7037884" y="1188102"/>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graphicFrame>
        <p:nvGraphicFramePr>
          <p:cNvPr id="15" name="图表 14"/>
          <p:cNvGraphicFramePr/>
          <p:nvPr>
            <p:extLst>
              <p:ext uri="{D42A27DB-BD31-4B8C-83A1-F6EECF244321}">
                <p14:modId xmlns:p14="http://schemas.microsoft.com/office/powerpoint/2010/main" val="2523036246"/>
              </p:ext>
            </p:extLst>
          </p:nvPr>
        </p:nvGraphicFramePr>
        <p:xfrm>
          <a:off x="9710047" y="944173"/>
          <a:ext cx="2078678" cy="222071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p:cNvGraphicFramePr/>
          <p:nvPr>
            <p:extLst>
              <p:ext uri="{D42A27DB-BD31-4B8C-83A1-F6EECF244321}">
                <p14:modId xmlns:p14="http://schemas.microsoft.com/office/powerpoint/2010/main" val="601263015"/>
              </p:ext>
            </p:extLst>
          </p:nvPr>
        </p:nvGraphicFramePr>
        <p:xfrm>
          <a:off x="7262270" y="944173"/>
          <a:ext cx="2078678" cy="2220714"/>
        </p:xfrm>
        <a:graphic>
          <a:graphicData uri="http://schemas.openxmlformats.org/drawingml/2006/chart">
            <c:chart xmlns:c="http://schemas.openxmlformats.org/drawingml/2006/chart" xmlns:r="http://schemas.openxmlformats.org/officeDocument/2006/relationships" r:id="rId4"/>
          </a:graphicData>
        </a:graphic>
      </p:graphicFrame>
      <p:sp>
        <p:nvSpPr>
          <p:cNvPr id="17" name="椭圆 16"/>
          <p:cNvSpPr/>
          <p:nvPr/>
        </p:nvSpPr>
        <p:spPr>
          <a:xfrm>
            <a:off x="9539589" y="1188101"/>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8" name="椭圆 17"/>
          <p:cNvSpPr/>
          <p:nvPr/>
        </p:nvSpPr>
        <p:spPr>
          <a:xfrm>
            <a:off x="7078470" y="3048084"/>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文本框 18"/>
          <p:cNvSpPr txBox="1"/>
          <p:nvPr/>
        </p:nvSpPr>
        <p:spPr>
          <a:xfrm>
            <a:off x="7583597" y="3067525"/>
            <a:ext cx="2723823"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插入饼图与圆环图的组合</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7078470" y="3558219"/>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 name="文本框 20"/>
          <p:cNvSpPr txBox="1"/>
          <p:nvPr/>
        </p:nvSpPr>
        <p:spPr>
          <a:xfrm>
            <a:off x="7583597" y="3577660"/>
            <a:ext cx="4339650"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删除系列三，更改圆环、扇区数据及颜色</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7078470" y="4068354"/>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文本框 22"/>
          <p:cNvSpPr txBox="1"/>
          <p:nvPr/>
        </p:nvSpPr>
        <p:spPr>
          <a:xfrm>
            <a:off x="7583597" y="4087795"/>
            <a:ext cx="3877985"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改变圆环内径，并选中扇区前端展示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椭圆 23"/>
          <p:cNvSpPr/>
          <p:nvPr/>
        </p:nvSpPr>
        <p:spPr>
          <a:xfrm>
            <a:off x="7078470" y="4578490"/>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4</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文本框 24"/>
          <p:cNvSpPr txBox="1"/>
          <p:nvPr/>
        </p:nvSpPr>
        <p:spPr>
          <a:xfrm>
            <a:off x="7583597" y="4597931"/>
            <a:ext cx="3647152"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将圆环设为无色有框，新效果展现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0307420" y="5185702"/>
            <a:ext cx="1303020" cy="1440180"/>
          </a:xfrm>
          <a:prstGeom prst="rect">
            <a:avLst/>
          </a:prstGeom>
          <a:ln>
            <a:solidFill>
              <a:srgbClr val="90BF01"/>
            </a:solidFill>
          </a:ln>
        </p:spPr>
      </p:pic>
      <p:sp>
        <p:nvSpPr>
          <p:cNvPr id="27" name="椭圆 26"/>
          <p:cNvSpPr/>
          <p:nvPr/>
        </p:nvSpPr>
        <p:spPr>
          <a:xfrm>
            <a:off x="10307420" y="4957970"/>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4</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graphicFrame>
        <p:nvGraphicFramePr>
          <p:cNvPr id="28" name="图表 27"/>
          <p:cNvGraphicFramePr/>
          <p:nvPr>
            <p:extLst>
              <p:ext uri="{D42A27DB-BD31-4B8C-83A1-F6EECF244321}">
                <p14:modId xmlns:p14="http://schemas.microsoft.com/office/powerpoint/2010/main" val="3837430886"/>
              </p:ext>
            </p:extLst>
          </p:nvPr>
        </p:nvGraphicFramePr>
        <p:xfrm>
          <a:off x="7053653" y="4795435"/>
          <a:ext cx="2078678" cy="2220714"/>
        </p:xfrm>
        <a:graphic>
          <a:graphicData uri="http://schemas.openxmlformats.org/drawingml/2006/chart">
            <c:chart xmlns:c="http://schemas.openxmlformats.org/drawingml/2006/chart" xmlns:r="http://schemas.openxmlformats.org/officeDocument/2006/relationships" r:id="rId6"/>
          </a:graphicData>
        </a:graphic>
      </p:graphicFrame>
      <p:sp>
        <p:nvSpPr>
          <p:cNvPr id="29" name="圆角矩形 28"/>
          <p:cNvSpPr/>
          <p:nvPr/>
        </p:nvSpPr>
        <p:spPr>
          <a:xfrm>
            <a:off x="10545259" y="6332003"/>
            <a:ext cx="1008000" cy="252000"/>
          </a:xfrm>
          <a:prstGeom prst="roundRect">
            <a:avLst>
              <a:gd name="adj" fmla="val 12008"/>
            </a:avLst>
          </a:prstGeom>
          <a:solidFill>
            <a:srgbClr val="ED7D31">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260634983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80"/>
          <p:cNvSpPr txBox="1"/>
          <p:nvPr/>
        </p:nvSpPr>
        <p:spPr>
          <a:xfrm>
            <a:off x="3363685" y="476368"/>
            <a:ext cx="3187091"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2.4  </a:t>
            </a:r>
            <a:r>
              <a:rPr lang="zh-CN" altLang="en-US" dirty="0" smtClean="0">
                <a:solidFill>
                  <a:schemeClr val="bg1"/>
                </a:solidFill>
                <a:latin typeface="微软雅黑" panose="020B0503020204020204" pitchFamily="34" charset="-122"/>
                <a:ea typeface="微软雅黑" panose="020B0503020204020204" pitchFamily="34" charset="-122"/>
              </a:rPr>
              <a:t>饼图的其他几种特色设计</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511076" y="2225318"/>
            <a:ext cx="3323580" cy="3617496"/>
            <a:chOff x="673769" y="1443790"/>
            <a:chExt cx="3323580" cy="3617496"/>
          </a:xfrm>
        </p:grpSpPr>
        <p:graphicFrame>
          <p:nvGraphicFramePr>
            <p:cNvPr id="6" name="图表 5"/>
            <p:cNvGraphicFramePr/>
            <p:nvPr>
              <p:extLst>
                <p:ext uri="{D42A27DB-BD31-4B8C-83A1-F6EECF244321}">
                  <p14:modId xmlns:p14="http://schemas.microsoft.com/office/powerpoint/2010/main" val="3169479022"/>
                </p:ext>
              </p:extLst>
            </p:nvPr>
          </p:nvGraphicFramePr>
          <p:xfrm>
            <a:off x="764675" y="1443790"/>
            <a:ext cx="3205748" cy="3617496"/>
          </p:xfrm>
          <a:graphic>
            <a:graphicData uri="http://schemas.openxmlformats.org/drawingml/2006/chart">
              <c:chart xmlns:c="http://schemas.openxmlformats.org/drawingml/2006/chart" xmlns:r="http://schemas.openxmlformats.org/officeDocument/2006/relationships" r:id="rId2"/>
            </a:graphicData>
          </a:graphic>
        </p:graphicFrame>
        <p:sp>
          <p:nvSpPr>
            <p:cNvPr id="7" name="椭圆 6"/>
            <p:cNvSpPr/>
            <p:nvPr/>
          </p:nvSpPr>
          <p:spPr>
            <a:xfrm>
              <a:off x="673769" y="3015914"/>
              <a:ext cx="513348" cy="513348"/>
            </a:xfrm>
            <a:prstGeom prst="ellipse">
              <a:avLst/>
            </a:prstGeom>
            <a:solidFill>
              <a:srgbClr val="80A93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t>55%</a:t>
              </a:r>
              <a:endParaRPr lang="zh-CN" altLang="en-US" sz="1600" dirty="0"/>
            </a:p>
          </p:txBody>
        </p:sp>
        <p:sp>
          <p:nvSpPr>
            <p:cNvPr id="10" name="椭圆 9"/>
            <p:cNvSpPr/>
            <p:nvPr/>
          </p:nvSpPr>
          <p:spPr>
            <a:xfrm>
              <a:off x="2641790" y="1772651"/>
              <a:ext cx="513348" cy="513348"/>
            </a:xfrm>
            <a:prstGeom prst="ellipse">
              <a:avLst/>
            </a:prstGeom>
            <a:solidFill>
              <a:srgbClr val="7F7F7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t>15%</a:t>
              </a:r>
              <a:endParaRPr lang="zh-CN" altLang="en-US" sz="1600" dirty="0"/>
            </a:p>
          </p:txBody>
        </p:sp>
        <p:sp>
          <p:nvSpPr>
            <p:cNvPr id="11" name="椭圆 10"/>
            <p:cNvSpPr/>
            <p:nvPr/>
          </p:nvSpPr>
          <p:spPr>
            <a:xfrm>
              <a:off x="3484001" y="2534651"/>
              <a:ext cx="513348" cy="513348"/>
            </a:xfrm>
            <a:prstGeom prst="ellipse">
              <a:avLst/>
            </a:prstGeom>
            <a:solidFill>
              <a:srgbClr val="BFBFB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9</a:t>
              </a:r>
              <a:r>
                <a:rPr lang="en-US" altLang="zh-CN" dirty="0" smtClean="0"/>
                <a:t>%</a:t>
              </a:r>
              <a:endParaRPr lang="zh-CN" altLang="en-US" dirty="0"/>
            </a:p>
          </p:txBody>
        </p:sp>
        <p:sp>
          <p:nvSpPr>
            <p:cNvPr id="12" name="椭圆 11"/>
            <p:cNvSpPr/>
            <p:nvPr/>
          </p:nvSpPr>
          <p:spPr>
            <a:xfrm>
              <a:off x="3294360" y="3769891"/>
              <a:ext cx="513348" cy="513348"/>
            </a:xfrm>
            <a:prstGeom prst="ellipse">
              <a:avLst/>
            </a:prstGeom>
            <a:solidFill>
              <a:srgbClr val="FF91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t>21%</a:t>
              </a:r>
              <a:endParaRPr lang="zh-CN" altLang="en-US" sz="1600" dirty="0"/>
            </a:p>
          </p:txBody>
        </p:sp>
      </p:grpSp>
      <p:grpSp>
        <p:nvGrpSpPr>
          <p:cNvPr id="36" name="组合 35"/>
          <p:cNvGrpSpPr/>
          <p:nvPr/>
        </p:nvGrpSpPr>
        <p:grpSpPr>
          <a:xfrm>
            <a:off x="6137102" y="2018494"/>
            <a:ext cx="5056941" cy="3824320"/>
            <a:chOff x="6101901" y="1275065"/>
            <a:chExt cx="5056941" cy="3824320"/>
          </a:xfrm>
        </p:grpSpPr>
        <p:grpSp>
          <p:nvGrpSpPr>
            <p:cNvPr id="13" name="组合 12"/>
            <p:cNvGrpSpPr/>
            <p:nvPr/>
          </p:nvGrpSpPr>
          <p:grpSpPr>
            <a:xfrm>
              <a:off x="6922992" y="1481889"/>
              <a:ext cx="3240000" cy="3617496"/>
              <a:chOff x="4484592" y="1552072"/>
              <a:chExt cx="3240000" cy="3617496"/>
            </a:xfrm>
          </p:grpSpPr>
          <p:sp>
            <p:nvSpPr>
              <p:cNvPr id="9" name="椭圆 8"/>
              <p:cNvSpPr/>
              <p:nvPr/>
            </p:nvSpPr>
            <p:spPr>
              <a:xfrm>
                <a:off x="4484592" y="1740820"/>
                <a:ext cx="3240000" cy="3240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p:cNvGraphicFramePr/>
              <p:nvPr>
                <p:extLst>
                  <p:ext uri="{D42A27DB-BD31-4B8C-83A1-F6EECF244321}">
                    <p14:modId xmlns:p14="http://schemas.microsoft.com/office/powerpoint/2010/main" val="4212220173"/>
                  </p:ext>
                </p:extLst>
              </p:nvPr>
            </p:nvGraphicFramePr>
            <p:xfrm>
              <a:off x="4501718" y="1552072"/>
              <a:ext cx="3205748" cy="3617496"/>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27" name="组合 26"/>
            <p:cNvGrpSpPr/>
            <p:nvPr/>
          </p:nvGrpSpPr>
          <p:grpSpPr>
            <a:xfrm>
              <a:off x="9672354" y="4253615"/>
              <a:ext cx="1414746" cy="238174"/>
              <a:chOff x="9672354" y="4253615"/>
              <a:chExt cx="1414746" cy="238174"/>
            </a:xfrm>
          </p:grpSpPr>
          <p:cxnSp>
            <p:nvCxnSpPr>
              <p:cNvPr id="16" name="直接连接符 15"/>
              <p:cNvCxnSpPr/>
              <p:nvPr/>
            </p:nvCxnSpPr>
            <p:spPr>
              <a:xfrm>
                <a:off x="9672354" y="4253615"/>
                <a:ext cx="289793" cy="23817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9962535" y="4490884"/>
                <a:ext cx="1124565"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nvSpPr>
          <p:spPr>
            <a:xfrm>
              <a:off x="10512511" y="4120648"/>
              <a:ext cx="646331" cy="369332"/>
            </a:xfrm>
            <a:prstGeom prst="rect">
              <a:avLst/>
            </a:prstGeom>
            <a:noFill/>
          </p:spPr>
          <p:txBody>
            <a:bodyPr wrap="none" rtlCol="0">
              <a:spAutoFit/>
            </a:bodyPr>
            <a:lstStyle/>
            <a:p>
              <a:r>
                <a:rPr lang="en-US" altLang="zh-CN"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21%</a:t>
              </a:r>
              <a:endParaRPr lang="zh-CN" altLang="en-US"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29" name="组合 28"/>
            <p:cNvGrpSpPr/>
            <p:nvPr/>
          </p:nvGrpSpPr>
          <p:grpSpPr>
            <a:xfrm flipV="1">
              <a:off x="9369077" y="1669731"/>
              <a:ext cx="1718023" cy="397691"/>
              <a:chOff x="9672354" y="4253615"/>
              <a:chExt cx="1414746" cy="238174"/>
            </a:xfrm>
          </p:grpSpPr>
          <p:cxnSp>
            <p:nvCxnSpPr>
              <p:cNvPr id="30" name="直接连接符 29"/>
              <p:cNvCxnSpPr/>
              <p:nvPr/>
            </p:nvCxnSpPr>
            <p:spPr>
              <a:xfrm>
                <a:off x="9672354" y="4253615"/>
                <a:ext cx="289793" cy="23817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962535" y="4490884"/>
                <a:ext cx="1124565"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a:off x="10512511" y="1275065"/>
              <a:ext cx="646331" cy="369332"/>
            </a:xfrm>
            <a:prstGeom prst="rect">
              <a:avLst/>
            </a:prstGeom>
            <a:noFill/>
          </p:spPr>
          <p:txBody>
            <a:bodyPr wrap="none" rtlCol="0">
              <a:spAutoFit/>
            </a:bodyPr>
            <a:lstStyle/>
            <a:p>
              <a:r>
                <a:rPr lang="en-US" altLang="zh-CN"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15%</a:t>
              </a:r>
              <a:endParaRPr lang="zh-CN" altLang="en-US"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35" name="直接连接符 34"/>
            <p:cNvCxnSpPr/>
            <p:nvPr/>
          </p:nvCxnSpPr>
          <p:spPr>
            <a:xfrm>
              <a:off x="9962147" y="2925186"/>
              <a:ext cx="1124953"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10512511" y="2546359"/>
              <a:ext cx="518091" cy="369332"/>
            </a:xfrm>
            <a:prstGeom prst="rect">
              <a:avLst/>
            </a:prstGeom>
            <a:noFill/>
          </p:spPr>
          <p:txBody>
            <a:bodyPr wrap="none" rtlCol="0">
              <a:spAutoFit/>
            </a:bodyPr>
            <a:lstStyle/>
            <a:p>
              <a:r>
                <a:rPr lang="en-US" altLang="zh-CN"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9%</a:t>
              </a:r>
              <a:endParaRPr lang="zh-CN" altLang="en-US"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38" name="组合 37"/>
            <p:cNvGrpSpPr/>
            <p:nvPr/>
          </p:nvGrpSpPr>
          <p:grpSpPr>
            <a:xfrm flipH="1">
              <a:off x="6139542" y="4253615"/>
              <a:ext cx="1268618" cy="351042"/>
              <a:chOff x="9672354" y="4253615"/>
              <a:chExt cx="1414746" cy="238174"/>
            </a:xfrm>
          </p:grpSpPr>
          <p:cxnSp>
            <p:nvCxnSpPr>
              <p:cNvPr id="39" name="直接连接符 38"/>
              <p:cNvCxnSpPr/>
              <p:nvPr/>
            </p:nvCxnSpPr>
            <p:spPr>
              <a:xfrm>
                <a:off x="9672354" y="4253615"/>
                <a:ext cx="289793" cy="23817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9962535" y="4490884"/>
                <a:ext cx="1124565"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41" name="文本框 40"/>
            <p:cNvSpPr txBox="1"/>
            <p:nvPr/>
          </p:nvSpPr>
          <p:spPr>
            <a:xfrm>
              <a:off x="6101901" y="4188036"/>
              <a:ext cx="646331" cy="369332"/>
            </a:xfrm>
            <a:prstGeom prst="rect">
              <a:avLst/>
            </a:prstGeom>
            <a:noFill/>
          </p:spPr>
          <p:txBody>
            <a:bodyPr wrap="none" rtlCol="0">
              <a:spAutoFit/>
            </a:bodyPr>
            <a:lstStyle/>
            <a:p>
              <a:r>
                <a:rPr lang="en-US" altLang="zh-CN" dirty="0" smtClean="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55%</a:t>
              </a:r>
              <a:endParaRPr lang="zh-CN" altLang="en-US"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Tree>
    <p:extLst>
      <p:ext uri="{BB962C8B-B14F-4D97-AF65-F5344CB8AC3E}">
        <p14:creationId xmlns:p14="http://schemas.microsoft.com/office/powerpoint/2010/main" val="12652381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a:xfrm>
            <a:off x="5605354" y="1248082"/>
            <a:ext cx="2323690" cy="2323690"/>
          </a:xfrm>
          <a:prstGeom prst="ellipse">
            <a:avLst/>
          </a:prstGeom>
          <a:solidFill>
            <a:srgbClr val="80A93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文本框 39"/>
          <p:cNvSpPr txBox="1"/>
          <p:nvPr/>
        </p:nvSpPr>
        <p:spPr>
          <a:xfrm>
            <a:off x="4159875" y="2267852"/>
            <a:ext cx="1663473" cy="369332"/>
          </a:xfrm>
          <a:prstGeom prst="rect">
            <a:avLst/>
          </a:prstGeom>
          <a:noFill/>
        </p:spPr>
        <p:txBody>
          <a:bodyPr wrap="square" rtlCol="0">
            <a:spAutoFit/>
          </a:bodyPr>
          <a:lstStyle/>
          <a:p>
            <a:r>
              <a:rPr lang="en-US" altLang="zh-CN" dirty="0" smtClean="0">
                <a:solidFill>
                  <a:srgbClr val="80A933"/>
                </a:solidFill>
                <a:latin typeface="微软雅黑" panose="020B0503020204020204" pitchFamily="34" charset="-122"/>
                <a:ea typeface="微软雅黑" panose="020B0503020204020204" pitchFamily="34" charset="-122"/>
              </a:rPr>
              <a:t>03 </a:t>
            </a:r>
            <a:r>
              <a:rPr lang="zh-CN" altLang="en-US" dirty="0" smtClean="0">
                <a:solidFill>
                  <a:srgbClr val="80A933"/>
                </a:solidFill>
                <a:latin typeface="微软雅黑" panose="020B0503020204020204" pitchFamily="34" charset="-122"/>
                <a:ea typeface="微软雅黑" panose="020B0503020204020204" pitchFamily="34" charset="-122"/>
              </a:rPr>
              <a:t>环形图</a:t>
            </a:r>
            <a:endParaRPr lang="zh-CN" altLang="en-US" dirty="0">
              <a:solidFill>
                <a:srgbClr val="80A933"/>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7867859" y="1511254"/>
            <a:ext cx="1770231" cy="4602596"/>
            <a:chOff x="6457950" y="4837113"/>
            <a:chExt cx="666751" cy="1733551"/>
          </a:xfrm>
        </p:grpSpPr>
        <p:sp>
          <p:nvSpPr>
            <p:cNvPr id="42" name="Freeform 82"/>
            <p:cNvSpPr>
              <a:spLocks/>
            </p:cNvSpPr>
            <p:nvPr/>
          </p:nvSpPr>
          <p:spPr bwMode="auto">
            <a:xfrm>
              <a:off x="6572250" y="4975226"/>
              <a:ext cx="138113" cy="188913"/>
            </a:xfrm>
            <a:custGeom>
              <a:avLst/>
              <a:gdLst>
                <a:gd name="T0" fmla="*/ 1 w 11"/>
                <a:gd name="T1" fmla="*/ 6 h 15"/>
                <a:gd name="T2" fmla="*/ 0 w 11"/>
                <a:gd name="T3" fmla="*/ 7 h 15"/>
                <a:gd name="T4" fmla="*/ 5 w 11"/>
                <a:gd name="T5" fmla="*/ 15 h 15"/>
                <a:gd name="T6" fmla="*/ 10 w 11"/>
                <a:gd name="T7" fmla="*/ 11 h 15"/>
                <a:gd name="T8" fmla="*/ 11 w 11"/>
                <a:gd name="T9" fmla="*/ 8 h 15"/>
                <a:gd name="T10" fmla="*/ 11 w 11"/>
                <a:gd name="T11" fmla="*/ 1 h 15"/>
                <a:gd name="T12" fmla="*/ 1 w 11"/>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1" h="15">
                  <a:moveTo>
                    <a:pt x="1" y="6"/>
                  </a:moveTo>
                  <a:cubicBezTo>
                    <a:pt x="0" y="7"/>
                    <a:pt x="0" y="7"/>
                    <a:pt x="0" y="7"/>
                  </a:cubicBezTo>
                  <a:cubicBezTo>
                    <a:pt x="5" y="15"/>
                    <a:pt x="5" y="15"/>
                    <a:pt x="5" y="15"/>
                  </a:cubicBezTo>
                  <a:cubicBezTo>
                    <a:pt x="10" y="11"/>
                    <a:pt x="10" y="11"/>
                    <a:pt x="10" y="11"/>
                  </a:cubicBezTo>
                  <a:cubicBezTo>
                    <a:pt x="11" y="8"/>
                    <a:pt x="11" y="8"/>
                    <a:pt x="11" y="8"/>
                  </a:cubicBezTo>
                  <a:cubicBezTo>
                    <a:pt x="11" y="8"/>
                    <a:pt x="11" y="2"/>
                    <a:pt x="11" y="1"/>
                  </a:cubicBezTo>
                  <a:cubicBezTo>
                    <a:pt x="11" y="0"/>
                    <a:pt x="1" y="6"/>
                    <a:pt x="1" y="6"/>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83"/>
            <p:cNvSpPr>
              <a:spLocks/>
            </p:cNvSpPr>
            <p:nvPr/>
          </p:nvSpPr>
          <p:spPr bwMode="auto">
            <a:xfrm>
              <a:off x="6546850" y="4862513"/>
              <a:ext cx="176213" cy="225425"/>
            </a:xfrm>
            <a:custGeom>
              <a:avLst/>
              <a:gdLst>
                <a:gd name="T0" fmla="*/ 0 w 14"/>
                <a:gd name="T1" fmla="*/ 5 h 18"/>
                <a:gd name="T2" fmla="*/ 0 w 14"/>
                <a:gd name="T3" fmla="*/ 8 h 18"/>
                <a:gd name="T4" fmla="*/ 1 w 14"/>
                <a:gd name="T5" fmla="*/ 12 h 18"/>
                <a:gd name="T6" fmla="*/ 5 w 14"/>
                <a:gd name="T7" fmla="*/ 17 h 18"/>
                <a:gd name="T8" fmla="*/ 7 w 14"/>
                <a:gd name="T9" fmla="*/ 18 h 18"/>
                <a:gd name="T10" fmla="*/ 10 w 14"/>
                <a:gd name="T11" fmla="*/ 16 h 18"/>
                <a:gd name="T12" fmla="*/ 13 w 14"/>
                <a:gd name="T13" fmla="*/ 11 h 18"/>
                <a:gd name="T14" fmla="*/ 13 w 14"/>
                <a:gd name="T15" fmla="*/ 11 h 18"/>
                <a:gd name="T16" fmla="*/ 14 w 14"/>
                <a:gd name="T17" fmla="*/ 9 h 18"/>
                <a:gd name="T18" fmla="*/ 13 w 14"/>
                <a:gd name="T19" fmla="*/ 7 h 18"/>
                <a:gd name="T20" fmla="*/ 10 w 14"/>
                <a:gd name="T21" fmla="*/ 1 h 18"/>
                <a:gd name="T22" fmla="*/ 0 w 14"/>
                <a:gd name="T23"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8">
                  <a:moveTo>
                    <a:pt x="0" y="5"/>
                  </a:moveTo>
                  <a:cubicBezTo>
                    <a:pt x="0" y="8"/>
                    <a:pt x="0" y="8"/>
                    <a:pt x="0" y="8"/>
                  </a:cubicBezTo>
                  <a:cubicBezTo>
                    <a:pt x="0" y="8"/>
                    <a:pt x="0" y="12"/>
                    <a:pt x="1" y="12"/>
                  </a:cubicBezTo>
                  <a:cubicBezTo>
                    <a:pt x="1" y="12"/>
                    <a:pt x="3" y="16"/>
                    <a:pt x="5" y="17"/>
                  </a:cubicBezTo>
                  <a:cubicBezTo>
                    <a:pt x="5" y="17"/>
                    <a:pt x="5" y="18"/>
                    <a:pt x="7" y="18"/>
                  </a:cubicBezTo>
                  <a:cubicBezTo>
                    <a:pt x="8" y="18"/>
                    <a:pt x="9" y="16"/>
                    <a:pt x="10" y="16"/>
                  </a:cubicBezTo>
                  <a:cubicBezTo>
                    <a:pt x="10" y="16"/>
                    <a:pt x="13" y="14"/>
                    <a:pt x="13" y="11"/>
                  </a:cubicBezTo>
                  <a:cubicBezTo>
                    <a:pt x="13" y="11"/>
                    <a:pt x="13" y="11"/>
                    <a:pt x="13" y="11"/>
                  </a:cubicBezTo>
                  <a:cubicBezTo>
                    <a:pt x="14" y="11"/>
                    <a:pt x="14" y="9"/>
                    <a:pt x="14" y="9"/>
                  </a:cubicBezTo>
                  <a:cubicBezTo>
                    <a:pt x="14" y="8"/>
                    <a:pt x="14" y="7"/>
                    <a:pt x="13" y="7"/>
                  </a:cubicBezTo>
                  <a:cubicBezTo>
                    <a:pt x="13" y="7"/>
                    <a:pt x="13" y="2"/>
                    <a:pt x="10" y="1"/>
                  </a:cubicBezTo>
                  <a:cubicBezTo>
                    <a:pt x="8" y="0"/>
                    <a:pt x="3" y="0"/>
                    <a:pt x="0" y="5"/>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84"/>
            <p:cNvSpPr>
              <a:spLocks/>
            </p:cNvSpPr>
            <p:nvPr/>
          </p:nvSpPr>
          <p:spPr bwMode="auto">
            <a:xfrm>
              <a:off x="6621463" y="4875213"/>
              <a:ext cx="101600" cy="212725"/>
            </a:xfrm>
            <a:custGeom>
              <a:avLst/>
              <a:gdLst>
                <a:gd name="T0" fmla="*/ 8 w 8"/>
                <a:gd name="T1" fmla="*/ 8 h 17"/>
                <a:gd name="T2" fmla="*/ 7 w 8"/>
                <a:gd name="T3" fmla="*/ 6 h 17"/>
                <a:gd name="T4" fmla="*/ 4 w 8"/>
                <a:gd name="T5" fmla="*/ 0 h 17"/>
                <a:gd name="T6" fmla="*/ 4 w 8"/>
                <a:gd name="T7" fmla="*/ 5 h 17"/>
                <a:gd name="T8" fmla="*/ 6 w 8"/>
                <a:gd name="T9" fmla="*/ 7 h 17"/>
                <a:gd name="T10" fmla="*/ 4 w 8"/>
                <a:gd name="T11" fmla="*/ 11 h 17"/>
                <a:gd name="T12" fmla="*/ 2 w 8"/>
                <a:gd name="T13" fmla="*/ 15 h 17"/>
                <a:gd name="T14" fmla="*/ 0 w 8"/>
                <a:gd name="T15" fmla="*/ 17 h 17"/>
                <a:gd name="T16" fmla="*/ 1 w 8"/>
                <a:gd name="T17" fmla="*/ 17 h 17"/>
                <a:gd name="T18" fmla="*/ 4 w 8"/>
                <a:gd name="T19" fmla="*/ 15 h 17"/>
                <a:gd name="T20" fmla="*/ 7 w 8"/>
                <a:gd name="T21" fmla="*/ 10 h 17"/>
                <a:gd name="T22" fmla="*/ 7 w 8"/>
                <a:gd name="T23" fmla="*/ 10 h 17"/>
                <a:gd name="T24" fmla="*/ 8 w 8"/>
                <a:gd name="T2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7">
                  <a:moveTo>
                    <a:pt x="8" y="8"/>
                  </a:moveTo>
                  <a:cubicBezTo>
                    <a:pt x="8" y="7"/>
                    <a:pt x="8" y="6"/>
                    <a:pt x="7" y="6"/>
                  </a:cubicBezTo>
                  <a:cubicBezTo>
                    <a:pt x="7" y="6"/>
                    <a:pt x="7" y="1"/>
                    <a:pt x="4" y="0"/>
                  </a:cubicBezTo>
                  <a:cubicBezTo>
                    <a:pt x="4" y="3"/>
                    <a:pt x="4" y="5"/>
                    <a:pt x="4" y="5"/>
                  </a:cubicBezTo>
                  <a:cubicBezTo>
                    <a:pt x="5" y="6"/>
                    <a:pt x="6" y="6"/>
                    <a:pt x="6" y="7"/>
                  </a:cubicBezTo>
                  <a:cubicBezTo>
                    <a:pt x="5" y="9"/>
                    <a:pt x="4" y="11"/>
                    <a:pt x="4" y="11"/>
                  </a:cubicBezTo>
                  <a:cubicBezTo>
                    <a:pt x="4" y="11"/>
                    <a:pt x="3" y="14"/>
                    <a:pt x="2" y="15"/>
                  </a:cubicBezTo>
                  <a:cubicBezTo>
                    <a:pt x="2" y="15"/>
                    <a:pt x="0" y="17"/>
                    <a:pt x="0" y="17"/>
                  </a:cubicBezTo>
                  <a:cubicBezTo>
                    <a:pt x="0" y="17"/>
                    <a:pt x="0" y="17"/>
                    <a:pt x="1" y="17"/>
                  </a:cubicBezTo>
                  <a:cubicBezTo>
                    <a:pt x="2" y="17"/>
                    <a:pt x="3" y="15"/>
                    <a:pt x="4" y="15"/>
                  </a:cubicBezTo>
                  <a:cubicBezTo>
                    <a:pt x="4" y="15"/>
                    <a:pt x="7" y="13"/>
                    <a:pt x="7" y="10"/>
                  </a:cubicBezTo>
                  <a:cubicBezTo>
                    <a:pt x="7" y="10"/>
                    <a:pt x="7" y="10"/>
                    <a:pt x="7" y="10"/>
                  </a:cubicBezTo>
                  <a:cubicBezTo>
                    <a:pt x="8" y="10"/>
                    <a:pt x="8" y="8"/>
                    <a:pt x="8" y="8"/>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5"/>
            <p:cNvSpPr>
              <a:spLocks/>
            </p:cNvSpPr>
            <p:nvPr/>
          </p:nvSpPr>
          <p:spPr bwMode="auto">
            <a:xfrm>
              <a:off x="6534150" y="4837113"/>
              <a:ext cx="188913" cy="125413"/>
            </a:xfrm>
            <a:custGeom>
              <a:avLst/>
              <a:gdLst>
                <a:gd name="T0" fmla="*/ 13 w 15"/>
                <a:gd name="T1" fmla="*/ 10 h 10"/>
                <a:gd name="T2" fmla="*/ 15 w 15"/>
                <a:gd name="T3" fmla="*/ 9 h 10"/>
                <a:gd name="T4" fmla="*/ 15 w 15"/>
                <a:gd name="T5" fmla="*/ 6 h 10"/>
                <a:gd name="T6" fmla="*/ 12 w 15"/>
                <a:gd name="T7" fmla="*/ 2 h 10"/>
                <a:gd name="T8" fmla="*/ 9 w 15"/>
                <a:gd name="T9" fmla="*/ 1 h 10"/>
                <a:gd name="T10" fmla="*/ 7 w 15"/>
                <a:gd name="T11" fmla="*/ 0 h 10"/>
                <a:gd name="T12" fmla="*/ 1 w 15"/>
                <a:gd name="T13" fmla="*/ 5 h 10"/>
                <a:gd name="T14" fmla="*/ 1 w 15"/>
                <a:gd name="T15" fmla="*/ 8 h 10"/>
                <a:gd name="T16" fmla="*/ 2 w 15"/>
                <a:gd name="T17" fmla="*/ 7 h 10"/>
                <a:gd name="T18" fmla="*/ 4 w 15"/>
                <a:gd name="T19" fmla="*/ 5 h 10"/>
                <a:gd name="T20" fmla="*/ 11 w 15"/>
                <a:gd name="T21" fmla="*/ 4 h 10"/>
                <a:gd name="T22" fmla="*/ 12 w 15"/>
                <a:gd name="T23" fmla="*/ 7 h 10"/>
                <a:gd name="T24" fmla="*/ 13 w 15"/>
                <a:gd name="T2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0">
                  <a:moveTo>
                    <a:pt x="13" y="10"/>
                  </a:moveTo>
                  <a:cubicBezTo>
                    <a:pt x="13" y="10"/>
                    <a:pt x="14" y="9"/>
                    <a:pt x="15" y="9"/>
                  </a:cubicBezTo>
                  <a:cubicBezTo>
                    <a:pt x="15" y="6"/>
                    <a:pt x="15" y="6"/>
                    <a:pt x="15" y="6"/>
                  </a:cubicBezTo>
                  <a:cubicBezTo>
                    <a:pt x="15" y="6"/>
                    <a:pt x="14" y="3"/>
                    <a:pt x="12" y="2"/>
                  </a:cubicBezTo>
                  <a:cubicBezTo>
                    <a:pt x="11" y="1"/>
                    <a:pt x="9" y="1"/>
                    <a:pt x="9" y="1"/>
                  </a:cubicBezTo>
                  <a:cubicBezTo>
                    <a:pt x="9" y="1"/>
                    <a:pt x="8" y="0"/>
                    <a:pt x="7" y="0"/>
                  </a:cubicBezTo>
                  <a:cubicBezTo>
                    <a:pt x="5" y="0"/>
                    <a:pt x="2" y="2"/>
                    <a:pt x="1" y="5"/>
                  </a:cubicBezTo>
                  <a:cubicBezTo>
                    <a:pt x="0" y="8"/>
                    <a:pt x="1" y="8"/>
                    <a:pt x="1" y="8"/>
                  </a:cubicBezTo>
                  <a:cubicBezTo>
                    <a:pt x="2" y="7"/>
                    <a:pt x="2" y="7"/>
                    <a:pt x="2" y="7"/>
                  </a:cubicBezTo>
                  <a:cubicBezTo>
                    <a:pt x="2" y="7"/>
                    <a:pt x="3" y="6"/>
                    <a:pt x="4" y="5"/>
                  </a:cubicBezTo>
                  <a:cubicBezTo>
                    <a:pt x="5" y="5"/>
                    <a:pt x="10" y="5"/>
                    <a:pt x="11" y="4"/>
                  </a:cubicBezTo>
                  <a:cubicBezTo>
                    <a:pt x="11" y="4"/>
                    <a:pt x="12" y="7"/>
                    <a:pt x="12" y="7"/>
                  </a:cubicBezTo>
                  <a:cubicBezTo>
                    <a:pt x="13" y="7"/>
                    <a:pt x="13" y="10"/>
                    <a:pt x="13" y="1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86"/>
            <p:cNvSpPr>
              <a:spLocks/>
            </p:cNvSpPr>
            <p:nvPr/>
          </p:nvSpPr>
          <p:spPr bwMode="auto">
            <a:xfrm>
              <a:off x="6572250" y="5049838"/>
              <a:ext cx="350838" cy="566738"/>
            </a:xfrm>
            <a:custGeom>
              <a:avLst/>
              <a:gdLst>
                <a:gd name="T0" fmla="*/ 0 w 28"/>
                <a:gd name="T1" fmla="*/ 1 h 45"/>
                <a:gd name="T2" fmla="*/ 7 w 28"/>
                <a:gd name="T3" fmla="*/ 4 h 45"/>
                <a:gd name="T4" fmla="*/ 11 w 28"/>
                <a:gd name="T5" fmla="*/ 0 h 45"/>
                <a:gd name="T6" fmla="*/ 12 w 28"/>
                <a:gd name="T7" fmla="*/ 1 h 45"/>
                <a:gd name="T8" fmla="*/ 19 w 28"/>
                <a:gd name="T9" fmla="*/ 9 h 45"/>
                <a:gd name="T10" fmla="*/ 28 w 28"/>
                <a:gd name="T11" fmla="*/ 37 h 45"/>
                <a:gd name="T12" fmla="*/ 11 w 28"/>
                <a:gd name="T13" fmla="*/ 45 h 45"/>
                <a:gd name="T14" fmla="*/ 4 w 28"/>
                <a:gd name="T15" fmla="*/ 22 h 45"/>
                <a:gd name="T16" fmla="*/ 0 w 28"/>
                <a:gd name="T17" fmla="*/ 5 h 45"/>
                <a:gd name="T18" fmla="*/ 0 w 28"/>
                <a:gd name="T19"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5">
                  <a:moveTo>
                    <a:pt x="0" y="1"/>
                  </a:moveTo>
                  <a:cubicBezTo>
                    <a:pt x="0" y="1"/>
                    <a:pt x="6" y="4"/>
                    <a:pt x="7" y="4"/>
                  </a:cubicBezTo>
                  <a:cubicBezTo>
                    <a:pt x="7" y="4"/>
                    <a:pt x="10" y="1"/>
                    <a:pt x="11" y="0"/>
                  </a:cubicBezTo>
                  <a:cubicBezTo>
                    <a:pt x="12" y="1"/>
                    <a:pt x="12" y="1"/>
                    <a:pt x="12" y="1"/>
                  </a:cubicBezTo>
                  <a:cubicBezTo>
                    <a:pt x="19" y="9"/>
                    <a:pt x="19" y="9"/>
                    <a:pt x="19" y="9"/>
                  </a:cubicBezTo>
                  <a:cubicBezTo>
                    <a:pt x="28" y="37"/>
                    <a:pt x="28" y="37"/>
                    <a:pt x="28" y="37"/>
                  </a:cubicBezTo>
                  <a:cubicBezTo>
                    <a:pt x="11" y="45"/>
                    <a:pt x="11" y="45"/>
                    <a:pt x="11" y="45"/>
                  </a:cubicBezTo>
                  <a:cubicBezTo>
                    <a:pt x="4" y="22"/>
                    <a:pt x="4" y="22"/>
                    <a:pt x="4" y="22"/>
                  </a:cubicBezTo>
                  <a:cubicBezTo>
                    <a:pt x="0" y="5"/>
                    <a:pt x="0" y="5"/>
                    <a:pt x="0" y="5"/>
                  </a:cubicBezTo>
                  <a:lnTo>
                    <a:pt x="0" y="1"/>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87"/>
            <p:cNvSpPr>
              <a:spLocks/>
            </p:cNvSpPr>
            <p:nvPr/>
          </p:nvSpPr>
          <p:spPr bwMode="auto">
            <a:xfrm>
              <a:off x="6634163" y="5087938"/>
              <a:ext cx="288925" cy="452438"/>
            </a:xfrm>
            <a:custGeom>
              <a:avLst/>
              <a:gdLst>
                <a:gd name="T0" fmla="*/ 4 w 23"/>
                <a:gd name="T1" fmla="*/ 3 h 36"/>
                <a:gd name="T2" fmla="*/ 4 w 23"/>
                <a:gd name="T3" fmla="*/ 3 h 36"/>
                <a:gd name="T4" fmla="*/ 6 w 23"/>
                <a:gd name="T5" fmla="*/ 6 h 36"/>
                <a:gd name="T6" fmla="*/ 13 w 23"/>
                <a:gd name="T7" fmla="*/ 26 h 36"/>
                <a:gd name="T8" fmla="*/ 18 w 23"/>
                <a:gd name="T9" fmla="*/ 31 h 36"/>
                <a:gd name="T10" fmla="*/ 19 w 23"/>
                <a:gd name="T11" fmla="*/ 36 h 36"/>
                <a:gd name="T12" fmla="*/ 23 w 23"/>
                <a:gd name="T13" fmla="*/ 34 h 36"/>
                <a:gd name="T14" fmla="*/ 20 w 23"/>
                <a:gd name="T15" fmla="*/ 25 h 36"/>
                <a:gd name="T16" fmla="*/ 8 w 23"/>
                <a:gd name="T17" fmla="*/ 4 h 36"/>
                <a:gd name="T18" fmla="*/ 5 w 23"/>
                <a:gd name="T19" fmla="*/ 1 h 36"/>
                <a:gd name="T20" fmla="*/ 2 w 23"/>
                <a:gd name="T21" fmla="*/ 2 h 36"/>
                <a:gd name="T22" fmla="*/ 1 w 23"/>
                <a:gd name="T23" fmla="*/ 2 h 36"/>
                <a:gd name="T24" fmla="*/ 1 w 23"/>
                <a:gd name="T25" fmla="*/ 6 h 36"/>
                <a:gd name="T26" fmla="*/ 4 w 23"/>
                <a:gd name="T27"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36">
                  <a:moveTo>
                    <a:pt x="4" y="3"/>
                  </a:moveTo>
                  <a:cubicBezTo>
                    <a:pt x="3" y="3"/>
                    <a:pt x="2" y="2"/>
                    <a:pt x="4" y="3"/>
                  </a:cubicBezTo>
                  <a:cubicBezTo>
                    <a:pt x="7" y="3"/>
                    <a:pt x="6" y="5"/>
                    <a:pt x="6" y="6"/>
                  </a:cubicBezTo>
                  <a:cubicBezTo>
                    <a:pt x="6" y="7"/>
                    <a:pt x="13" y="26"/>
                    <a:pt x="13" y="26"/>
                  </a:cubicBezTo>
                  <a:cubicBezTo>
                    <a:pt x="13" y="26"/>
                    <a:pt x="18" y="30"/>
                    <a:pt x="18" y="31"/>
                  </a:cubicBezTo>
                  <a:cubicBezTo>
                    <a:pt x="19" y="31"/>
                    <a:pt x="19" y="34"/>
                    <a:pt x="19" y="36"/>
                  </a:cubicBezTo>
                  <a:cubicBezTo>
                    <a:pt x="23" y="34"/>
                    <a:pt x="23" y="34"/>
                    <a:pt x="23" y="34"/>
                  </a:cubicBezTo>
                  <a:cubicBezTo>
                    <a:pt x="20" y="25"/>
                    <a:pt x="20" y="25"/>
                    <a:pt x="20" y="25"/>
                  </a:cubicBezTo>
                  <a:cubicBezTo>
                    <a:pt x="8" y="4"/>
                    <a:pt x="8" y="4"/>
                    <a:pt x="8" y="4"/>
                  </a:cubicBezTo>
                  <a:cubicBezTo>
                    <a:pt x="8" y="4"/>
                    <a:pt x="6" y="2"/>
                    <a:pt x="5" y="1"/>
                  </a:cubicBezTo>
                  <a:cubicBezTo>
                    <a:pt x="3" y="0"/>
                    <a:pt x="2" y="2"/>
                    <a:pt x="2" y="2"/>
                  </a:cubicBezTo>
                  <a:cubicBezTo>
                    <a:pt x="2" y="2"/>
                    <a:pt x="1" y="1"/>
                    <a:pt x="1" y="2"/>
                  </a:cubicBezTo>
                  <a:cubicBezTo>
                    <a:pt x="0" y="4"/>
                    <a:pt x="1" y="6"/>
                    <a:pt x="1" y="6"/>
                  </a:cubicBezTo>
                  <a:cubicBezTo>
                    <a:pt x="1" y="2"/>
                    <a:pt x="3" y="3"/>
                    <a:pt x="4" y="3"/>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88"/>
            <p:cNvSpPr>
              <a:spLocks/>
            </p:cNvSpPr>
            <p:nvPr/>
          </p:nvSpPr>
          <p:spPr bwMode="auto">
            <a:xfrm>
              <a:off x="6684963" y="5126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9"/>
            <p:cNvSpPr>
              <a:spLocks/>
            </p:cNvSpPr>
            <p:nvPr/>
          </p:nvSpPr>
          <p:spPr bwMode="auto">
            <a:xfrm>
              <a:off x="6710363" y="5414963"/>
              <a:ext cx="74613" cy="201613"/>
            </a:xfrm>
            <a:custGeom>
              <a:avLst/>
              <a:gdLst>
                <a:gd name="T0" fmla="*/ 3 w 6"/>
                <a:gd name="T1" fmla="*/ 0 h 16"/>
                <a:gd name="T2" fmla="*/ 0 w 6"/>
                <a:gd name="T3" fmla="*/ 16 h 16"/>
                <a:gd name="T4" fmla="*/ 6 w 6"/>
                <a:gd name="T5" fmla="*/ 13 h 16"/>
                <a:gd name="T6" fmla="*/ 3 w 6"/>
                <a:gd name="T7" fmla="*/ 0 h 16"/>
              </a:gdLst>
              <a:ahLst/>
              <a:cxnLst>
                <a:cxn ang="0">
                  <a:pos x="T0" y="T1"/>
                </a:cxn>
                <a:cxn ang="0">
                  <a:pos x="T2" y="T3"/>
                </a:cxn>
                <a:cxn ang="0">
                  <a:pos x="T4" y="T5"/>
                </a:cxn>
                <a:cxn ang="0">
                  <a:pos x="T6" y="T7"/>
                </a:cxn>
              </a:cxnLst>
              <a:rect l="0" t="0" r="r" b="b"/>
              <a:pathLst>
                <a:path w="6" h="16">
                  <a:moveTo>
                    <a:pt x="3" y="0"/>
                  </a:moveTo>
                  <a:cubicBezTo>
                    <a:pt x="3" y="0"/>
                    <a:pt x="2" y="10"/>
                    <a:pt x="0" y="16"/>
                  </a:cubicBezTo>
                  <a:cubicBezTo>
                    <a:pt x="6" y="13"/>
                    <a:pt x="6" y="13"/>
                    <a:pt x="6" y="13"/>
                  </a:cubicBezTo>
                  <a:cubicBezTo>
                    <a:pt x="5" y="9"/>
                    <a:pt x="3" y="0"/>
                    <a:pt x="3"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0"/>
            <p:cNvSpPr>
              <a:spLocks/>
            </p:cNvSpPr>
            <p:nvPr/>
          </p:nvSpPr>
          <p:spPr bwMode="auto">
            <a:xfrm>
              <a:off x="6659563" y="5087938"/>
              <a:ext cx="150813" cy="439738"/>
            </a:xfrm>
            <a:custGeom>
              <a:avLst/>
              <a:gdLst>
                <a:gd name="T0" fmla="*/ 0 w 12"/>
                <a:gd name="T1" fmla="*/ 2 h 35"/>
                <a:gd name="T2" fmla="*/ 2 w 12"/>
                <a:gd name="T3" fmla="*/ 4 h 35"/>
                <a:gd name="T4" fmla="*/ 2 w 12"/>
                <a:gd name="T5" fmla="*/ 7 h 35"/>
                <a:gd name="T6" fmla="*/ 10 w 12"/>
                <a:gd name="T7" fmla="*/ 34 h 35"/>
                <a:gd name="T8" fmla="*/ 11 w 12"/>
                <a:gd name="T9" fmla="*/ 35 h 35"/>
                <a:gd name="T10" fmla="*/ 12 w 12"/>
                <a:gd name="T11" fmla="*/ 33 h 35"/>
                <a:gd name="T12" fmla="*/ 3 w 12"/>
                <a:gd name="T13" fmla="*/ 5 h 35"/>
                <a:gd name="T14" fmla="*/ 3 w 12"/>
                <a:gd name="T15" fmla="*/ 4 h 35"/>
                <a:gd name="T16" fmla="*/ 2 w 12"/>
                <a:gd name="T17" fmla="*/ 1 h 35"/>
                <a:gd name="T18" fmla="*/ 0 w 12"/>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5">
                  <a:moveTo>
                    <a:pt x="0" y="2"/>
                  </a:moveTo>
                  <a:cubicBezTo>
                    <a:pt x="0" y="2"/>
                    <a:pt x="1" y="4"/>
                    <a:pt x="2" y="4"/>
                  </a:cubicBezTo>
                  <a:cubicBezTo>
                    <a:pt x="2" y="7"/>
                    <a:pt x="2" y="7"/>
                    <a:pt x="2" y="7"/>
                  </a:cubicBezTo>
                  <a:cubicBezTo>
                    <a:pt x="2" y="7"/>
                    <a:pt x="9" y="32"/>
                    <a:pt x="10" y="34"/>
                  </a:cubicBezTo>
                  <a:cubicBezTo>
                    <a:pt x="11" y="35"/>
                    <a:pt x="11" y="35"/>
                    <a:pt x="11" y="35"/>
                  </a:cubicBezTo>
                  <a:cubicBezTo>
                    <a:pt x="12" y="33"/>
                    <a:pt x="12" y="33"/>
                    <a:pt x="12" y="33"/>
                  </a:cubicBezTo>
                  <a:cubicBezTo>
                    <a:pt x="12" y="33"/>
                    <a:pt x="9" y="16"/>
                    <a:pt x="3" y="5"/>
                  </a:cubicBezTo>
                  <a:cubicBezTo>
                    <a:pt x="3" y="4"/>
                    <a:pt x="3" y="4"/>
                    <a:pt x="3" y="4"/>
                  </a:cubicBezTo>
                  <a:cubicBezTo>
                    <a:pt x="2" y="1"/>
                    <a:pt x="2" y="1"/>
                    <a:pt x="2" y="1"/>
                  </a:cubicBezTo>
                  <a:cubicBezTo>
                    <a:pt x="2" y="1"/>
                    <a:pt x="0" y="0"/>
                    <a:pt x="0" y="2"/>
                  </a:cubicBezTo>
                  <a:close/>
                </a:path>
              </a:pathLst>
            </a:custGeom>
            <a:solidFill>
              <a:srgbClr val="2141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91"/>
            <p:cNvSpPr>
              <a:spLocks/>
            </p:cNvSpPr>
            <p:nvPr/>
          </p:nvSpPr>
          <p:spPr bwMode="auto">
            <a:xfrm>
              <a:off x="6848475" y="6419851"/>
              <a:ext cx="125413" cy="150813"/>
            </a:xfrm>
            <a:custGeom>
              <a:avLst/>
              <a:gdLst>
                <a:gd name="T0" fmla="*/ 0 w 10"/>
                <a:gd name="T1" fmla="*/ 1 h 12"/>
                <a:gd name="T2" fmla="*/ 1 w 10"/>
                <a:gd name="T3" fmla="*/ 6 h 12"/>
                <a:gd name="T4" fmla="*/ 2 w 10"/>
                <a:gd name="T5" fmla="*/ 8 h 12"/>
                <a:gd name="T6" fmla="*/ 3 w 10"/>
                <a:gd name="T7" fmla="*/ 11 h 12"/>
                <a:gd name="T8" fmla="*/ 8 w 10"/>
                <a:gd name="T9" fmla="*/ 11 h 12"/>
                <a:gd name="T10" fmla="*/ 10 w 10"/>
                <a:gd name="T11" fmla="*/ 8 h 12"/>
                <a:gd name="T12" fmla="*/ 8 w 10"/>
                <a:gd name="T13" fmla="*/ 5 h 12"/>
                <a:gd name="T14" fmla="*/ 7 w 10"/>
                <a:gd name="T15" fmla="*/ 2 h 12"/>
                <a:gd name="T16" fmla="*/ 0 w 10"/>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0" y="1"/>
                  </a:moveTo>
                  <a:cubicBezTo>
                    <a:pt x="0" y="1"/>
                    <a:pt x="0" y="5"/>
                    <a:pt x="1" y="6"/>
                  </a:cubicBezTo>
                  <a:cubicBezTo>
                    <a:pt x="1" y="7"/>
                    <a:pt x="2" y="8"/>
                    <a:pt x="2" y="8"/>
                  </a:cubicBezTo>
                  <a:cubicBezTo>
                    <a:pt x="2" y="8"/>
                    <a:pt x="3" y="10"/>
                    <a:pt x="3" y="11"/>
                  </a:cubicBezTo>
                  <a:cubicBezTo>
                    <a:pt x="4" y="11"/>
                    <a:pt x="7" y="12"/>
                    <a:pt x="8" y="11"/>
                  </a:cubicBezTo>
                  <a:cubicBezTo>
                    <a:pt x="10" y="11"/>
                    <a:pt x="10" y="8"/>
                    <a:pt x="10" y="8"/>
                  </a:cubicBezTo>
                  <a:cubicBezTo>
                    <a:pt x="10" y="8"/>
                    <a:pt x="8" y="6"/>
                    <a:pt x="8" y="5"/>
                  </a:cubicBezTo>
                  <a:cubicBezTo>
                    <a:pt x="8" y="4"/>
                    <a:pt x="7" y="2"/>
                    <a:pt x="7" y="2"/>
                  </a:cubicBezTo>
                  <a:cubicBezTo>
                    <a:pt x="7" y="2"/>
                    <a:pt x="2" y="0"/>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2"/>
            <p:cNvSpPr>
              <a:spLocks/>
            </p:cNvSpPr>
            <p:nvPr/>
          </p:nvSpPr>
          <p:spPr bwMode="auto">
            <a:xfrm>
              <a:off x="6986588" y="6243638"/>
              <a:ext cx="138113" cy="290513"/>
            </a:xfrm>
            <a:custGeom>
              <a:avLst/>
              <a:gdLst>
                <a:gd name="T0" fmla="*/ 4 w 11"/>
                <a:gd name="T1" fmla="*/ 1 h 23"/>
                <a:gd name="T2" fmla="*/ 8 w 11"/>
                <a:gd name="T3" fmla="*/ 1 h 23"/>
                <a:gd name="T4" fmla="*/ 7 w 11"/>
                <a:gd name="T5" fmla="*/ 9 h 23"/>
                <a:gd name="T6" fmla="*/ 7 w 11"/>
                <a:gd name="T7" fmla="*/ 17 h 23"/>
                <a:gd name="T8" fmla="*/ 4 w 11"/>
                <a:gd name="T9" fmla="*/ 23 h 23"/>
                <a:gd name="T10" fmla="*/ 1 w 11"/>
                <a:gd name="T11" fmla="*/ 23 h 23"/>
                <a:gd name="T12" fmla="*/ 1 w 11"/>
                <a:gd name="T13" fmla="*/ 17 h 23"/>
                <a:gd name="T14" fmla="*/ 0 w 11"/>
                <a:gd name="T15" fmla="*/ 12 h 23"/>
                <a:gd name="T16" fmla="*/ 4 w 11"/>
                <a:gd name="T1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3">
                  <a:moveTo>
                    <a:pt x="4" y="1"/>
                  </a:moveTo>
                  <a:cubicBezTo>
                    <a:pt x="4" y="1"/>
                    <a:pt x="6" y="0"/>
                    <a:pt x="8" y="1"/>
                  </a:cubicBezTo>
                  <a:cubicBezTo>
                    <a:pt x="8" y="1"/>
                    <a:pt x="11" y="2"/>
                    <a:pt x="7" y="9"/>
                  </a:cubicBezTo>
                  <a:cubicBezTo>
                    <a:pt x="7" y="9"/>
                    <a:pt x="7" y="16"/>
                    <a:pt x="7" y="17"/>
                  </a:cubicBezTo>
                  <a:cubicBezTo>
                    <a:pt x="6" y="19"/>
                    <a:pt x="4" y="23"/>
                    <a:pt x="4" y="23"/>
                  </a:cubicBezTo>
                  <a:cubicBezTo>
                    <a:pt x="4" y="23"/>
                    <a:pt x="2" y="23"/>
                    <a:pt x="1" y="23"/>
                  </a:cubicBezTo>
                  <a:cubicBezTo>
                    <a:pt x="1" y="23"/>
                    <a:pt x="1" y="19"/>
                    <a:pt x="1" y="17"/>
                  </a:cubicBezTo>
                  <a:cubicBezTo>
                    <a:pt x="1" y="16"/>
                    <a:pt x="0" y="12"/>
                    <a:pt x="0" y="12"/>
                  </a:cubicBezTo>
                  <a:cubicBezTo>
                    <a:pt x="0" y="12"/>
                    <a:pt x="1" y="2"/>
                    <a:pt x="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3"/>
            <p:cNvSpPr>
              <a:spLocks/>
            </p:cNvSpPr>
            <p:nvPr/>
          </p:nvSpPr>
          <p:spPr bwMode="auto">
            <a:xfrm>
              <a:off x="6797675" y="5489576"/>
              <a:ext cx="201613" cy="968375"/>
            </a:xfrm>
            <a:custGeom>
              <a:avLst/>
              <a:gdLst>
                <a:gd name="T0" fmla="*/ 2 w 16"/>
                <a:gd name="T1" fmla="*/ 72 h 77"/>
                <a:gd name="T2" fmla="*/ 5 w 16"/>
                <a:gd name="T3" fmla="*/ 77 h 77"/>
                <a:gd name="T4" fmla="*/ 11 w 16"/>
                <a:gd name="T5" fmla="*/ 77 h 77"/>
                <a:gd name="T6" fmla="*/ 14 w 16"/>
                <a:gd name="T7" fmla="*/ 75 h 77"/>
                <a:gd name="T8" fmla="*/ 15 w 16"/>
                <a:gd name="T9" fmla="*/ 68 h 77"/>
                <a:gd name="T10" fmla="*/ 16 w 16"/>
                <a:gd name="T11" fmla="*/ 50 h 77"/>
                <a:gd name="T12" fmla="*/ 14 w 16"/>
                <a:gd name="T13" fmla="*/ 24 h 77"/>
                <a:gd name="T14" fmla="*/ 14 w 16"/>
                <a:gd name="T15" fmla="*/ 10 h 77"/>
                <a:gd name="T16" fmla="*/ 10 w 16"/>
                <a:gd name="T17" fmla="*/ 0 h 77"/>
                <a:gd name="T18" fmla="*/ 0 w 16"/>
                <a:gd name="T19" fmla="*/ 5 h 77"/>
                <a:gd name="T20" fmla="*/ 1 w 16"/>
                <a:gd name="T21" fmla="*/ 25 h 77"/>
                <a:gd name="T22" fmla="*/ 3 w 16"/>
                <a:gd name="T23" fmla="*/ 46 h 77"/>
                <a:gd name="T24" fmla="*/ 3 w 16"/>
                <a:gd name="T25" fmla="*/ 66 h 77"/>
                <a:gd name="T26" fmla="*/ 4 w 16"/>
                <a:gd name="T27" fmla="*/ 69 h 77"/>
                <a:gd name="T28" fmla="*/ 2 w 16"/>
                <a:gd name="T29" fmla="*/ 7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77">
                  <a:moveTo>
                    <a:pt x="2" y="72"/>
                  </a:moveTo>
                  <a:cubicBezTo>
                    <a:pt x="2" y="74"/>
                    <a:pt x="3" y="77"/>
                    <a:pt x="5" y="77"/>
                  </a:cubicBezTo>
                  <a:cubicBezTo>
                    <a:pt x="6" y="77"/>
                    <a:pt x="8" y="75"/>
                    <a:pt x="11" y="77"/>
                  </a:cubicBezTo>
                  <a:cubicBezTo>
                    <a:pt x="11" y="77"/>
                    <a:pt x="14" y="77"/>
                    <a:pt x="14" y="75"/>
                  </a:cubicBezTo>
                  <a:cubicBezTo>
                    <a:pt x="15" y="72"/>
                    <a:pt x="15" y="68"/>
                    <a:pt x="15" y="68"/>
                  </a:cubicBezTo>
                  <a:cubicBezTo>
                    <a:pt x="15" y="68"/>
                    <a:pt x="16" y="54"/>
                    <a:pt x="16" y="50"/>
                  </a:cubicBezTo>
                  <a:cubicBezTo>
                    <a:pt x="16" y="46"/>
                    <a:pt x="14" y="32"/>
                    <a:pt x="14" y="24"/>
                  </a:cubicBezTo>
                  <a:cubicBezTo>
                    <a:pt x="15" y="17"/>
                    <a:pt x="16" y="12"/>
                    <a:pt x="14" y="10"/>
                  </a:cubicBezTo>
                  <a:cubicBezTo>
                    <a:pt x="13" y="8"/>
                    <a:pt x="10" y="0"/>
                    <a:pt x="10" y="0"/>
                  </a:cubicBezTo>
                  <a:cubicBezTo>
                    <a:pt x="0" y="5"/>
                    <a:pt x="0" y="5"/>
                    <a:pt x="0" y="5"/>
                  </a:cubicBezTo>
                  <a:cubicBezTo>
                    <a:pt x="0" y="5"/>
                    <a:pt x="1" y="23"/>
                    <a:pt x="1" y="25"/>
                  </a:cubicBezTo>
                  <a:cubicBezTo>
                    <a:pt x="2" y="27"/>
                    <a:pt x="4" y="44"/>
                    <a:pt x="3" y="46"/>
                  </a:cubicBezTo>
                  <a:cubicBezTo>
                    <a:pt x="3" y="49"/>
                    <a:pt x="2" y="66"/>
                    <a:pt x="3" y="66"/>
                  </a:cubicBezTo>
                  <a:cubicBezTo>
                    <a:pt x="3" y="67"/>
                    <a:pt x="4" y="68"/>
                    <a:pt x="4" y="69"/>
                  </a:cubicBezTo>
                  <a:cubicBezTo>
                    <a:pt x="3" y="70"/>
                    <a:pt x="2" y="70"/>
                    <a:pt x="2" y="72"/>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4"/>
            <p:cNvSpPr>
              <a:spLocks/>
            </p:cNvSpPr>
            <p:nvPr/>
          </p:nvSpPr>
          <p:spPr bwMode="auto">
            <a:xfrm>
              <a:off x="6797675" y="5489576"/>
              <a:ext cx="201613" cy="968375"/>
            </a:xfrm>
            <a:custGeom>
              <a:avLst/>
              <a:gdLst>
                <a:gd name="T0" fmla="*/ 14 w 16"/>
                <a:gd name="T1" fmla="*/ 10 h 77"/>
                <a:gd name="T2" fmla="*/ 10 w 16"/>
                <a:gd name="T3" fmla="*/ 0 h 77"/>
                <a:gd name="T4" fmla="*/ 0 w 16"/>
                <a:gd name="T5" fmla="*/ 5 h 77"/>
                <a:gd name="T6" fmla="*/ 1 w 16"/>
                <a:gd name="T7" fmla="*/ 25 h 77"/>
                <a:gd name="T8" fmla="*/ 3 w 16"/>
                <a:gd name="T9" fmla="*/ 46 h 77"/>
                <a:gd name="T10" fmla="*/ 2 w 16"/>
                <a:gd name="T11" fmla="*/ 65 h 77"/>
                <a:gd name="T12" fmla="*/ 13 w 16"/>
                <a:gd name="T13" fmla="*/ 77 h 77"/>
                <a:gd name="T14" fmla="*/ 14 w 16"/>
                <a:gd name="T15" fmla="*/ 75 h 77"/>
                <a:gd name="T16" fmla="*/ 15 w 16"/>
                <a:gd name="T17" fmla="*/ 68 h 77"/>
                <a:gd name="T18" fmla="*/ 16 w 16"/>
                <a:gd name="T19" fmla="*/ 58 h 77"/>
                <a:gd name="T20" fmla="*/ 14 w 16"/>
                <a:gd name="T21" fmla="*/ 48 h 77"/>
                <a:gd name="T22" fmla="*/ 13 w 16"/>
                <a:gd name="T23" fmla="*/ 62 h 77"/>
                <a:gd name="T24" fmla="*/ 12 w 16"/>
                <a:gd name="T25" fmla="*/ 51 h 77"/>
                <a:gd name="T26" fmla="*/ 8 w 16"/>
                <a:gd name="T27" fmla="*/ 24 h 77"/>
                <a:gd name="T28" fmla="*/ 12 w 16"/>
                <a:gd name="T29" fmla="*/ 17 h 77"/>
                <a:gd name="T30" fmla="*/ 15 w 16"/>
                <a:gd name="T31" fmla="*/ 18 h 77"/>
                <a:gd name="T32" fmla="*/ 14 w 16"/>
                <a:gd name="T33" fmla="*/ 1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77">
                  <a:moveTo>
                    <a:pt x="14" y="10"/>
                  </a:moveTo>
                  <a:cubicBezTo>
                    <a:pt x="13" y="8"/>
                    <a:pt x="10" y="0"/>
                    <a:pt x="10" y="0"/>
                  </a:cubicBezTo>
                  <a:cubicBezTo>
                    <a:pt x="0" y="5"/>
                    <a:pt x="0" y="5"/>
                    <a:pt x="0" y="5"/>
                  </a:cubicBezTo>
                  <a:cubicBezTo>
                    <a:pt x="0" y="5"/>
                    <a:pt x="1" y="23"/>
                    <a:pt x="1" y="25"/>
                  </a:cubicBezTo>
                  <a:cubicBezTo>
                    <a:pt x="2" y="27"/>
                    <a:pt x="4" y="44"/>
                    <a:pt x="3" y="46"/>
                  </a:cubicBezTo>
                  <a:cubicBezTo>
                    <a:pt x="3" y="49"/>
                    <a:pt x="2" y="61"/>
                    <a:pt x="2" y="65"/>
                  </a:cubicBezTo>
                  <a:cubicBezTo>
                    <a:pt x="6" y="68"/>
                    <a:pt x="10" y="73"/>
                    <a:pt x="13" y="77"/>
                  </a:cubicBezTo>
                  <a:cubicBezTo>
                    <a:pt x="14" y="76"/>
                    <a:pt x="14" y="76"/>
                    <a:pt x="14" y="75"/>
                  </a:cubicBezTo>
                  <a:cubicBezTo>
                    <a:pt x="15" y="72"/>
                    <a:pt x="15" y="68"/>
                    <a:pt x="15" y="68"/>
                  </a:cubicBezTo>
                  <a:cubicBezTo>
                    <a:pt x="15" y="68"/>
                    <a:pt x="16" y="63"/>
                    <a:pt x="16" y="58"/>
                  </a:cubicBezTo>
                  <a:cubicBezTo>
                    <a:pt x="15" y="53"/>
                    <a:pt x="14" y="48"/>
                    <a:pt x="14" y="48"/>
                  </a:cubicBezTo>
                  <a:cubicBezTo>
                    <a:pt x="14" y="50"/>
                    <a:pt x="13" y="62"/>
                    <a:pt x="13" y="62"/>
                  </a:cubicBezTo>
                  <a:cubicBezTo>
                    <a:pt x="13" y="62"/>
                    <a:pt x="12" y="57"/>
                    <a:pt x="12" y="51"/>
                  </a:cubicBezTo>
                  <a:cubicBezTo>
                    <a:pt x="13" y="45"/>
                    <a:pt x="9" y="26"/>
                    <a:pt x="8" y="24"/>
                  </a:cubicBezTo>
                  <a:cubicBezTo>
                    <a:pt x="7" y="23"/>
                    <a:pt x="10" y="18"/>
                    <a:pt x="12" y="17"/>
                  </a:cubicBezTo>
                  <a:cubicBezTo>
                    <a:pt x="13" y="17"/>
                    <a:pt x="14" y="17"/>
                    <a:pt x="15" y="18"/>
                  </a:cubicBezTo>
                  <a:cubicBezTo>
                    <a:pt x="16" y="14"/>
                    <a:pt x="16" y="12"/>
                    <a:pt x="14"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5"/>
            <p:cNvSpPr>
              <a:spLocks/>
            </p:cNvSpPr>
            <p:nvPr/>
          </p:nvSpPr>
          <p:spPr bwMode="auto">
            <a:xfrm>
              <a:off x="6634163" y="5489576"/>
              <a:ext cx="439738" cy="917575"/>
            </a:xfrm>
            <a:custGeom>
              <a:avLst/>
              <a:gdLst>
                <a:gd name="T0" fmla="*/ 3 w 35"/>
                <a:gd name="T1" fmla="*/ 7 h 73"/>
                <a:gd name="T2" fmla="*/ 23 w 35"/>
                <a:gd name="T3" fmla="*/ 0 h 73"/>
                <a:gd name="T4" fmla="*/ 13 w 35"/>
                <a:gd name="T5" fmla="*/ 11 h 73"/>
                <a:gd name="T6" fmla="*/ 15 w 35"/>
                <a:gd name="T7" fmla="*/ 26 h 73"/>
                <a:gd name="T8" fmla="*/ 13 w 35"/>
                <a:gd name="T9" fmla="*/ 36 h 73"/>
                <a:gd name="T10" fmla="*/ 14 w 35"/>
                <a:gd name="T11" fmla="*/ 38 h 73"/>
                <a:gd name="T12" fmla="*/ 15 w 35"/>
                <a:gd name="T13" fmla="*/ 43 h 73"/>
                <a:gd name="T14" fmla="*/ 30 w 35"/>
                <a:gd name="T15" fmla="*/ 59 h 73"/>
                <a:gd name="T16" fmla="*/ 34 w 35"/>
                <a:gd name="T17" fmla="*/ 61 h 73"/>
                <a:gd name="T18" fmla="*/ 29 w 35"/>
                <a:gd name="T19" fmla="*/ 73 h 73"/>
                <a:gd name="T20" fmla="*/ 23 w 35"/>
                <a:gd name="T21" fmla="*/ 71 h 73"/>
                <a:gd name="T22" fmla="*/ 11 w 35"/>
                <a:gd name="T23" fmla="*/ 58 h 73"/>
                <a:gd name="T24" fmla="*/ 3 w 35"/>
                <a:gd name="T25" fmla="*/ 47 h 73"/>
                <a:gd name="T26" fmla="*/ 1 w 35"/>
                <a:gd name="T27" fmla="*/ 42 h 73"/>
                <a:gd name="T28" fmla="*/ 0 w 35"/>
                <a:gd name="T29" fmla="*/ 20 h 73"/>
                <a:gd name="T30" fmla="*/ 3 w 35"/>
                <a:gd name="T31"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73">
                  <a:moveTo>
                    <a:pt x="3" y="7"/>
                  </a:moveTo>
                  <a:cubicBezTo>
                    <a:pt x="3" y="7"/>
                    <a:pt x="17" y="4"/>
                    <a:pt x="23" y="0"/>
                  </a:cubicBezTo>
                  <a:cubicBezTo>
                    <a:pt x="23" y="0"/>
                    <a:pt x="13" y="9"/>
                    <a:pt x="13" y="11"/>
                  </a:cubicBezTo>
                  <a:cubicBezTo>
                    <a:pt x="14" y="13"/>
                    <a:pt x="15" y="26"/>
                    <a:pt x="15" y="26"/>
                  </a:cubicBezTo>
                  <a:cubicBezTo>
                    <a:pt x="13" y="36"/>
                    <a:pt x="13" y="36"/>
                    <a:pt x="13" y="36"/>
                  </a:cubicBezTo>
                  <a:cubicBezTo>
                    <a:pt x="13" y="36"/>
                    <a:pt x="14" y="38"/>
                    <a:pt x="14" y="38"/>
                  </a:cubicBezTo>
                  <a:cubicBezTo>
                    <a:pt x="14" y="39"/>
                    <a:pt x="14" y="42"/>
                    <a:pt x="15" y="43"/>
                  </a:cubicBezTo>
                  <a:cubicBezTo>
                    <a:pt x="16" y="44"/>
                    <a:pt x="29" y="59"/>
                    <a:pt x="30" y="59"/>
                  </a:cubicBezTo>
                  <a:cubicBezTo>
                    <a:pt x="30" y="59"/>
                    <a:pt x="33" y="59"/>
                    <a:pt x="34" y="61"/>
                  </a:cubicBezTo>
                  <a:cubicBezTo>
                    <a:pt x="34" y="61"/>
                    <a:pt x="35" y="68"/>
                    <a:pt x="29" y="73"/>
                  </a:cubicBezTo>
                  <a:cubicBezTo>
                    <a:pt x="29" y="73"/>
                    <a:pt x="26" y="73"/>
                    <a:pt x="23" y="71"/>
                  </a:cubicBezTo>
                  <a:cubicBezTo>
                    <a:pt x="20" y="69"/>
                    <a:pt x="13" y="61"/>
                    <a:pt x="11" y="58"/>
                  </a:cubicBezTo>
                  <a:cubicBezTo>
                    <a:pt x="8" y="54"/>
                    <a:pt x="6" y="49"/>
                    <a:pt x="3" y="47"/>
                  </a:cubicBezTo>
                  <a:cubicBezTo>
                    <a:pt x="3" y="47"/>
                    <a:pt x="2" y="45"/>
                    <a:pt x="1" y="42"/>
                  </a:cubicBezTo>
                  <a:cubicBezTo>
                    <a:pt x="1" y="40"/>
                    <a:pt x="0" y="20"/>
                    <a:pt x="0" y="20"/>
                  </a:cubicBezTo>
                  <a:lnTo>
                    <a:pt x="3" y="7"/>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6"/>
            <p:cNvSpPr>
              <a:spLocks/>
            </p:cNvSpPr>
            <p:nvPr/>
          </p:nvSpPr>
          <p:spPr bwMode="auto">
            <a:xfrm>
              <a:off x="6634163" y="5489576"/>
              <a:ext cx="428625" cy="917575"/>
            </a:xfrm>
            <a:custGeom>
              <a:avLst/>
              <a:gdLst>
                <a:gd name="T0" fmla="*/ 32 w 34"/>
                <a:gd name="T1" fmla="*/ 65 h 73"/>
                <a:gd name="T2" fmla="*/ 21 w 34"/>
                <a:gd name="T3" fmla="*/ 65 h 73"/>
                <a:gd name="T4" fmla="*/ 15 w 34"/>
                <a:gd name="T5" fmla="*/ 59 h 73"/>
                <a:gd name="T6" fmla="*/ 27 w 34"/>
                <a:gd name="T7" fmla="*/ 60 h 73"/>
                <a:gd name="T8" fmla="*/ 29 w 34"/>
                <a:gd name="T9" fmla="*/ 58 h 73"/>
                <a:gd name="T10" fmla="*/ 28 w 34"/>
                <a:gd name="T11" fmla="*/ 57 h 73"/>
                <a:gd name="T12" fmla="*/ 22 w 34"/>
                <a:gd name="T13" fmla="*/ 59 h 73"/>
                <a:gd name="T14" fmla="*/ 14 w 34"/>
                <a:gd name="T15" fmla="*/ 54 h 73"/>
                <a:gd name="T16" fmla="*/ 15 w 34"/>
                <a:gd name="T17" fmla="*/ 57 h 73"/>
                <a:gd name="T18" fmla="*/ 10 w 34"/>
                <a:gd name="T19" fmla="*/ 52 h 73"/>
                <a:gd name="T20" fmla="*/ 19 w 34"/>
                <a:gd name="T21" fmla="*/ 53 h 73"/>
                <a:gd name="T22" fmla="*/ 23 w 34"/>
                <a:gd name="T23" fmla="*/ 57 h 73"/>
                <a:gd name="T24" fmla="*/ 18 w 34"/>
                <a:gd name="T25" fmla="*/ 49 h 73"/>
                <a:gd name="T26" fmla="*/ 6 w 34"/>
                <a:gd name="T27" fmla="*/ 47 h 73"/>
                <a:gd name="T28" fmla="*/ 17 w 34"/>
                <a:gd name="T29" fmla="*/ 48 h 73"/>
                <a:gd name="T30" fmla="*/ 19 w 34"/>
                <a:gd name="T31" fmla="*/ 47 h 73"/>
                <a:gd name="T32" fmla="*/ 17 w 34"/>
                <a:gd name="T33" fmla="*/ 45 h 73"/>
                <a:gd name="T34" fmla="*/ 14 w 34"/>
                <a:gd name="T35" fmla="*/ 46 h 73"/>
                <a:gd name="T36" fmla="*/ 10 w 34"/>
                <a:gd name="T37" fmla="*/ 45 h 73"/>
                <a:gd name="T38" fmla="*/ 4 w 34"/>
                <a:gd name="T39" fmla="*/ 38 h 73"/>
                <a:gd name="T40" fmla="*/ 11 w 34"/>
                <a:gd name="T41" fmla="*/ 33 h 73"/>
                <a:gd name="T42" fmla="*/ 8 w 34"/>
                <a:gd name="T43" fmla="*/ 32 h 73"/>
                <a:gd name="T44" fmla="*/ 12 w 34"/>
                <a:gd name="T45" fmla="*/ 28 h 73"/>
                <a:gd name="T46" fmla="*/ 4 w 34"/>
                <a:gd name="T47" fmla="*/ 31 h 73"/>
                <a:gd name="T48" fmla="*/ 4 w 34"/>
                <a:gd name="T49" fmla="*/ 24 h 73"/>
                <a:gd name="T50" fmla="*/ 9 w 34"/>
                <a:gd name="T51" fmla="*/ 21 h 73"/>
                <a:gd name="T52" fmla="*/ 14 w 34"/>
                <a:gd name="T53" fmla="*/ 25 h 73"/>
                <a:gd name="T54" fmla="*/ 15 w 34"/>
                <a:gd name="T55" fmla="*/ 28 h 73"/>
                <a:gd name="T56" fmla="*/ 15 w 34"/>
                <a:gd name="T57" fmla="*/ 26 h 73"/>
                <a:gd name="T58" fmla="*/ 13 w 34"/>
                <a:gd name="T59" fmla="*/ 11 h 73"/>
                <a:gd name="T60" fmla="*/ 23 w 34"/>
                <a:gd name="T61" fmla="*/ 0 h 73"/>
                <a:gd name="T62" fmla="*/ 3 w 34"/>
                <a:gd name="T63" fmla="*/ 7 h 73"/>
                <a:gd name="T64" fmla="*/ 0 w 34"/>
                <a:gd name="T65" fmla="*/ 20 h 73"/>
                <a:gd name="T66" fmla="*/ 1 w 34"/>
                <a:gd name="T67" fmla="*/ 42 h 73"/>
                <a:gd name="T68" fmla="*/ 3 w 34"/>
                <a:gd name="T69" fmla="*/ 47 h 73"/>
                <a:gd name="T70" fmla="*/ 11 w 34"/>
                <a:gd name="T71" fmla="*/ 58 h 73"/>
                <a:gd name="T72" fmla="*/ 23 w 34"/>
                <a:gd name="T73" fmla="*/ 71 h 73"/>
                <a:gd name="T74" fmla="*/ 29 w 34"/>
                <a:gd name="T75" fmla="*/ 73 h 73"/>
                <a:gd name="T76" fmla="*/ 34 w 34"/>
                <a:gd name="T77" fmla="*/ 65 h 73"/>
                <a:gd name="T78" fmla="*/ 32 w 34"/>
                <a:gd name="T79"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 h="73">
                  <a:moveTo>
                    <a:pt x="32" y="65"/>
                  </a:moveTo>
                  <a:cubicBezTo>
                    <a:pt x="30" y="64"/>
                    <a:pt x="24" y="67"/>
                    <a:pt x="21" y="65"/>
                  </a:cubicBezTo>
                  <a:cubicBezTo>
                    <a:pt x="18" y="63"/>
                    <a:pt x="15" y="59"/>
                    <a:pt x="15" y="59"/>
                  </a:cubicBezTo>
                  <a:cubicBezTo>
                    <a:pt x="15" y="59"/>
                    <a:pt x="23" y="65"/>
                    <a:pt x="27" y="60"/>
                  </a:cubicBezTo>
                  <a:cubicBezTo>
                    <a:pt x="28" y="59"/>
                    <a:pt x="28" y="58"/>
                    <a:pt x="29" y="58"/>
                  </a:cubicBezTo>
                  <a:cubicBezTo>
                    <a:pt x="29" y="58"/>
                    <a:pt x="28" y="58"/>
                    <a:pt x="28" y="57"/>
                  </a:cubicBezTo>
                  <a:cubicBezTo>
                    <a:pt x="26" y="58"/>
                    <a:pt x="24" y="59"/>
                    <a:pt x="22" y="59"/>
                  </a:cubicBezTo>
                  <a:cubicBezTo>
                    <a:pt x="19" y="58"/>
                    <a:pt x="15" y="56"/>
                    <a:pt x="14" y="54"/>
                  </a:cubicBezTo>
                  <a:cubicBezTo>
                    <a:pt x="15" y="57"/>
                    <a:pt x="15" y="57"/>
                    <a:pt x="15" y="57"/>
                  </a:cubicBezTo>
                  <a:cubicBezTo>
                    <a:pt x="15" y="57"/>
                    <a:pt x="11" y="55"/>
                    <a:pt x="10" y="52"/>
                  </a:cubicBezTo>
                  <a:cubicBezTo>
                    <a:pt x="10" y="52"/>
                    <a:pt x="17" y="51"/>
                    <a:pt x="19" y="53"/>
                  </a:cubicBezTo>
                  <a:cubicBezTo>
                    <a:pt x="22" y="55"/>
                    <a:pt x="23" y="57"/>
                    <a:pt x="23" y="57"/>
                  </a:cubicBezTo>
                  <a:cubicBezTo>
                    <a:pt x="23" y="57"/>
                    <a:pt x="21" y="50"/>
                    <a:pt x="18" y="49"/>
                  </a:cubicBezTo>
                  <a:cubicBezTo>
                    <a:pt x="15" y="49"/>
                    <a:pt x="8" y="49"/>
                    <a:pt x="6" y="47"/>
                  </a:cubicBezTo>
                  <a:cubicBezTo>
                    <a:pt x="6" y="47"/>
                    <a:pt x="15" y="49"/>
                    <a:pt x="17" y="48"/>
                  </a:cubicBezTo>
                  <a:cubicBezTo>
                    <a:pt x="17" y="47"/>
                    <a:pt x="18" y="47"/>
                    <a:pt x="19" y="47"/>
                  </a:cubicBezTo>
                  <a:cubicBezTo>
                    <a:pt x="18" y="46"/>
                    <a:pt x="17" y="46"/>
                    <a:pt x="17" y="45"/>
                  </a:cubicBezTo>
                  <a:cubicBezTo>
                    <a:pt x="16" y="46"/>
                    <a:pt x="15" y="46"/>
                    <a:pt x="14" y="46"/>
                  </a:cubicBezTo>
                  <a:cubicBezTo>
                    <a:pt x="12" y="46"/>
                    <a:pt x="10" y="45"/>
                    <a:pt x="10" y="45"/>
                  </a:cubicBezTo>
                  <a:cubicBezTo>
                    <a:pt x="10" y="45"/>
                    <a:pt x="4" y="43"/>
                    <a:pt x="4" y="38"/>
                  </a:cubicBezTo>
                  <a:cubicBezTo>
                    <a:pt x="3" y="33"/>
                    <a:pt x="8" y="36"/>
                    <a:pt x="11" y="33"/>
                  </a:cubicBezTo>
                  <a:cubicBezTo>
                    <a:pt x="13" y="29"/>
                    <a:pt x="8" y="32"/>
                    <a:pt x="8" y="32"/>
                  </a:cubicBezTo>
                  <a:cubicBezTo>
                    <a:pt x="8" y="32"/>
                    <a:pt x="11" y="30"/>
                    <a:pt x="12" y="28"/>
                  </a:cubicBezTo>
                  <a:cubicBezTo>
                    <a:pt x="12" y="28"/>
                    <a:pt x="5" y="33"/>
                    <a:pt x="4" y="31"/>
                  </a:cubicBezTo>
                  <a:cubicBezTo>
                    <a:pt x="4" y="29"/>
                    <a:pt x="4" y="24"/>
                    <a:pt x="4" y="24"/>
                  </a:cubicBezTo>
                  <a:cubicBezTo>
                    <a:pt x="4" y="24"/>
                    <a:pt x="8" y="24"/>
                    <a:pt x="9" y="21"/>
                  </a:cubicBezTo>
                  <a:cubicBezTo>
                    <a:pt x="10" y="19"/>
                    <a:pt x="13" y="23"/>
                    <a:pt x="14" y="25"/>
                  </a:cubicBezTo>
                  <a:cubicBezTo>
                    <a:pt x="14" y="26"/>
                    <a:pt x="14" y="27"/>
                    <a:pt x="15" y="28"/>
                  </a:cubicBezTo>
                  <a:cubicBezTo>
                    <a:pt x="15" y="26"/>
                    <a:pt x="15" y="26"/>
                    <a:pt x="15" y="26"/>
                  </a:cubicBezTo>
                  <a:cubicBezTo>
                    <a:pt x="15" y="26"/>
                    <a:pt x="14" y="13"/>
                    <a:pt x="13" y="11"/>
                  </a:cubicBezTo>
                  <a:cubicBezTo>
                    <a:pt x="13" y="9"/>
                    <a:pt x="23" y="0"/>
                    <a:pt x="23" y="0"/>
                  </a:cubicBezTo>
                  <a:cubicBezTo>
                    <a:pt x="17" y="4"/>
                    <a:pt x="3" y="7"/>
                    <a:pt x="3" y="7"/>
                  </a:cubicBezTo>
                  <a:cubicBezTo>
                    <a:pt x="0" y="20"/>
                    <a:pt x="0" y="20"/>
                    <a:pt x="0" y="20"/>
                  </a:cubicBezTo>
                  <a:cubicBezTo>
                    <a:pt x="0" y="20"/>
                    <a:pt x="1" y="40"/>
                    <a:pt x="1" y="42"/>
                  </a:cubicBezTo>
                  <a:cubicBezTo>
                    <a:pt x="2" y="45"/>
                    <a:pt x="3" y="47"/>
                    <a:pt x="3" y="47"/>
                  </a:cubicBezTo>
                  <a:cubicBezTo>
                    <a:pt x="6" y="49"/>
                    <a:pt x="8" y="54"/>
                    <a:pt x="11" y="58"/>
                  </a:cubicBezTo>
                  <a:cubicBezTo>
                    <a:pt x="13" y="61"/>
                    <a:pt x="20" y="69"/>
                    <a:pt x="23" y="71"/>
                  </a:cubicBezTo>
                  <a:cubicBezTo>
                    <a:pt x="26" y="73"/>
                    <a:pt x="29" y="73"/>
                    <a:pt x="29" y="73"/>
                  </a:cubicBezTo>
                  <a:cubicBezTo>
                    <a:pt x="32" y="70"/>
                    <a:pt x="33" y="67"/>
                    <a:pt x="34" y="65"/>
                  </a:cubicBezTo>
                  <a:cubicBezTo>
                    <a:pt x="33" y="65"/>
                    <a:pt x="32" y="65"/>
                    <a:pt x="32" y="6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7"/>
            <p:cNvSpPr>
              <a:spLocks/>
            </p:cNvSpPr>
            <p:nvPr/>
          </p:nvSpPr>
          <p:spPr bwMode="auto">
            <a:xfrm>
              <a:off x="6710363" y="5037138"/>
              <a:ext cx="327025" cy="654050"/>
            </a:xfrm>
            <a:custGeom>
              <a:avLst/>
              <a:gdLst>
                <a:gd name="T0" fmla="*/ 11 w 26"/>
                <a:gd name="T1" fmla="*/ 1 h 52"/>
                <a:gd name="T2" fmla="*/ 13 w 26"/>
                <a:gd name="T3" fmla="*/ 19 h 52"/>
                <a:gd name="T4" fmla="*/ 19 w 26"/>
                <a:gd name="T5" fmla="*/ 31 h 52"/>
                <a:gd name="T6" fmla="*/ 21 w 26"/>
                <a:gd name="T7" fmla="*/ 34 h 52"/>
                <a:gd name="T8" fmla="*/ 21 w 26"/>
                <a:gd name="T9" fmla="*/ 35 h 52"/>
                <a:gd name="T10" fmla="*/ 25 w 26"/>
                <a:gd name="T11" fmla="*/ 50 h 52"/>
                <a:gd name="T12" fmla="*/ 19 w 26"/>
                <a:gd name="T13" fmla="*/ 50 h 52"/>
                <a:gd name="T14" fmla="*/ 13 w 26"/>
                <a:gd name="T15" fmla="*/ 35 h 52"/>
                <a:gd name="T16" fmla="*/ 13 w 26"/>
                <a:gd name="T17" fmla="*/ 35 h 52"/>
                <a:gd name="T18" fmla="*/ 8 w 26"/>
                <a:gd name="T19" fmla="*/ 27 h 52"/>
                <a:gd name="T20" fmla="*/ 2 w 26"/>
                <a:gd name="T21" fmla="*/ 14 h 52"/>
                <a:gd name="T22" fmla="*/ 0 w 26"/>
                <a:gd name="T23" fmla="*/ 1 h 52"/>
                <a:gd name="T24" fmla="*/ 4 w 26"/>
                <a:gd name="T25" fmla="*/ 2 h 52"/>
                <a:gd name="T26" fmla="*/ 11 w 26"/>
                <a:gd name="T27"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52">
                  <a:moveTo>
                    <a:pt x="11" y="1"/>
                  </a:moveTo>
                  <a:cubicBezTo>
                    <a:pt x="11" y="1"/>
                    <a:pt x="10" y="16"/>
                    <a:pt x="13" y="19"/>
                  </a:cubicBezTo>
                  <a:cubicBezTo>
                    <a:pt x="15" y="22"/>
                    <a:pt x="19" y="31"/>
                    <a:pt x="19" y="31"/>
                  </a:cubicBezTo>
                  <a:cubicBezTo>
                    <a:pt x="21" y="34"/>
                    <a:pt x="21" y="34"/>
                    <a:pt x="21" y="34"/>
                  </a:cubicBezTo>
                  <a:cubicBezTo>
                    <a:pt x="21" y="35"/>
                    <a:pt x="21" y="35"/>
                    <a:pt x="21" y="35"/>
                  </a:cubicBezTo>
                  <a:cubicBezTo>
                    <a:pt x="21" y="35"/>
                    <a:pt x="26" y="49"/>
                    <a:pt x="25" y="50"/>
                  </a:cubicBezTo>
                  <a:cubicBezTo>
                    <a:pt x="25" y="50"/>
                    <a:pt x="21" y="52"/>
                    <a:pt x="19" y="50"/>
                  </a:cubicBezTo>
                  <a:cubicBezTo>
                    <a:pt x="17" y="49"/>
                    <a:pt x="14" y="41"/>
                    <a:pt x="13" y="35"/>
                  </a:cubicBezTo>
                  <a:cubicBezTo>
                    <a:pt x="13" y="35"/>
                    <a:pt x="13" y="35"/>
                    <a:pt x="13" y="35"/>
                  </a:cubicBezTo>
                  <a:cubicBezTo>
                    <a:pt x="13" y="29"/>
                    <a:pt x="8" y="27"/>
                    <a:pt x="8" y="27"/>
                  </a:cubicBezTo>
                  <a:cubicBezTo>
                    <a:pt x="2" y="14"/>
                    <a:pt x="2" y="14"/>
                    <a:pt x="2" y="14"/>
                  </a:cubicBezTo>
                  <a:cubicBezTo>
                    <a:pt x="0" y="1"/>
                    <a:pt x="0" y="1"/>
                    <a:pt x="0" y="1"/>
                  </a:cubicBezTo>
                  <a:cubicBezTo>
                    <a:pt x="0" y="1"/>
                    <a:pt x="3" y="1"/>
                    <a:pt x="4" y="2"/>
                  </a:cubicBezTo>
                  <a:cubicBezTo>
                    <a:pt x="4" y="2"/>
                    <a:pt x="10" y="0"/>
                    <a:pt x="11" y="1"/>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8"/>
            <p:cNvSpPr>
              <a:spLocks/>
            </p:cNvSpPr>
            <p:nvPr/>
          </p:nvSpPr>
          <p:spPr bwMode="auto">
            <a:xfrm>
              <a:off x="6470650" y="5062538"/>
              <a:ext cx="288925" cy="728663"/>
            </a:xfrm>
            <a:custGeom>
              <a:avLst/>
              <a:gdLst>
                <a:gd name="T0" fmla="*/ 10 w 23"/>
                <a:gd name="T1" fmla="*/ 57 h 58"/>
                <a:gd name="T2" fmla="*/ 18 w 23"/>
                <a:gd name="T3" fmla="*/ 56 h 58"/>
                <a:gd name="T4" fmla="*/ 23 w 23"/>
                <a:gd name="T5" fmla="*/ 46 h 58"/>
                <a:gd name="T6" fmla="*/ 22 w 23"/>
                <a:gd name="T7" fmla="*/ 27 h 58"/>
                <a:gd name="T8" fmla="*/ 17 w 23"/>
                <a:gd name="T9" fmla="*/ 8 h 58"/>
                <a:gd name="T10" fmla="*/ 9 w 23"/>
                <a:gd name="T11" fmla="*/ 0 h 58"/>
                <a:gd name="T12" fmla="*/ 7 w 23"/>
                <a:gd name="T13" fmla="*/ 2 h 58"/>
                <a:gd name="T14" fmla="*/ 5 w 23"/>
                <a:gd name="T15" fmla="*/ 4 h 58"/>
                <a:gd name="T16" fmla="*/ 0 w 23"/>
                <a:gd name="T17" fmla="*/ 5 h 58"/>
                <a:gd name="T18" fmla="*/ 5 w 23"/>
                <a:gd name="T19" fmla="*/ 9 h 58"/>
                <a:gd name="T20" fmla="*/ 8 w 23"/>
                <a:gd name="T21" fmla="*/ 17 h 58"/>
                <a:gd name="T22" fmla="*/ 8 w 23"/>
                <a:gd name="T23" fmla="*/ 34 h 58"/>
                <a:gd name="T24" fmla="*/ 8 w 23"/>
                <a:gd name="T25" fmla="*/ 41 h 58"/>
                <a:gd name="T26" fmla="*/ 10 w 23"/>
                <a:gd name="T27"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58">
                  <a:moveTo>
                    <a:pt x="10" y="57"/>
                  </a:moveTo>
                  <a:cubicBezTo>
                    <a:pt x="10" y="57"/>
                    <a:pt x="16" y="58"/>
                    <a:pt x="18" y="56"/>
                  </a:cubicBezTo>
                  <a:cubicBezTo>
                    <a:pt x="21" y="54"/>
                    <a:pt x="23" y="46"/>
                    <a:pt x="23" y="46"/>
                  </a:cubicBezTo>
                  <a:cubicBezTo>
                    <a:pt x="22" y="27"/>
                    <a:pt x="22" y="27"/>
                    <a:pt x="22" y="27"/>
                  </a:cubicBezTo>
                  <a:cubicBezTo>
                    <a:pt x="22" y="27"/>
                    <a:pt x="19" y="10"/>
                    <a:pt x="17" y="8"/>
                  </a:cubicBezTo>
                  <a:cubicBezTo>
                    <a:pt x="15" y="6"/>
                    <a:pt x="10" y="4"/>
                    <a:pt x="9" y="0"/>
                  </a:cubicBezTo>
                  <a:cubicBezTo>
                    <a:pt x="9" y="0"/>
                    <a:pt x="8" y="0"/>
                    <a:pt x="7" y="2"/>
                  </a:cubicBezTo>
                  <a:cubicBezTo>
                    <a:pt x="5" y="4"/>
                    <a:pt x="5" y="4"/>
                    <a:pt x="5" y="4"/>
                  </a:cubicBezTo>
                  <a:cubicBezTo>
                    <a:pt x="5" y="4"/>
                    <a:pt x="2" y="3"/>
                    <a:pt x="0" y="5"/>
                  </a:cubicBezTo>
                  <a:cubicBezTo>
                    <a:pt x="0" y="5"/>
                    <a:pt x="4" y="7"/>
                    <a:pt x="5" y="9"/>
                  </a:cubicBezTo>
                  <a:cubicBezTo>
                    <a:pt x="6" y="10"/>
                    <a:pt x="8" y="17"/>
                    <a:pt x="8" y="17"/>
                  </a:cubicBezTo>
                  <a:cubicBezTo>
                    <a:pt x="8" y="34"/>
                    <a:pt x="8" y="34"/>
                    <a:pt x="8" y="34"/>
                  </a:cubicBezTo>
                  <a:cubicBezTo>
                    <a:pt x="8" y="41"/>
                    <a:pt x="8" y="41"/>
                    <a:pt x="8" y="41"/>
                  </a:cubicBezTo>
                  <a:cubicBezTo>
                    <a:pt x="8" y="41"/>
                    <a:pt x="9" y="55"/>
                    <a:pt x="10" y="57"/>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9"/>
            <p:cNvSpPr>
              <a:spLocks/>
            </p:cNvSpPr>
            <p:nvPr/>
          </p:nvSpPr>
          <p:spPr bwMode="auto">
            <a:xfrm>
              <a:off x="6470650" y="5075238"/>
              <a:ext cx="277813" cy="477838"/>
            </a:xfrm>
            <a:custGeom>
              <a:avLst/>
              <a:gdLst>
                <a:gd name="T0" fmla="*/ 22 w 22"/>
                <a:gd name="T1" fmla="*/ 26 h 38"/>
                <a:gd name="T2" fmla="*/ 21 w 22"/>
                <a:gd name="T3" fmla="*/ 20 h 38"/>
                <a:gd name="T4" fmla="*/ 14 w 22"/>
                <a:gd name="T5" fmla="*/ 9 h 38"/>
                <a:gd name="T6" fmla="*/ 7 w 22"/>
                <a:gd name="T7" fmla="*/ 0 h 38"/>
                <a:gd name="T8" fmla="*/ 7 w 22"/>
                <a:gd name="T9" fmla="*/ 0 h 38"/>
                <a:gd name="T10" fmla="*/ 17 w 22"/>
                <a:gd name="T11" fmla="*/ 15 h 38"/>
                <a:gd name="T12" fmla="*/ 14 w 22"/>
                <a:gd name="T13" fmla="*/ 15 h 38"/>
                <a:gd name="T14" fmla="*/ 9 w 22"/>
                <a:gd name="T15" fmla="*/ 13 h 38"/>
                <a:gd name="T16" fmla="*/ 1 w 22"/>
                <a:gd name="T17" fmla="*/ 3 h 38"/>
                <a:gd name="T18" fmla="*/ 0 w 22"/>
                <a:gd name="T19" fmla="*/ 4 h 38"/>
                <a:gd name="T20" fmla="*/ 5 w 22"/>
                <a:gd name="T21" fmla="*/ 8 h 38"/>
                <a:gd name="T22" fmla="*/ 7 w 22"/>
                <a:gd name="T23" fmla="*/ 16 h 38"/>
                <a:gd name="T24" fmla="*/ 8 w 22"/>
                <a:gd name="T25" fmla="*/ 31 h 38"/>
                <a:gd name="T26" fmla="*/ 15 w 22"/>
                <a:gd name="T27" fmla="*/ 33 h 38"/>
                <a:gd name="T28" fmla="*/ 14 w 22"/>
                <a:gd name="T29" fmla="*/ 38 h 38"/>
                <a:gd name="T30" fmla="*/ 22 w 22"/>
                <a:gd name="T31" fmla="*/ 31 h 38"/>
                <a:gd name="T32" fmla="*/ 22 w 22"/>
                <a:gd name="T3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8">
                  <a:moveTo>
                    <a:pt x="22" y="26"/>
                  </a:moveTo>
                  <a:cubicBezTo>
                    <a:pt x="22" y="26"/>
                    <a:pt x="22" y="24"/>
                    <a:pt x="21" y="20"/>
                  </a:cubicBezTo>
                  <a:cubicBezTo>
                    <a:pt x="19" y="18"/>
                    <a:pt x="15" y="10"/>
                    <a:pt x="14" y="9"/>
                  </a:cubicBezTo>
                  <a:cubicBezTo>
                    <a:pt x="13" y="8"/>
                    <a:pt x="9" y="3"/>
                    <a:pt x="7" y="0"/>
                  </a:cubicBezTo>
                  <a:cubicBezTo>
                    <a:pt x="7" y="0"/>
                    <a:pt x="7" y="0"/>
                    <a:pt x="7" y="0"/>
                  </a:cubicBezTo>
                  <a:cubicBezTo>
                    <a:pt x="10" y="5"/>
                    <a:pt x="17" y="15"/>
                    <a:pt x="17" y="15"/>
                  </a:cubicBezTo>
                  <a:cubicBezTo>
                    <a:pt x="17" y="15"/>
                    <a:pt x="15" y="15"/>
                    <a:pt x="14" y="15"/>
                  </a:cubicBezTo>
                  <a:cubicBezTo>
                    <a:pt x="14" y="15"/>
                    <a:pt x="9" y="13"/>
                    <a:pt x="9" y="13"/>
                  </a:cubicBezTo>
                  <a:cubicBezTo>
                    <a:pt x="9" y="9"/>
                    <a:pt x="5" y="5"/>
                    <a:pt x="1" y="3"/>
                  </a:cubicBezTo>
                  <a:cubicBezTo>
                    <a:pt x="1" y="3"/>
                    <a:pt x="1" y="4"/>
                    <a:pt x="0" y="4"/>
                  </a:cubicBezTo>
                  <a:cubicBezTo>
                    <a:pt x="0" y="4"/>
                    <a:pt x="4" y="6"/>
                    <a:pt x="5" y="8"/>
                  </a:cubicBezTo>
                  <a:cubicBezTo>
                    <a:pt x="6" y="9"/>
                    <a:pt x="7" y="16"/>
                    <a:pt x="7" y="16"/>
                  </a:cubicBezTo>
                  <a:cubicBezTo>
                    <a:pt x="8" y="31"/>
                    <a:pt x="8" y="31"/>
                    <a:pt x="8" y="31"/>
                  </a:cubicBezTo>
                  <a:cubicBezTo>
                    <a:pt x="11" y="32"/>
                    <a:pt x="14" y="33"/>
                    <a:pt x="15" y="33"/>
                  </a:cubicBezTo>
                  <a:cubicBezTo>
                    <a:pt x="15" y="34"/>
                    <a:pt x="15" y="37"/>
                    <a:pt x="14" y="38"/>
                  </a:cubicBezTo>
                  <a:cubicBezTo>
                    <a:pt x="15" y="36"/>
                    <a:pt x="20" y="33"/>
                    <a:pt x="22" y="31"/>
                  </a:cubicBezTo>
                  <a:lnTo>
                    <a:pt x="2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00"/>
            <p:cNvSpPr>
              <a:spLocks/>
            </p:cNvSpPr>
            <p:nvPr/>
          </p:nvSpPr>
          <p:spPr bwMode="auto">
            <a:xfrm>
              <a:off x="6935788" y="5440363"/>
              <a:ext cx="38100" cy="38100"/>
            </a:xfrm>
            <a:custGeom>
              <a:avLst/>
              <a:gdLst>
                <a:gd name="T0" fmla="*/ 3 w 3"/>
                <a:gd name="T1" fmla="*/ 3 h 3"/>
                <a:gd name="T2" fmla="*/ 3 w 3"/>
                <a:gd name="T3" fmla="*/ 2 h 3"/>
                <a:gd name="T4" fmla="*/ 3 w 3"/>
                <a:gd name="T5" fmla="*/ 2 h 3"/>
                <a:gd name="T6" fmla="*/ 0 w 3"/>
                <a:gd name="T7" fmla="*/ 0 h 3"/>
                <a:gd name="T8" fmla="*/ 3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cubicBezTo>
                    <a:pt x="3" y="2"/>
                    <a:pt x="3" y="2"/>
                    <a:pt x="3" y="2"/>
                  </a:cubicBezTo>
                  <a:cubicBezTo>
                    <a:pt x="3" y="2"/>
                    <a:pt x="3" y="2"/>
                    <a:pt x="3" y="2"/>
                  </a:cubicBezTo>
                  <a:cubicBezTo>
                    <a:pt x="0" y="1"/>
                    <a:pt x="0" y="0"/>
                    <a:pt x="0" y="0"/>
                  </a:cubicBezTo>
                  <a:cubicBezTo>
                    <a:pt x="0" y="1"/>
                    <a:pt x="1" y="2"/>
                    <a:pt x="3" y="3"/>
                  </a:cubicBezTo>
                  <a:cubicBezTo>
                    <a:pt x="3" y="3"/>
                    <a:pt x="3" y="3"/>
                    <a:pt x="3"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01"/>
            <p:cNvSpPr>
              <a:spLocks/>
            </p:cNvSpPr>
            <p:nvPr/>
          </p:nvSpPr>
          <p:spPr bwMode="auto">
            <a:xfrm>
              <a:off x="6534150" y="5251451"/>
              <a:ext cx="188913" cy="163513"/>
            </a:xfrm>
            <a:custGeom>
              <a:avLst/>
              <a:gdLst>
                <a:gd name="T0" fmla="*/ 3 w 15"/>
                <a:gd name="T1" fmla="*/ 3 h 13"/>
                <a:gd name="T2" fmla="*/ 7 w 15"/>
                <a:gd name="T3" fmla="*/ 8 h 13"/>
                <a:gd name="T4" fmla="*/ 11 w 15"/>
                <a:gd name="T5" fmla="*/ 13 h 13"/>
                <a:gd name="T6" fmla="*/ 15 w 15"/>
                <a:gd name="T7" fmla="*/ 12 h 13"/>
                <a:gd name="T8" fmla="*/ 15 w 15"/>
                <a:gd name="T9" fmla="*/ 7 h 13"/>
                <a:gd name="T10" fmla="*/ 9 w 15"/>
                <a:gd name="T11" fmla="*/ 5 h 13"/>
                <a:gd name="T12" fmla="*/ 5 w 15"/>
                <a:gd name="T13" fmla="*/ 1 h 13"/>
                <a:gd name="T14" fmla="*/ 3 w 15"/>
                <a:gd name="T15" fmla="*/ 1 h 13"/>
                <a:gd name="T16" fmla="*/ 2 w 15"/>
                <a:gd name="T17" fmla="*/ 1 h 13"/>
                <a:gd name="T18" fmla="*/ 1 w 15"/>
                <a:gd name="T19" fmla="*/ 2 h 13"/>
                <a:gd name="T20" fmla="*/ 3 w 15"/>
                <a:gd name="T21"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3">
                  <a:moveTo>
                    <a:pt x="3" y="3"/>
                  </a:moveTo>
                  <a:cubicBezTo>
                    <a:pt x="3" y="3"/>
                    <a:pt x="6" y="7"/>
                    <a:pt x="7" y="8"/>
                  </a:cubicBezTo>
                  <a:cubicBezTo>
                    <a:pt x="8" y="10"/>
                    <a:pt x="9" y="13"/>
                    <a:pt x="11" y="13"/>
                  </a:cubicBezTo>
                  <a:cubicBezTo>
                    <a:pt x="13" y="12"/>
                    <a:pt x="15" y="12"/>
                    <a:pt x="15" y="12"/>
                  </a:cubicBezTo>
                  <a:cubicBezTo>
                    <a:pt x="15" y="7"/>
                    <a:pt x="15" y="7"/>
                    <a:pt x="15" y="7"/>
                  </a:cubicBezTo>
                  <a:cubicBezTo>
                    <a:pt x="15" y="7"/>
                    <a:pt x="9" y="5"/>
                    <a:pt x="9" y="5"/>
                  </a:cubicBezTo>
                  <a:cubicBezTo>
                    <a:pt x="9" y="4"/>
                    <a:pt x="8" y="2"/>
                    <a:pt x="5" y="1"/>
                  </a:cubicBezTo>
                  <a:cubicBezTo>
                    <a:pt x="3" y="1"/>
                    <a:pt x="3" y="1"/>
                    <a:pt x="3" y="1"/>
                  </a:cubicBezTo>
                  <a:cubicBezTo>
                    <a:pt x="3" y="1"/>
                    <a:pt x="3" y="0"/>
                    <a:pt x="2" y="1"/>
                  </a:cubicBezTo>
                  <a:cubicBezTo>
                    <a:pt x="2" y="2"/>
                    <a:pt x="0" y="2"/>
                    <a:pt x="1" y="2"/>
                  </a:cubicBezTo>
                  <a:cubicBezTo>
                    <a:pt x="1" y="2"/>
                    <a:pt x="1" y="3"/>
                    <a:pt x="3" y="3"/>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02"/>
            <p:cNvSpPr>
              <a:spLocks/>
            </p:cNvSpPr>
            <p:nvPr/>
          </p:nvSpPr>
          <p:spPr bwMode="auto">
            <a:xfrm>
              <a:off x="6723063" y="5351463"/>
              <a:ext cx="49213" cy="76200"/>
            </a:xfrm>
            <a:custGeom>
              <a:avLst/>
              <a:gdLst>
                <a:gd name="T0" fmla="*/ 4 w 4"/>
                <a:gd name="T1" fmla="*/ 5 h 6"/>
                <a:gd name="T2" fmla="*/ 0 w 4"/>
                <a:gd name="T3" fmla="*/ 6 h 6"/>
                <a:gd name="T4" fmla="*/ 0 w 4"/>
                <a:gd name="T5" fmla="*/ 0 h 6"/>
                <a:gd name="T6" fmla="*/ 4 w 4"/>
                <a:gd name="T7" fmla="*/ 5 h 6"/>
              </a:gdLst>
              <a:ahLst/>
              <a:cxnLst>
                <a:cxn ang="0">
                  <a:pos x="T0" y="T1"/>
                </a:cxn>
                <a:cxn ang="0">
                  <a:pos x="T2" y="T3"/>
                </a:cxn>
                <a:cxn ang="0">
                  <a:pos x="T4" y="T5"/>
                </a:cxn>
                <a:cxn ang="0">
                  <a:pos x="T6" y="T7"/>
                </a:cxn>
              </a:cxnLst>
              <a:rect l="0" t="0" r="r" b="b"/>
              <a:pathLst>
                <a:path w="4" h="6">
                  <a:moveTo>
                    <a:pt x="4" y="5"/>
                  </a:moveTo>
                  <a:cubicBezTo>
                    <a:pt x="0" y="6"/>
                    <a:pt x="0" y="6"/>
                    <a:pt x="0" y="6"/>
                  </a:cubicBezTo>
                  <a:cubicBezTo>
                    <a:pt x="0" y="0"/>
                    <a:pt x="0" y="0"/>
                    <a:pt x="0" y="0"/>
                  </a:cubicBezTo>
                  <a:cubicBezTo>
                    <a:pt x="0" y="0"/>
                    <a:pt x="3" y="2"/>
                    <a:pt x="4" y="5"/>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03"/>
            <p:cNvSpPr>
              <a:spLocks/>
            </p:cNvSpPr>
            <p:nvPr/>
          </p:nvSpPr>
          <p:spPr bwMode="auto">
            <a:xfrm>
              <a:off x="6723063" y="5037138"/>
              <a:ext cx="263525" cy="415925"/>
            </a:xfrm>
            <a:custGeom>
              <a:avLst/>
              <a:gdLst>
                <a:gd name="T0" fmla="*/ 0 w 21"/>
                <a:gd name="T1" fmla="*/ 25 h 33"/>
                <a:gd name="T2" fmla="*/ 2 w 21"/>
                <a:gd name="T3" fmla="*/ 33 h 33"/>
                <a:gd name="T4" fmla="*/ 13 w 21"/>
                <a:gd name="T5" fmla="*/ 28 h 33"/>
                <a:gd name="T6" fmla="*/ 20 w 21"/>
                <a:gd name="T7" fmla="*/ 25 h 33"/>
                <a:gd name="T8" fmla="*/ 19 w 21"/>
                <a:gd name="T9" fmla="*/ 16 h 33"/>
                <a:gd name="T10" fmla="*/ 13 w 21"/>
                <a:gd name="T11" fmla="*/ 4 h 33"/>
                <a:gd name="T12" fmla="*/ 10 w 21"/>
                <a:gd name="T13" fmla="*/ 1 h 33"/>
                <a:gd name="T14" fmla="*/ 10 w 21"/>
                <a:gd name="T15" fmla="*/ 17 h 33"/>
                <a:gd name="T16" fmla="*/ 10 w 21"/>
                <a:gd name="T17" fmla="*/ 19 h 33"/>
                <a:gd name="T18" fmla="*/ 0 w 21"/>
                <a:gd name="T19"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3">
                  <a:moveTo>
                    <a:pt x="0" y="25"/>
                  </a:moveTo>
                  <a:cubicBezTo>
                    <a:pt x="2" y="33"/>
                    <a:pt x="2" y="33"/>
                    <a:pt x="2" y="33"/>
                  </a:cubicBezTo>
                  <a:cubicBezTo>
                    <a:pt x="2" y="33"/>
                    <a:pt x="11" y="29"/>
                    <a:pt x="13" y="28"/>
                  </a:cubicBezTo>
                  <a:cubicBezTo>
                    <a:pt x="14" y="27"/>
                    <a:pt x="20" y="25"/>
                    <a:pt x="20" y="25"/>
                  </a:cubicBezTo>
                  <a:cubicBezTo>
                    <a:pt x="21" y="25"/>
                    <a:pt x="21" y="18"/>
                    <a:pt x="19" y="16"/>
                  </a:cubicBezTo>
                  <a:cubicBezTo>
                    <a:pt x="18" y="13"/>
                    <a:pt x="14" y="5"/>
                    <a:pt x="13" y="4"/>
                  </a:cubicBezTo>
                  <a:cubicBezTo>
                    <a:pt x="12" y="3"/>
                    <a:pt x="11" y="0"/>
                    <a:pt x="10" y="1"/>
                  </a:cubicBezTo>
                  <a:cubicBezTo>
                    <a:pt x="10" y="1"/>
                    <a:pt x="8" y="9"/>
                    <a:pt x="10" y="17"/>
                  </a:cubicBezTo>
                  <a:cubicBezTo>
                    <a:pt x="10" y="19"/>
                    <a:pt x="10" y="19"/>
                    <a:pt x="10" y="19"/>
                  </a:cubicBezTo>
                  <a:lnTo>
                    <a:pt x="0" y="25"/>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4"/>
            <p:cNvSpPr>
              <a:spLocks/>
            </p:cNvSpPr>
            <p:nvPr/>
          </p:nvSpPr>
          <p:spPr bwMode="auto">
            <a:xfrm>
              <a:off x="6723063" y="5049838"/>
              <a:ext cx="250825" cy="365125"/>
            </a:xfrm>
            <a:custGeom>
              <a:avLst/>
              <a:gdLst>
                <a:gd name="T0" fmla="*/ 14 w 20"/>
                <a:gd name="T1" fmla="*/ 17 h 29"/>
                <a:gd name="T2" fmla="*/ 18 w 20"/>
                <a:gd name="T3" fmla="*/ 18 h 29"/>
                <a:gd name="T4" fmla="*/ 14 w 20"/>
                <a:gd name="T5" fmla="*/ 15 h 29"/>
                <a:gd name="T6" fmla="*/ 14 w 20"/>
                <a:gd name="T7" fmla="*/ 10 h 29"/>
                <a:gd name="T8" fmla="*/ 11 w 20"/>
                <a:gd name="T9" fmla="*/ 10 h 29"/>
                <a:gd name="T10" fmla="*/ 13 w 20"/>
                <a:gd name="T11" fmla="*/ 7 h 29"/>
                <a:gd name="T12" fmla="*/ 11 w 20"/>
                <a:gd name="T13" fmla="*/ 7 h 29"/>
                <a:gd name="T14" fmla="*/ 12 w 20"/>
                <a:gd name="T15" fmla="*/ 4 h 29"/>
                <a:gd name="T16" fmla="*/ 11 w 20"/>
                <a:gd name="T17" fmla="*/ 5 h 29"/>
                <a:gd name="T18" fmla="*/ 12 w 20"/>
                <a:gd name="T19" fmla="*/ 1 h 29"/>
                <a:gd name="T20" fmla="*/ 10 w 20"/>
                <a:gd name="T21" fmla="*/ 0 h 29"/>
                <a:gd name="T22" fmla="*/ 10 w 20"/>
                <a:gd name="T23" fmla="*/ 16 h 29"/>
                <a:gd name="T24" fmla="*/ 10 w 20"/>
                <a:gd name="T25" fmla="*/ 18 h 29"/>
                <a:gd name="T26" fmla="*/ 0 w 20"/>
                <a:gd name="T27" fmla="*/ 24 h 29"/>
                <a:gd name="T28" fmla="*/ 1 w 20"/>
                <a:gd name="T29" fmla="*/ 29 h 29"/>
                <a:gd name="T30" fmla="*/ 5 w 20"/>
                <a:gd name="T31" fmla="*/ 26 h 29"/>
                <a:gd name="T32" fmla="*/ 13 w 20"/>
                <a:gd name="T33" fmla="*/ 24 h 29"/>
                <a:gd name="T34" fmla="*/ 8 w 20"/>
                <a:gd name="T35" fmla="*/ 23 h 29"/>
                <a:gd name="T36" fmla="*/ 12 w 20"/>
                <a:gd name="T37" fmla="*/ 22 h 29"/>
                <a:gd name="T38" fmla="*/ 20 w 20"/>
                <a:gd name="T39" fmla="*/ 22 h 29"/>
                <a:gd name="T40" fmla="*/ 14 w 20"/>
                <a:gd name="T41"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9">
                  <a:moveTo>
                    <a:pt x="14" y="17"/>
                  </a:moveTo>
                  <a:cubicBezTo>
                    <a:pt x="14" y="15"/>
                    <a:pt x="18" y="18"/>
                    <a:pt x="18" y="18"/>
                  </a:cubicBezTo>
                  <a:cubicBezTo>
                    <a:pt x="16" y="15"/>
                    <a:pt x="14" y="15"/>
                    <a:pt x="14" y="15"/>
                  </a:cubicBezTo>
                  <a:cubicBezTo>
                    <a:pt x="13" y="13"/>
                    <a:pt x="14" y="10"/>
                    <a:pt x="14" y="10"/>
                  </a:cubicBezTo>
                  <a:cubicBezTo>
                    <a:pt x="12" y="9"/>
                    <a:pt x="11" y="10"/>
                    <a:pt x="11" y="10"/>
                  </a:cubicBezTo>
                  <a:cubicBezTo>
                    <a:pt x="11" y="8"/>
                    <a:pt x="13" y="7"/>
                    <a:pt x="13" y="7"/>
                  </a:cubicBezTo>
                  <a:cubicBezTo>
                    <a:pt x="11" y="7"/>
                    <a:pt x="11" y="7"/>
                    <a:pt x="11" y="7"/>
                  </a:cubicBezTo>
                  <a:cubicBezTo>
                    <a:pt x="11" y="6"/>
                    <a:pt x="12" y="4"/>
                    <a:pt x="12" y="4"/>
                  </a:cubicBezTo>
                  <a:cubicBezTo>
                    <a:pt x="11" y="5"/>
                    <a:pt x="11" y="5"/>
                    <a:pt x="11" y="5"/>
                  </a:cubicBezTo>
                  <a:cubicBezTo>
                    <a:pt x="11" y="4"/>
                    <a:pt x="11" y="2"/>
                    <a:pt x="12" y="1"/>
                  </a:cubicBezTo>
                  <a:cubicBezTo>
                    <a:pt x="11" y="0"/>
                    <a:pt x="11" y="0"/>
                    <a:pt x="10" y="0"/>
                  </a:cubicBezTo>
                  <a:cubicBezTo>
                    <a:pt x="10" y="0"/>
                    <a:pt x="8" y="8"/>
                    <a:pt x="10" y="16"/>
                  </a:cubicBezTo>
                  <a:cubicBezTo>
                    <a:pt x="10" y="18"/>
                    <a:pt x="10" y="18"/>
                    <a:pt x="10" y="18"/>
                  </a:cubicBezTo>
                  <a:cubicBezTo>
                    <a:pt x="0" y="24"/>
                    <a:pt x="0" y="24"/>
                    <a:pt x="0" y="24"/>
                  </a:cubicBezTo>
                  <a:cubicBezTo>
                    <a:pt x="0" y="24"/>
                    <a:pt x="1" y="26"/>
                    <a:pt x="1" y="29"/>
                  </a:cubicBezTo>
                  <a:cubicBezTo>
                    <a:pt x="5" y="26"/>
                    <a:pt x="5" y="26"/>
                    <a:pt x="5" y="26"/>
                  </a:cubicBezTo>
                  <a:cubicBezTo>
                    <a:pt x="7" y="27"/>
                    <a:pt x="13" y="24"/>
                    <a:pt x="13" y="24"/>
                  </a:cubicBezTo>
                  <a:cubicBezTo>
                    <a:pt x="12" y="24"/>
                    <a:pt x="8" y="23"/>
                    <a:pt x="8" y="23"/>
                  </a:cubicBezTo>
                  <a:cubicBezTo>
                    <a:pt x="12" y="22"/>
                    <a:pt x="12" y="22"/>
                    <a:pt x="12" y="22"/>
                  </a:cubicBezTo>
                  <a:cubicBezTo>
                    <a:pt x="15" y="24"/>
                    <a:pt x="20" y="22"/>
                    <a:pt x="20" y="22"/>
                  </a:cubicBezTo>
                  <a:cubicBezTo>
                    <a:pt x="20" y="22"/>
                    <a:pt x="13" y="19"/>
                    <a:pt x="14"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05"/>
            <p:cNvSpPr>
              <a:spLocks/>
            </p:cNvSpPr>
            <p:nvPr/>
          </p:nvSpPr>
          <p:spPr bwMode="auto">
            <a:xfrm>
              <a:off x="6784975" y="5238751"/>
              <a:ext cx="63500" cy="63500"/>
            </a:xfrm>
            <a:custGeom>
              <a:avLst/>
              <a:gdLst>
                <a:gd name="T0" fmla="*/ 0 w 5"/>
                <a:gd name="T1" fmla="*/ 1 h 5"/>
                <a:gd name="T2" fmla="*/ 1 w 5"/>
                <a:gd name="T3" fmla="*/ 5 h 5"/>
                <a:gd name="T4" fmla="*/ 5 w 5"/>
                <a:gd name="T5" fmla="*/ 3 h 5"/>
                <a:gd name="T6" fmla="*/ 5 w 5"/>
                <a:gd name="T7" fmla="*/ 1 h 5"/>
                <a:gd name="T8" fmla="*/ 0 w 5"/>
                <a:gd name="T9" fmla="*/ 1 h 5"/>
              </a:gdLst>
              <a:ahLst/>
              <a:cxnLst>
                <a:cxn ang="0">
                  <a:pos x="T0" y="T1"/>
                </a:cxn>
                <a:cxn ang="0">
                  <a:pos x="T2" y="T3"/>
                </a:cxn>
                <a:cxn ang="0">
                  <a:pos x="T4" y="T5"/>
                </a:cxn>
                <a:cxn ang="0">
                  <a:pos x="T6" y="T7"/>
                </a:cxn>
                <a:cxn ang="0">
                  <a:pos x="T8" y="T9"/>
                </a:cxn>
              </a:cxnLst>
              <a:rect l="0" t="0" r="r" b="b"/>
              <a:pathLst>
                <a:path w="5" h="5">
                  <a:moveTo>
                    <a:pt x="0" y="1"/>
                  </a:moveTo>
                  <a:cubicBezTo>
                    <a:pt x="0" y="1"/>
                    <a:pt x="1" y="4"/>
                    <a:pt x="1" y="5"/>
                  </a:cubicBezTo>
                  <a:cubicBezTo>
                    <a:pt x="5" y="3"/>
                    <a:pt x="5" y="3"/>
                    <a:pt x="5" y="3"/>
                  </a:cubicBezTo>
                  <a:cubicBezTo>
                    <a:pt x="5" y="1"/>
                    <a:pt x="5" y="1"/>
                    <a:pt x="5" y="1"/>
                  </a:cubicBezTo>
                  <a:cubicBezTo>
                    <a:pt x="5" y="1"/>
                    <a:pt x="2" y="0"/>
                    <a:pt x="0" y="1"/>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6"/>
            <p:cNvSpPr>
              <a:spLocks/>
            </p:cNvSpPr>
            <p:nvPr/>
          </p:nvSpPr>
          <p:spPr bwMode="auto">
            <a:xfrm>
              <a:off x="6457950" y="5126038"/>
              <a:ext cx="339725" cy="301625"/>
            </a:xfrm>
            <a:custGeom>
              <a:avLst/>
              <a:gdLst>
                <a:gd name="T0" fmla="*/ 1 w 27"/>
                <a:gd name="T1" fmla="*/ 0 h 24"/>
                <a:gd name="T2" fmla="*/ 1 w 27"/>
                <a:gd name="T3" fmla="*/ 8 h 24"/>
                <a:gd name="T4" fmla="*/ 8 w 27"/>
                <a:gd name="T5" fmla="*/ 23 h 24"/>
                <a:gd name="T6" fmla="*/ 19 w 27"/>
                <a:gd name="T7" fmla="*/ 21 h 24"/>
                <a:gd name="T8" fmla="*/ 27 w 27"/>
                <a:gd name="T9" fmla="*/ 14 h 24"/>
                <a:gd name="T10" fmla="*/ 26 w 27"/>
                <a:gd name="T11" fmla="*/ 10 h 24"/>
                <a:gd name="T12" fmla="*/ 18 w 27"/>
                <a:gd name="T13" fmla="*/ 12 h 24"/>
                <a:gd name="T14" fmla="*/ 13 w 27"/>
                <a:gd name="T15" fmla="*/ 12 h 24"/>
                <a:gd name="T16" fmla="*/ 9 w 27"/>
                <a:gd name="T17" fmla="*/ 14 h 24"/>
                <a:gd name="T18" fmla="*/ 8 w 27"/>
                <a:gd name="T19" fmla="*/ 6 h 24"/>
                <a:gd name="T20" fmla="*/ 1 w 27"/>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4">
                  <a:moveTo>
                    <a:pt x="1" y="0"/>
                  </a:moveTo>
                  <a:cubicBezTo>
                    <a:pt x="1" y="0"/>
                    <a:pt x="1" y="5"/>
                    <a:pt x="1" y="8"/>
                  </a:cubicBezTo>
                  <a:cubicBezTo>
                    <a:pt x="0" y="12"/>
                    <a:pt x="5" y="22"/>
                    <a:pt x="8" y="23"/>
                  </a:cubicBezTo>
                  <a:cubicBezTo>
                    <a:pt x="11" y="24"/>
                    <a:pt x="16" y="22"/>
                    <a:pt x="19" y="21"/>
                  </a:cubicBezTo>
                  <a:cubicBezTo>
                    <a:pt x="21" y="19"/>
                    <a:pt x="23" y="16"/>
                    <a:pt x="27" y="14"/>
                  </a:cubicBezTo>
                  <a:cubicBezTo>
                    <a:pt x="26" y="10"/>
                    <a:pt x="26" y="10"/>
                    <a:pt x="26" y="10"/>
                  </a:cubicBezTo>
                  <a:cubicBezTo>
                    <a:pt x="18" y="12"/>
                    <a:pt x="18" y="12"/>
                    <a:pt x="18" y="12"/>
                  </a:cubicBezTo>
                  <a:cubicBezTo>
                    <a:pt x="13" y="12"/>
                    <a:pt x="13" y="12"/>
                    <a:pt x="13" y="12"/>
                  </a:cubicBezTo>
                  <a:cubicBezTo>
                    <a:pt x="9" y="14"/>
                    <a:pt x="9" y="14"/>
                    <a:pt x="9" y="14"/>
                  </a:cubicBezTo>
                  <a:cubicBezTo>
                    <a:pt x="9" y="14"/>
                    <a:pt x="9" y="12"/>
                    <a:pt x="8" y="6"/>
                  </a:cubicBezTo>
                  <a:cubicBezTo>
                    <a:pt x="6" y="1"/>
                    <a:pt x="3" y="0"/>
                    <a:pt x="1" y="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07"/>
            <p:cNvSpPr>
              <a:spLocks/>
            </p:cNvSpPr>
            <p:nvPr/>
          </p:nvSpPr>
          <p:spPr bwMode="auto">
            <a:xfrm>
              <a:off x="6534150" y="5251451"/>
              <a:ext cx="87313" cy="87313"/>
            </a:xfrm>
            <a:custGeom>
              <a:avLst/>
              <a:gdLst>
                <a:gd name="T0" fmla="*/ 3 w 7"/>
                <a:gd name="T1" fmla="*/ 5 h 7"/>
                <a:gd name="T2" fmla="*/ 6 w 7"/>
                <a:gd name="T3" fmla="*/ 3 h 7"/>
                <a:gd name="T4" fmla="*/ 7 w 7"/>
                <a:gd name="T5" fmla="*/ 2 h 7"/>
                <a:gd name="T6" fmla="*/ 3 w 7"/>
                <a:gd name="T7" fmla="*/ 2 h 7"/>
                <a:gd name="T8" fmla="*/ 1 w 7"/>
                <a:gd name="T9" fmla="*/ 2 h 7"/>
                <a:gd name="T10" fmla="*/ 1 w 7"/>
                <a:gd name="T11" fmla="*/ 0 h 7"/>
                <a:gd name="T12" fmla="*/ 0 w 7"/>
                <a:gd name="T13" fmla="*/ 2 h 7"/>
                <a:gd name="T14" fmla="*/ 1 w 7"/>
                <a:gd name="T15" fmla="*/ 4 h 7"/>
                <a:gd name="T16" fmla="*/ 1 w 7"/>
                <a:gd name="T17" fmla="*/ 6 h 7"/>
                <a:gd name="T18" fmla="*/ 2 w 7"/>
                <a:gd name="T19" fmla="*/ 7 h 7"/>
                <a:gd name="T20" fmla="*/ 3 w 7"/>
                <a:gd name="T2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3" y="5"/>
                  </a:moveTo>
                  <a:cubicBezTo>
                    <a:pt x="3" y="5"/>
                    <a:pt x="6" y="4"/>
                    <a:pt x="6" y="3"/>
                  </a:cubicBezTo>
                  <a:cubicBezTo>
                    <a:pt x="6" y="3"/>
                    <a:pt x="7" y="2"/>
                    <a:pt x="7" y="2"/>
                  </a:cubicBezTo>
                  <a:cubicBezTo>
                    <a:pt x="3" y="2"/>
                    <a:pt x="3" y="2"/>
                    <a:pt x="3" y="2"/>
                  </a:cubicBezTo>
                  <a:cubicBezTo>
                    <a:pt x="1" y="2"/>
                    <a:pt x="1" y="2"/>
                    <a:pt x="1" y="2"/>
                  </a:cubicBezTo>
                  <a:cubicBezTo>
                    <a:pt x="1" y="0"/>
                    <a:pt x="1" y="0"/>
                    <a:pt x="1" y="0"/>
                  </a:cubicBezTo>
                  <a:cubicBezTo>
                    <a:pt x="1" y="0"/>
                    <a:pt x="0" y="1"/>
                    <a:pt x="0" y="2"/>
                  </a:cubicBezTo>
                  <a:cubicBezTo>
                    <a:pt x="0" y="3"/>
                    <a:pt x="1" y="4"/>
                    <a:pt x="1" y="4"/>
                  </a:cubicBezTo>
                  <a:cubicBezTo>
                    <a:pt x="1" y="6"/>
                    <a:pt x="1" y="6"/>
                    <a:pt x="1" y="6"/>
                  </a:cubicBezTo>
                  <a:cubicBezTo>
                    <a:pt x="2" y="7"/>
                    <a:pt x="2" y="7"/>
                    <a:pt x="2" y="7"/>
                  </a:cubicBezTo>
                  <a:cubicBezTo>
                    <a:pt x="2" y="7"/>
                    <a:pt x="2" y="5"/>
                    <a:pt x="3"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08"/>
            <p:cNvSpPr>
              <a:spLocks noEditPoints="1"/>
            </p:cNvSpPr>
            <p:nvPr/>
          </p:nvSpPr>
          <p:spPr bwMode="auto">
            <a:xfrm>
              <a:off x="6457950" y="5164138"/>
              <a:ext cx="339725" cy="263525"/>
            </a:xfrm>
            <a:custGeom>
              <a:avLst/>
              <a:gdLst>
                <a:gd name="T0" fmla="*/ 27 w 27"/>
                <a:gd name="T1" fmla="*/ 11 h 21"/>
                <a:gd name="T2" fmla="*/ 26 w 27"/>
                <a:gd name="T3" fmla="*/ 9 h 21"/>
                <a:gd name="T4" fmla="*/ 21 w 27"/>
                <a:gd name="T5" fmla="*/ 10 h 21"/>
                <a:gd name="T6" fmla="*/ 16 w 27"/>
                <a:gd name="T7" fmla="*/ 13 h 21"/>
                <a:gd name="T8" fmla="*/ 16 w 27"/>
                <a:gd name="T9" fmla="*/ 11 h 21"/>
                <a:gd name="T10" fmla="*/ 14 w 27"/>
                <a:gd name="T11" fmla="*/ 14 h 21"/>
                <a:gd name="T12" fmla="*/ 11 w 27"/>
                <a:gd name="T13" fmla="*/ 11 h 21"/>
                <a:gd name="T14" fmla="*/ 9 w 27"/>
                <a:gd name="T15" fmla="*/ 17 h 21"/>
                <a:gd name="T16" fmla="*/ 8 w 27"/>
                <a:gd name="T17" fmla="*/ 17 h 21"/>
                <a:gd name="T18" fmla="*/ 8 w 27"/>
                <a:gd name="T19" fmla="*/ 13 h 21"/>
                <a:gd name="T20" fmla="*/ 5 w 27"/>
                <a:gd name="T21" fmla="*/ 9 h 21"/>
                <a:gd name="T22" fmla="*/ 5 w 27"/>
                <a:gd name="T23" fmla="*/ 6 h 21"/>
                <a:gd name="T24" fmla="*/ 3 w 27"/>
                <a:gd name="T25" fmla="*/ 6 h 21"/>
                <a:gd name="T26" fmla="*/ 5 w 27"/>
                <a:gd name="T27" fmla="*/ 3 h 21"/>
                <a:gd name="T28" fmla="*/ 2 w 27"/>
                <a:gd name="T29" fmla="*/ 2 h 21"/>
                <a:gd name="T30" fmla="*/ 5 w 27"/>
                <a:gd name="T31" fmla="*/ 1 h 21"/>
                <a:gd name="T32" fmla="*/ 4 w 27"/>
                <a:gd name="T33" fmla="*/ 0 h 21"/>
                <a:gd name="T34" fmla="*/ 1 w 27"/>
                <a:gd name="T35" fmla="*/ 0 h 21"/>
                <a:gd name="T36" fmla="*/ 1 w 27"/>
                <a:gd name="T37" fmla="*/ 5 h 21"/>
                <a:gd name="T38" fmla="*/ 8 w 27"/>
                <a:gd name="T39" fmla="*/ 20 h 21"/>
                <a:gd name="T40" fmla="*/ 19 w 27"/>
                <a:gd name="T41" fmla="*/ 18 h 21"/>
                <a:gd name="T42" fmla="*/ 27 w 27"/>
                <a:gd name="T43" fmla="*/ 11 h 21"/>
                <a:gd name="T44" fmla="*/ 3 w 27"/>
                <a:gd name="T45" fmla="*/ 7 h 21"/>
                <a:gd name="T46" fmla="*/ 3 w 27"/>
                <a:gd name="T47" fmla="*/ 8 h 21"/>
                <a:gd name="T48" fmla="*/ 3 w 27"/>
                <a:gd name="T4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21">
                  <a:moveTo>
                    <a:pt x="27" y="11"/>
                  </a:moveTo>
                  <a:cubicBezTo>
                    <a:pt x="26" y="9"/>
                    <a:pt x="26" y="9"/>
                    <a:pt x="26" y="9"/>
                  </a:cubicBezTo>
                  <a:cubicBezTo>
                    <a:pt x="25" y="9"/>
                    <a:pt x="22" y="9"/>
                    <a:pt x="21" y="10"/>
                  </a:cubicBezTo>
                  <a:cubicBezTo>
                    <a:pt x="19" y="10"/>
                    <a:pt x="17" y="13"/>
                    <a:pt x="16" y="13"/>
                  </a:cubicBezTo>
                  <a:cubicBezTo>
                    <a:pt x="16" y="13"/>
                    <a:pt x="16" y="11"/>
                    <a:pt x="16" y="11"/>
                  </a:cubicBezTo>
                  <a:cubicBezTo>
                    <a:pt x="14" y="14"/>
                    <a:pt x="14" y="14"/>
                    <a:pt x="14" y="14"/>
                  </a:cubicBezTo>
                  <a:cubicBezTo>
                    <a:pt x="11" y="11"/>
                    <a:pt x="11" y="11"/>
                    <a:pt x="11" y="11"/>
                  </a:cubicBezTo>
                  <a:cubicBezTo>
                    <a:pt x="10" y="12"/>
                    <a:pt x="9" y="17"/>
                    <a:pt x="9" y="17"/>
                  </a:cubicBezTo>
                  <a:cubicBezTo>
                    <a:pt x="9" y="17"/>
                    <a:pt x="9" y="17"/>
                    <a:pt x="8" y="17"/>
                  </a:cubicBezTo>
                  <a:cubicBezTo>
                    <a:pt x="7" y="16"/>
                    <a:pt x="8" y="13"/>
                    <a:pt x="8" y="13"/>
                  </a:cubicBezTo>
                  <a:cubicBezTo>
                    <a:pt x="8" y="13"/>
                    <a:pt x="6" y="10"/>
                    <a:pt x="5" y="9"/>
                  </a:cubicBezTo>
                  <a:cubicBezTo>
                    <a:pt x="4" y="8"/>
                    <a:pt x="5" y="6"/>
                    <a:pt x="5" y="6"/>
                  </a:cubicBezTo>
                  <a:cubicBezTo>
                    <a:pt x="4" y="5"/>
                    <a:pt x="3" y="6"/>
                    <a:pt x="3" y="6"/>
                  </a:cubicBezTo>
                  <a:cubicBezTo>
                    <a:pt x="4" y="5"/>
                    <a:pt x="5" y="3"/>
                    <a:pt x="5" y="3"/>
                  </a:cubicBezTo>
                  <a:cubicBezTo>
                    <a:pt x="4" y="2"/>
                    <a:pt x="2" y="2"/>
                    <a:pt x="2" y="2"/>
                  </a:cubicBezTo>
                  <a:cubicBezTo>
                    <a:pt x="2" y="2"/>
                    <a:pt x="5" y="2"/>
                    <a:pt x="5" y="1"/>
                  </a:cubicBezTo>
                  <a:cubicBezTo>
                    <a:pt x="5" y="1"/>
                    <a:pt x="4" y="1"/>
                    <a:pt x="4" y="0"/>
                  </a:cubicBezTo>
                  <a:cubicBezTo>
                    <a:pt x="4" y="0"/>
                    <a:pt x="2" y="0"/>
                    <a:pt x="1" y="0"/>
                  </a:cubicBezTo>
                  <a:cubicBezTo>
                    <a:pt x="1" y="2"/>
                    <a:pt x="1" y="4"/>
                    <a:pt x="1" y="5"/>
                  </a:cubicBezTo>
                  <a:cubicBezTo>
                    <a:pt x="0" y="9"/>
                    <a:pt x="5" y="19"/>
                    <a:pt x="8" y="20"/>
                  </a:cubicBezTo>
                  <a:cubicBezTo>
                    <a:pt x="11" y="21"/>
                    <a:pt x="16" y="19"/>
                    <a:pt x="19" y="18"/>
                  </a:cubicBezTo>
                  <a:cubicBezTo>
                    <a:pt x="21" y="16"/>
                    <a:pt x="25" y="13"/>
                    <a:pt x="27" y="11"/>
                  </a:cubicBezTo>
                  <a:close/>
                  <a:moveTo>
                    <a:pt x="3" y="7"/>
                  </a:moveTo>
                  <a:cubicBezTo>
                    <a:pt x="3" y="8"/>
                    <a:pt x="3" y="8"/>
                    <a:pt x="3" y="8"/>
                  </a:cubicBezTo>
                  <a:cubicBezTo>
                    <a:pt x="3" y="8"/>
                    <a:pt x="3" y="8"/>
                    <a:pt x="3"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09"/>
            <p:cNvSpPr>
              <a:spLocks/>
            </p:cNvSpPr>
            <p:nvPr/>
          </p:nvSpPr>
          <p:spPr bwMode="auto">
            <a:xfrm>
              <a:off x="6546850" y="5251451"/>
              <a:ext cx="87313" cy="50800"/>
            </a:xfrm>
            <a:custGeom>
              <a:avLst/>
              <a:gdLst>
                <a:gd name="T0" fmla="*/ 7 w 7"/>
                <a:gd name="T1" fmla="*/ 2 h 4"/>
                <a:gd name="T2" fmla="*/ 4 w 7"/>
                <a:gd name="T3" fmla="*/ 0 h 4"/>
                <a:gd name="T4" fmla="*/ 1 w 7"/>
                <a:gd name="T5" fmla="*/ 0 h 4"/>
                <a:gd name="T6" fmla="*/ 0 w 7"/>
                <a:gd name="T7" fmla="*/ 1 h 4"/>
                <a:gd name="T8" fmla="*/ 1 w 7"/>
                <a:gd name="T9" fmla="*/ 2 h 4"/>
                <a:gd name="T10" fmla="*/ 2 w 7"/>
                <a:gd name="T11" fmla="*/ 3 h 4"/>
                <a:gd name="T12" fmla="*/ 3 w 7"/>
                <a:gd name="T13" fmla="*/ 4 h 4"/>
                <a:gd name="T14" fmla="*/ 7 w 7"/>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7" y="2"/>
                  </a:moveTo>
                  <a:cubicBezTo>
                    <a:pt x="6" y="2"/>
                    <a:pt x="5" y="1"/>
                    <a:pt x="4" y="0"/>
                  </a:cubicBezTo>
                  <a:cubicBezTo>
                    <a:pt x="2" y="0"/>
                    <a:pt x="1" y="0"/>
                    <a:pt x="1" y="0"/>
                  </a:cubicBezTo>
                  <a:cubicBezTo>
                    <a:pt x="1" y="0"/>
                    <a:pt x="1" y="0"/>
                    <a:pt x="0" y="1"/>
                  </a:cubicBezTo>
                  <a:cubicBezTo>
                    <a:pt x="0" y="1"/>
                    <a:pt x="0" y="2"/>
                    <a:pt x="1" y="2"/>
                  </a:cubicBezTo>
                  <a:cubicBezTo>
                    <a:pt x="1" y="2"/>
                    <a:pt x="1" y="3"/>
                    <a:pt x="2" y="3"/>
                  </a:cubicBezTo>
                  <a:cubicBezTo>
                    <a:pt x="2" y="3"/>
                    <a:pt x="3" y="3"/>
                    <a:pt x="3" y="4"/>
                  </a:cubicBezTo>
                  <a:cubicBezTo>
                    <a:pt x="3" y="4"/>
                    <a:pt x="6" y="3"/>
                    <a:pt x="7" y="2"/>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5928797" y="1575270"/>
            <a:ext cx="1669314" cy="1669314"/>
            <a:chOff x="9743689" y="1216474"/>
            <a:chExt cx="1332000" cy="1332000"/>
          </a:xfrm>
        </p:grpSpPr>
        <p:sp>
          <p:nvSpPr>
            <p:cNvPr id="70" name="Freeform 55"/>
            <p:cNvSpPr>
              <a:spLocks/>
            </p:cNvSpPr>
            <p:nvPr/>
          </p:nvSpPr>
          <p:spPr bwMode="auto">
            <a:xfrm>
              <a:off x="9743689" y="1489884"/>
              <a:ext cx="388064" cy="788684"/>
            </a:xfrm>
            <a:custGeom>
              <a:avLst/>
              <a:gdLst>
                <a:gd name="T0" fmla="*/ 27 w 114"/>
                <a:gd name="T1" fmla="*/ 96 h 231"/>
                <a:gd name="T2" fmla="*/ 0 w 114"/>
                <a:gd name="T3" fmla="*/ 117 h 231"/>
                <a:gd name="T4" fmla="*/ 27 w 114"/>
                <a:gd name="T5" fmla="*/ 137 h 231"/>
                <a:gd name="T6" fmla="*/ 70 w 114"/>
                <a:gd name="T7" fmla="*/ 231 h 231"/>
                <a:gd name="T8" fmla="*/ 111 w 114"/>
                <a:gd name="T9" fmla="*/ 190 h 231"/>
                <a:gd name="T10" fmla="*/ 84 w 114"/>
                <a:gd name="T11" fmla="*/ 117 h 231"/>
                <a:gd name="T12" fmla="*/ 114 w 114"/>
                <a:gd name="T13" fmla="*/ 41 h 231"/>
                <a:gd name="T14" fmla="*/ 73 w 114"/>
                <a:gd name="T15" fmla="*/ 0 h 231"/>
                <a:gd name="T16" fmla="*/ 27 w 114"/>
                <a:gd name="T17" fmla="*/ 9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31">
                  <a:moveTo>
                    <a:pt x="27" y="96"/>
                  </a:moveTo>
                  <a:cubicBezTo>
                    <a:pt x="0" y="117"/>
                    <a:pt x="0" y="117"/>
                    <a:pt x="0" y="117"/>
                  </a:cubicBezTo>
                  <a:cubicBezTo>
                    <a:pt x="27" y="137"/>
                    <a:pt x="27" y="137"/>
                    <a:pt x="27" y="137"/>
                  </a:cubicBezTo>
                  <a:cubicBezTo>
                    <a:pt x="32" y="173"/>
                    <a:pt x="47" y="205"/>
                    <a:pt x="70" y="231"/>
                  </a:cubicBezTo>
                  <a:cubicBezTo>
                    <a:pt x="111" y="190"/>
                    <a:pt x="111" y="190"/>
                    <a:pt x="111" y="190"/>
                  </a:cubicBezTo>
                  <a:cubicBezTo>
                    <a:pt x="94" y="170"/>
                    <a:pt x="84" y="145"/>
                    <a:pt x="84" y="117"/>
                  </a:cubicBezTo>
                  <a:cubicBezTo>
                    <a:pt x="84" y="87"/>
                    <a:pt x="95" y="61"/>
                    <a:pt x="114" y="41"/>
                  </a:cubicBezTo>
                  <a:cubicBezTo>
                    <a:pt x="73" y="0"/>
                    <a:pt x="73" y="0"/>
                    <a:pt x="73" y="0"/>
                  </a:cubicBezTo>
                  <a:cubicBezTo>
                    <a:pt x="48" y="25"/>
                    <a:pt x="32" y="59"/>
                    <a:pt x="27"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6"/>
            <p:cNvSpPr>
              <a:spLocks/>
            </p:cNvSpPr>
            <p:nvPr/>
          </p:nvSpPr>
          <p:spPr bwMode="auto">
            <a:xfrm>
              <a:off x="10002397" y="2159389"/>
              <a:ext cx="811087" cy="389085"/>
            </a:xfrm>
            <a:custGeom>
              <a:avLst/>
              <a:gdLst>
                <a:gd name="T0" fmla="*/ 41 w 238"/>
                <a:gd name="T1" fmla="*/ 0 h 114"/>
                <a:gd name="T2" fmla="*/ 0 w 238"/>
                <a:gd name="T3" fmla="*/ 41 h 114"/>
                <a:gd name="T4" fmla="*/ 102 w 238"/>
                <a:gd name="T5" fmla="*/ 91 h 114"/>
                <a:gd name="T6" fmla="*/ 119 w 238"/>
                <a:gd name="T7" fmla="*/ 114 h 114"/>
                <a:gd name="T8" fmla="*/ 136 w 238"/>
                <a:gd name="T9" fmla="*/ 91 h 114"/>
                <a:gd name="T10" fmla="*/ 238 w 238"/>
                <a:gd name="T11" fmla="*/ 45 h 114"/>
                <a:gd name="T12" fmla="*/ 197 w 238"/>
                <a:gd name="T13" fmla="*/ 4 h 114"/>
                <a:gd name="T14" fmla="*/ 121 w 238"/>
                <a:gd name="T15" fmla="*/ 34 h 114"/>
                <a:gd name="T16" fmla="*/ 41 w 238"/>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14">
                  <a:moveTo>
                    <a:pt x="41" y="0"/>
                  </a:moveTo>
                  <a:cubicBezTo>
                    <a:pt x="0" y="41"/>
                    <a:pt x="0" y="41"/>
                    <a:pt x="0" y="41"/>
                  </a:cubicBezTo>
                  <a:cubicBezTo>
                    <a:pt x="26" y="68"/>
                    <a:pt x="62" y="86"/>
                    <a:pt x="102" y="91"/>
                  </a:cubicBezTo>
                  <a:cubicBezTo>
                    <a:pt x="119" y="114"/>
                    <a:pt x="119" y="114"/>
                    <a:pt x="119" y="114"/>
                  </a:cubicBezTo>
                  <a:cubicBezTo>
                    <a:pt x="136" y="91"/>
                    <a:pt x="136" y="91"/>
                    <a:pt x="136" y="91"/>
                  </a:cubicBezTo>
                  <a:cubicBezTo>
                    <a:pt x="176" y="88"/>
                    <a:pt x="211" y="71"/>
                    <a:pt x="238" y="45"/>
                  </a:cubicBezTo>
                  <a:cubicBezTo>
                    <a:pt x="197" y="4"/>
                    <a:pt x="197" y="4"/>
                    <a:pt x="197" y="4"/>
                  </a:cubicBezTo>
                  <a:cubicBezTo>
                    <a:pt x="177" y="23"/>
                    <a:pt x="151" y="34"/>
                    <a:pt x="121" y="34"/>
                  </a:cubicBezTo>
                  <a:cubicBezTo>
                    <a:pt x="90" y="34"/>
                    <a:pt x="61" y="21"/>
                    <a:pt x="4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7"/>
            <p:cNvSpPr>
              <a:spLocks/>
            </p:cNvSpPr>
            <p:nvPr/>
          </p:nvSpPr>
          <p:spPr bwMode="auto">
            <a:xfrm>
              <a:off x="10012887" y="1216474"/>
              <a:ext cx="790111" cy="389960"/>
            </a:xfrm>
            <a:custGeom>
              <a:avLst/>
              <a:gdLst>
                <a:gd name="T0" fmla="*/ 116 w 232"/>
                <a:gd name="T1" fmla="*/ 0 h 114"/>
                <a:gd name="T2" fmla="*/ 95 w 232"/>
                <a:gd name="T3" fmla="*/ 27 h 114"/>
                <a:gd name="T4" fmla="*/ 0 w 232"/>
                <a:gd name="T5" fmla="*/ 73 h 114"/>
                <a:gd name="T6" fmla="*/ 41 w 232"/>
                <a:gd name="T7" fmla="*/ 114 h 114"/>
                <a:gd name="T8" fmla="*/ 118 w 232"/>
                <a:gd name="T9" fmla="*/ 84 h 114"/>
                <a:gd name="T10" fmla="*/ 191 w 232"/>
                <a:gd name="T11" fmla="*/ 110 h 114"/>
                <a:gd name="T12" fmla="*/ 232 w 232"/>
                <a:gd name="T13" fmla="*/ 69 h 114"/>
                <a:gd name="T14" fmla="*/ 136 w 232"/>
                <a:gd name="T15" fmla="*/ 27 h 114"/>
                <a:gd name="T16" fmla="*/ 116 w 232"/>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14">
                  <a:moveTo>
                    <a:pt x="116" y="0"/>
                  </a:moveTo>
                  <a:cubicBezTo>
                    <a:pt x="95" y="27"/>
                    <a:pt x="95" y="27"/>
                    <a:pt x="95" y="27"/>
                  </a:cubicBezTo>
                  <a:cubicBezTo>
                    <a:pt x="59" y="32"/>
                    <a:pt x="25" y="49"/>
                    <a:pt x="0" y="73"/>
                  </a:cubicBezTo>
                  <a:cubicBezTo>
                    <a:pt x="41" y="114"/>
                    <a:pt x="41" y="114"/>
                    <a:pt x="41" y="114"/>
                  </a:cubicBezTo>
                  <a:cubicBezTo>
                    <a:pt x="61" y="95"/>
                    <a:pt x="88" y="84"/>
                    <a:pt x="118" y="84"/>
                  </a:cubicBezTo>
                  <a:cubicBezTo>
                    <a:pt x="146" y="84"/>
                    <a:pt x="171" y="94"/>
                    <a:pt x="191" y="110"/>
                  </a:cubicBezTo>
                  <a:cubicBezTo>
                    <a:pt x="232" y="69"/>
                    <a:pt x="232" y="69"/>
                    <a:pt x="232" y="69"/>
                  </a:cubicBezTo>
                  <a:cubicBezTo>
                    <a:pt x="206" y="46"/>
                    <a:pt x="173" y="30"/>
                    <a:pt x="136" y="27"/>
                  </a:cubicBezTo>
                  <a:lnTo>
                    <a:pt x="1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8"/>
            <p:cNvSpPr>
              <a:spLocks/>
            </p:cNvSpPr>
            <p:nvPr/>
          </p:nvSpPr>
          <p:spPr bwMode="auto">
            <a:xfrm>
              <a:off x="10687625" y="1473235"/>
              <a:ext cx="388064" cy="819355"/>
            </a:xfrm>
            <a:custGeom>
              <a:avLst/>
              <a:gdLst>
                <a:gd name="T0" fmla="*/ 91 w 114"/>
                <a:gd name="T1" fmla="*/ 104 h 240"/>
                <a:gd name="T2" fmla="*/ 41 w 114"/>
                <a:gd name="T3" fmla="*/ 0 h 240"/>
                <a:gd name="T4" fmla="*/ 0 w 114"/>
                <a:gd name="T5" fmla="*/ 41 h 240"/>
                <a:gd name="T6" fmla="*/ 33 w 114"/>
                <a:gd name="T7" fmla="*/ 122 h 240"/>
                <a:gd name="T8" fmla="*/ 3 w 114"/>
                <a:gd name="T9" fmla="*/ 199 h 240"/>
                <a:gd name="T10" fmla="*/ 44 w 114"/>
                <a:gd name="T11" fmla="*/ 240 h 240"/>
                <a:gd name="T12" fmla="*/ 90 w 114"/>
                <a:gd name="T13" fmla="*/ 139 h 240"/>
                <a:gd name="T14" fmla="*/ 114 w 114"/>
                <a:gd name="T15" fmla="*/ 122 h 240"/>
                <a:gd name="T16" fmla="*/ 91 w 114"/>
                <a:gd name="T17" fmla="*/ 10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40">
                  <a:moveTo>
                    <a:pt x="91" y="104"/>
                  </a:moveTo>
                  <a:cubicBezTo>
                    <a:pt x="86" y="64"/>
                    <a:pt x="68" y="27"/>
                    <a:pt x="41" y="0"/>
                  </a:cubicBezTo>
                  <a:cubicBezTo>
                    <a:pt x="0" y="41"/>
                    <a:pt x="0" y="41"/>
                    <a:pt x="0" y="41"/>
                  </a:cubicBezTo>
                  <a:cubicBezTo>
                    <a:pt x="20" y="62"/>
                    <a:pt x="33" y="90"/>
                    <a:pt x="33" y="122"/>
                  </a:cubicBezTo>
                  <a:cubicBezTo>
                    <a:pt x="33" y="152"/>
                    <a:pt x="22" y="179"/>
                    <a:pt x="3" y="199"/>
                  </a:cubicBezTo>
                  <a:cubicBezTo>
                    <a:pt x="44" y="240"/>
                    <a:pt x="44" y="240"/>
                    <a:pt x="44" y="240"/>
                  </a:cubicBezTo>
                  <a:cubicBezTo>
                    <a:pt x="69" y="213"/>
                    <a:pt x="87" y="178"/>
                    <a:pt x="90" y="139"/>
                  </a:cubicBezTo>
                  <a:cubicBezTo>
                    <a:pt x="114" y="122"/>
                    <a:pt x="114" y="122"/>
                    <a:pt x="114" y="122"/>
                  </a:cubicBezTo>
                  <a:lnTo>
                    <a:pt x="91" y="1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695422053"/>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63685" y="476368"/>
            <a:ext cx="4062331"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rgbClr val="ED7D3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想一想，下图效果是如何实现的呢？</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396762" y="1477120"/>
            <a:ext cx="6883050" cy="2115992"/>
            <a:chOff x="5095371" y="1420849"/>
            <a:chExt cx="6883050" cy="2115992"/>
          </a:xfrm>
        </p:grpSpPr>
        <p:grpSp>
          <p:nvGrpSpPr>
            <p:cNvPr id="35" name="组合 34"/>
            <p:cNvGrpSpPr/>
            <p:nvPr/>
          </p:nvGrpSpPr>
          <p:grpSpPr>
            <a:xfrm>
              <a:off x="9608381" y="1420849"/>
              <a:ext cx="2370040" cy="2115992"/>
              <a:chOff x="2580893" y="1879233"/>
              <a:chExt cx="2370040" cy="2115992"/>
            </a:xfrm>
          </p:grpSpPr>
          <p:sp>
            <p:nvSpPr>
              <p:cNvPr id="36" name="椭圆 35"/>
              <p:cNvSpPr/>
              <p:nvPr/>
            </p:nvSpPr>
            <p:spPr>
              <a:xfrm>
                <a:off x="3062651" y="2233967"/>
                <a:ext cx="1406525" cy="1406525"/>
              </a:xfrm>
              <a:prstGeom prst="ellipse">
                <a:avLst/>
              </a:prstGeom>
              <a:gradFill flip="none" rotWithShape="1">
                <a:gsLst>
                  <a:gs pos="0">
                    <a:srgbClr val="D1D1D1"/>
                  </a:gs>
                  <a:gs pos="50000">
                    <a:srgbClr val="DDDDDD"/>
                  </a:gs>
                  <a:gs pos="100000">
                    <a:srgbClr val="FBFBF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7" name="图表 36"/>
              <p:cNvGraphicFramePr/>
              <p:nvPr>
                <p:extLst>
                  <p:ext uri="{D42A27DB-BD31-4B8C-83A1-F6EECF244321}">
                    <p14:modId xmlns:p14="http://schemas.microsoft.com/office/powerpoint/2010/main" val="3187141152"/>
                  </p:ext>
                </p:extLst>
              </p:nvPr>
            </p:nvGraphicFramePr>
            <p:xfrm>
              <a:off x="2580893" y="1879233"/>
              <a:ext cx="2370040" cy="2115992"/>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32" name="组合 31"/>
            <p:cNvGrpSpPr/>
            <p:nvPr/>
          </p:nvGrpSpPr>
          <p:grpSpPr>
            <a:xfrm>
              <a:off x="7351876" y="1420849"/>
              <a:ext cx="2370040" cy="2115992"/>
              <a:chOff x="2580893" y="1879233"/>
              <a:chExt cx="2370040" cy="2115992"/>
            </a:xfrm>
          </p:grpSpPr>
          <p:sp>
            <p:nvSpPr>
              <p:cNvPr id="33" name="椭圆 32"/>
              <p:cNvSpPr/>
              <p:nvPr/>
            </p:nvSpPr>
            <p:spPr>
              <a:xfrm>
                <a:off x="3062651" y="2233967"/>
                <a:ext cx="1406525" cy="1406525"/>
              </a:xfrm>
              <a:prstGeom prst="ellipse">
                <a:avLst/>
              </a:prstGeom>
              <a:gradFill flip="none" rotWithShape="1">
                <a:gsLst>
                  <a:gs pos="0">
                    <a:srgbClr val="D1D1D1"/>
                  </a:gs>
                  <a:gs pos="50000">
                    <a:srgbClr val="DDDDDD"/>
                  </a:gs>
                  <a:gs pos="100000">
                    <a:srgbClr val="FBFBF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4" name="图表 33"/>
              <p:cNvGraphicFramePr/>
              <p:nvPr>
                <p:extLst>
                  <p:ext uri="{D42A27DB-BD31-4B8C-83A1-F6EECF244321}">
                    <p14:modId xmlns:p14="http://schemas.microsoft.com/office/powerpoint/2010/main" val="2195967266"/>
                  </p:ext>
                </p:extLst>
              </p:nvPr>
            </p:nvGraphicFramePr>
            <p:xfrm>
              <a:off x="2580893" y="1879233"/>
              <a:ext cx="2370040" cy="2115992"/>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27" name="组合 26"/>
            <p:cNvGrpSpPr/>
            <p:nvPr/>
          </p:nvGrpSpPr>
          <p:grpSpPr>
            <a:xfrm>
              <a:off x="8050213" y="2357962"/>
              <a:ext cx="941387" cy="352425"/>
              <a:chOff x="7935913" y="2265363"/>
              <a:chExt cx="941387" cy="352425"/>
            </a:xfrm>
            <a:solidFill>
              <a:schemeClr val="bg1">
                <a:lumMod val="65000"/>
              </a:schemeClr>
            </a:solidFill>
          </p:grpSpPr>
          <p:sp>
            <p:nvSpPr>
              <p:cNvPr id="11" name="Freeform 12"/>
              <p:cNvSpPr>
                <a:spLocks/>
              </p:cNvSpPr>
              <p:nvPr/>
            </p:nvSpPr>
            <p:spPr bwMode="auto">
              <a:xfrm>
                <a:off x="7935913" y="2265363"/>
                <a:ext cx="373063" cy="352425"/>
              </a:xfrm>
              <a:custGeom>
                <a:avLst/>
                <a:gdLst>
                  <a:gd name="T0" fmla="*/ 0 w 235"/>
                  <a:gd name="T1" fmla="*/ 0 h 222"/>
                  <a:gd name="T2" fmla="*/ 235 w 235"/>
                  <a:gd name="T3" fmla="*/ 0 h 222"/>
                  <a:gd name="T4" fmla="*/ 235 w 235"/>
                  <a:gd name="T5" fmla="*/ 27 h 222"/>
                  <a:gd name="T6" fmla="*/ 96 w 235"/>
                  <a:gd name="T7" fmla="*/ 222 h 222"/>
                  <a:gd name="T8" fmla="*/ 54 w 235"/>
                  <a:gd name="T9" fmla="*/ 222 h 222"/>
                  <a:gd name="T10" fmla="*/ 192 w 235"/>
                  <a:gd name="T11" fmla="*/ 33 h 222"/>
                  <a:gd name="T12" fmla="*/ 0 w 235"/>
                  <a:gd name="T13" fmla="*/ 33 h 222"/>
                  <a:gd name="T14" fmla="*/ 0 w 235"/>
                  <a:gd name="T15" fmla="*/ 0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5" h="222">
                    <a:moveTo>
                      <a:pt x="0" y="0"/>
                    </a:moveTo>
                    <a:lnTo>
                      <a:pt x="235" y="0"/>
                    </a:lnTo>
                    <a:lnTo>
                      <a:pt x="235" y="27"/>
                    </a:lnTo>
                    <a:lnTo>
                      <a:pt x="96" y="222"/>
                    </a:lnTo>
                    <a:lnTo>
                      <a:pt x="54" y="222"/>
                    </a:lnTo>
                    <a:lnTo>
                      <a:pt x="192" y="33"/>
                    </a:lnTo>
                    <a:lnTo>
                      <a:pt x="0" y="3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8342313" y="2265363"/>
                <a:ext cx="339725" cy="352425"/>
              </a:xfrm>
              <a:custGeom>
                <a:avLst/>
                <a:gdLst>
                  <a:gd name="T0" fmla="*/ 26 w 40"/>
                  <a:gd name="T1" fmla="*/ 16 h 41"/>
                  <a:gd name="T2" fmla="*/ 33 w 40"/>
                  <a:gd name="T3" fmla="*/ 13 h 41"/>
                  <a:gd name="T4" fmla="*/ 33 w 40"/>
                  <a:gd name="T5" fmla="*/ 9 h 41"/>
                  <a:gd name="T6" fmla="*/ 26 w 40"/>
                  <a:gd name="T7" fmla="*/ 6 h 41"/>
                  <a:gd name="T8" fmla="*/ 2 w 40"/>
                  <a:gd name="T9" fmla="*/ 6 h 41"/>
                  <a:gd name="T10" fmla="*/ 2 w 40"/>
                  <a:gd name="T11" fmla="*/ 0 h 41"/>
                  <a:gd name="T12" fmla="*/ 26 w 40"/>
                  <a:gd name="T13" fmla="*/ 0 h 41"/>
                  <a:gd name="T14" fmla="*/ 40 w 40"/>
                  <a:gd name="T15" fmla="*/ 9 h 41"/>
                  <a:gd name="T16" fmla="*/ 40 w 40"/>
                  <a:gd name="T17" fmla="*/ 13 h 41"/>
                  <a:gd name="T18" fmla="*/ 26 w 40"/>
                  <a:gd name="T19" fmla="*/ 22 h 41"/>
                  <a:gd name="T20" fmla="*/ 14 w 40"/>
                  <a:gd name="T21" fmla="*/ 22 h 41"/>
                  <a:gd name="T22" fmla="*/ 7 w 40"/>
                  <a:gd name="T23" fmla="*/ 25 h 41"/>
                  <a:gd name="T24" fmla="*/ 7 w 40"/>
                  <a:gd name="T25" fmla="*/ 35 h 41"/>
                  <a:gd name="T26" fmla="*/ 40 w 40"/>
                  <a:gd name="T27" fmla="*/ 35 h 41"/>
                  <a:gd name="T28" fmla="*/ 40 w 40"/>
                  <a:gd name="T29" fmla="*/ 41 h 41"/>
                  <a:gd name="T30" fmla="*/ 0 w 40"/>
                  <a:gd name="T31" fmla="*/ 41 h 41"/>
                  <a:gd name="T32" fmla="*/ 0 w 40"/>
                  <a:gd name="T33" fmla="*/ 25 h 41"/>
                  <a:gd name="T34" fmla="*/ 14 w 40"/>
                  <a:gd name="T35" fmla="*/ 16 h 41"/>
                  <a:gd name="T36" fmla="*/ 26 w 40"/>
                  <a:gd name="T3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41">
                    <a:moveTo>
                      <a:pt x="26" y="16"/>
                    </a:moveTo>
                    <a:cubicBezTo>
                      <a:pt x="31" y="16"/>
                      <a:pt x="33" y="15"/>
                      <a:pt x="33" y="13"/>
                    </a:cubicBezTo>
                    <a:cubicBezTo>
                      <a:pt x="33" y="9"/>
                      <a:pt x="33" y="9"/>
                      <a:pt x="33" y="9"/>
                    </a:cubicBezTo>
                    <a:cubicBezTo>
                      <a:pt x="33" y="7"/>
                      <a:pt x="31" y="6"/>
                      <a:pt x="26" y="6"/>
                    </a:cubicBezTo>
                    <a:cubicBezTo>
                      <a:pt x="2" y="6"/>
                      <a:pt x="2" y="6"/>
                      <a:pt x="2" y="6"/>
                    </a:cubicBezTo>
                    <a:cubicBezTo>
                      <a:pt x="2" y="0"/>
                      <a:pt x="2" y="0"/>
                      <a:pt x="2" y="0"/>
                    </a:cubicBezTo>
                    <a:cubicBezTo>
                      <a:pt x="26" y="0"/>
                      <a:pt x="26" y="0"/>
                      <a:pt x="26" y="0"/>
                    </a:cubicBezTo>
                    <a:cubicBezTo>
                      <a:pt x="35" y="0"/>
                      <a:pt x="40" y="3"/>
                      <a:pt x="40" y="9"/>
                    </a:cubicBezTo>
                    <a:cubicBezTo>
                      <a:pt x="40" y="13"/>
                      <a:pt x="40" y="13"/>
                      <a:pt x="40" y="13"/>
                    </a:cubicBezTo>
                    <a:cubicBezTo>
                      <a:pt x="40" y="19"/>
                      <a:pt x="35" y="22"/>
                      <a:pt x="26" y="22"/>
                    </a:cubicBezTo>
                    <a:cubicBezTo>
                      <a:pt x="14" y="22"/>
                      <a:pt x="14" y="22"/>
                      <a:pt x="14" y="22"/>
                    </a:cubicBezTo>
                    <a:cubicBezTo>
                      <a:pt x="10" y="22"/>
                      <a:pt x="7" y="23"/>
                      <a:pt x="7" y="25"/>
                    </a:cubicBezTo>
                    <a:cubicBezTo>
                      <a:pt x="7" y="35"/>
                      <a:pt x="7" y="35"/>
                      <a:pt x="7" y="35"/>
                    </a:cubicBezTo>
                    <a:cubicBezTo>
                      <a:pt x="40" y="35"/>
                      <a:pt x="40" y="35"/>
                      <a:pt x="40" y="35"/>
                    </a:cubicBezTo>
                    <a:cubicBezTo>
                      <a:pt x="40" y="41"/>
                      <a:pt x="40" y="41"/>
                      <a:pt x="40" y="41"/>
                    </a:cubicBezTo>
                    <a:cubicBezTo>
                      <a:pt x="0" y="41"/>
                      <a:pt x="0" y="41"/>
                      <a:pt x="0" y="41"/>
                    </a:cubicBezTo>
                    <a:cubicBezTo>
                      <a:pt x="0" y="25"/>
                      <a:pt x="0" y="25"/>
                      <a:pt x="0" y="25"/>
                    </a:cubicBezTo>
                    <a:cubicBezTo>
                      <a:pt x="0" y="19"/>
                      <a:pt x="5" y="16"/>
                      <a:pt x="14" y="16"/>
                    </a:cubicBezTo>
                    <a:lnTo>
                      <a:pt x="2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noEditPoints="1"/>
              </p:cNvSpPr>
              <p:nvPr/>
            </p:nvSpPr>
            <p:spPr bwMode="auto">
              <a:xfrm>
                <a:off x="8715375" y="2420938"/>
                <a:ext cx="161925" cy="196850"/>
              </a:xfrm>
              <a:custGeom>
                <a:avLst/>
                <a:gdLst>
                  <a:gd name="T0" fmla="*/ 0 w 19"/>
                  <a:gd name="T1" fmla="*/ 5 h 23"/>
                  <a:gd name="T2" fmla="*/ 4 w 19"/>
                  <a:gd name="T3" fmla="*/ 0 h 23"/>
                  <a:gd name="T4" fmla="*/ 9 w 19"/>
                  <a:gd name="T5" fmla="*/ 5 h 23"/>
                  <a:gd name="T6" fmla="*/ 4 w 19"/>
                  <a:gd name="T7" fmla="*/ 9 h 23"/>
                  <a:gd name="T8" fmla="*/ 0 w 19"/>
                  <a:gd name="T9" fmla="*/ 5 h 23"/>
                  <a:gd name="T10" fmla="*/ 5 w 19"/>
                  <a:gd name="T11" fmla="*/ 23 h 23"/>
                  <a:gd name="T12" fmla="*/ 2 w 19"/>
                  <a:gd name="T13" fmla="*/ 23 h 23"/>
                  <a:gd name="T14" fmla="*/ 14 w 19"/>
                  <a:gd name="T15" fmla="*/ 0 h 23"/>
                  <a:gd name="T16" fmla="*/ 17 w 19"/>
                  <a:gd name="T17" fmla="*/ 0 h 23"/>
                  <a:gd name="T18" fmla="*/ 5 w 19"/>
                  <a:gd name="T19" fmla="*/ 23 h 23"/>
                  <a:gd name="T20" fmla="*/ 4 w 19"/>
                  <a:gd name="T21" fmla="*/ 7 h 23"/>
                  <a:gd name="T22" fmla="*/ 6 w 19"/>
                  <a:gd name="T23" fmla="*/ 5 h 23"/>
                  <a:gd name="T24" fmla="*/ 4 w 19"/>
                  <a:gd name="T25" fmla="*/ 3 h 23"/>
                  <a:gd name="T26" fmla="*/ 2 w 19"/>
                  <a:gd name="T27" fmla="*/ 5 h 23"/>
                  <a:gd name="T28" fmla="*/ 4 w 19"/>
                  <a:gd name="T29" fmla="*/ 7 h 23"/>
                  <a:gd name="T30" fmla="*/ 10 w 19"/>
                  <a:gd name="T31" fmla="*/ 18 h 23"/>
                  <a:gd name="T32" fmla="*/ 15 w 19"/>
                  <a:gd name="T33" fmla="*/ 14 h 23"/>
                  <a:gd name="T34" fmla="*/ 19 w 19"/>
                  <a:gd name="T35" fmla="*/ 18 h 23"/>
                  <a:gd name="T36" fmla="*/ 15 w 19"/>
                  <a:gd name="T37" fmla="*/ 23 h 23"/>
                  <a:gd name="T38" fmla="*/ 10 w 19"/>
                  <a:gd name="T39" fmla="*/ 18 h 23"/>
                  <a:gd name="T40" fmla="*/ 15 w 19"/>
                  <a:gd name="T41" fmla="*/ 21 h 23"/>
                  <a:gd name="T42" fmla="*/ 17 w 19"/>
                  <a:gd name="T43" fmla="*/ 18 h 23"/>
                  <a:gd name="T44" fmla="*/ 15 w 19"/>
                  <a:gd name="T45" fmla="*/ 16 h 23"/>
                  <a:gd name="T46" fmla="*/ 13 w 19"/>
                  <a:gd name="T47" fmla="*/ 18 h 23"/>
                  <a:gd name="T48" fmla="*/ 15 w 19"/>
                  <a:gd name="T49"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23">
                    <a:moveTo>
                      <a:pt x="0" y="5"/>
                    </a:moveTo>
                    <a:cubicBezTo>
                      <a:pt x="0" y="2"/>
                      <a:pt x="1" y="0"/>
                      <a:pt x="4" y="0"/>
                    </a:cubicBezTo>
                    <a:cubicBezTo>
                      <a:pt x="7" y="0"/>
                      <a:pt x="9" y="2"/>
                      <a:pt x="9" y="5"/>
                    </a:cubicBezTo>
                    <a:cubicBezTo>
                      <a:pt x="9" y="8"/>
                      <a:pt x="7" y="9"/>
                      <a:pt x="4" y="9"/>
                    </a:cubicBezTo>
                    <a:cubicBezTo>
                      <a:pt x="1" y="9"/>
                      <a:pt x="0" y="8"/>
                      <a:pt x="0" y="5"/>
                    </a:cubicBezTo>
                    <a:close/>
                    <a:moveTo>
                      <a:pt x="5" y="23"/>
                    </a:moveTo>
                    <a:cubicBezTo>
                      <a:pt x="2" y="23"/>
                      <a:pt x="2" y="23"/>
                      <a:pt x="2" y="23"/>
                    </a:cubicBezTo>
                    <a:cubicBezTo>
                      <a:pt x="14" y="0"/>
                      <a:pt x="14" y="0"/>
                      <a:pt x="14" y="0"/>
                    </a:cubicBezTo>
                    <a:cubicBezTo>
                      <a:pt x="17" y="0"/>
                      <a:pt x="17" y="0"/>
                      <a:pt x="17" y="0"/>
                    </a:cubicBezTo>
                    <a:lnTo>
                      <a:pt x="5" y="23"/>
                    </a:lnTo>
                    <a:close/>
                    <a:moveTo>
                      <a:pt x="4" y="7"/>
                    </a:moveTo>
                    <a:cubicBezTo>
                      <a:pt x="6" y="7"/>
                      <a:pt x="6" y="6"/>
                      <a:pt x="6" y="5"/>
                    </a:cubicBezTo>
                    <a:cubicBezTo>
                      <a:pt x="6" y="3"/>
                      <a:pt x="6" y="3"/>
                      <a:pt x="4" y="3"/>
                    </a:cubicBezTo>
                    <a:cubicBezTo>
                      <a:pt x="3" y="3"/>
                      <a:pt x="2" y="3"/>
                      <a:pt x="2" y="5"/>
                    </a:cubicBezTo>
                    <a:cubicBezTo>
                      <a:pt x="2" y="6"/>
                      <a:pt x="3" y="7"/>
                      <a:pt x="4" y="7"/>
                    </a:cubicBezTo>
                    <a:close/>
                    <a:moveTo>
                      <a:pt x="10" y="18"/>
                    </a:moveTo>
                    <a:cubicBezTo>
                      <a:pt x="10" y="15"/>
                      <a:pt x="12" y="14"/>
                      <a:pt x="15" y="14"/>
                    </a:cubicBezTo>
                    <a:cubicBezTo>
                      <a:pt x="17" y="14"/>
                      <a:pt x="19" y="15"/>
                      <a:pt x="19" y="18"/>
                    </a:cubicBezTo>
                    <a:cubicBezTo>
                      <a:pt x="19" y="21"/>
                      <a:pt x="17" y="23"/>
                      <a:pt x="15" y="23"/>
                    </a:cubicBezTo>
                    <a:cubicBezTo>
                      <a:pt x="12" y="23"/>
                      <a:pt x="10" y="21"/>
                      <a:pt x="10" y="18"/>
                    </a:cubicBezTo>
                    <a:close/>
                    <a:moveTo>
                      <a:pt x="15" y="21"/>
                    </a:moveTo>
                    <a:cubicBezTo>
                      <a:pt x="16" y="21"/>
                      <a:pt x="17" y="20"/>
                      <a:pt x="17" y="18"/>
                    </a:cubicBezTo>
                    <a:cubicBezTo>
                      <a:pt x="17" y="17"/>
                      <a:pt x="16" y="16"/>
                      <a:pt x="15" y="16"/>
                    </a:cubicBezTo>
                    <a:cubicBezTo>
                      <a:pt x="13" y="16"/>
                      <a:pt x="13" y="17"/>
                      <a:pt x="13" y="18"/>
                    </a:cubicBezTo>
                    <a:cubicBezTo>
                      <a:pt x="13" y="20"/>
                      <a:pt x="13" y="21"/>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10322707" y="2357962"/>
              <a:ext cx="941388" cy="352425"/>
              <a:chOff x="10121900" y="2265363"/>
              <a:chExt cx="941388" cy="352425"/>
            </a:xfrm>
            <a:solidFill>
              <a:schemeClr val="bg1">
                <a:lumMod val="65000"/>
              </a:schemeClr>
            </a:solidFill>
          </p:grpSpPr>
          <p:sp>
            <p:nvSpPr>
              <p:cNvPr id="15" name="Freeform 17"/>
              <p:cNvSpPr>
                <a:spLocks noEditPoints="1"/>
              </p:cNvSpPr>
              <p:nvPr/>
            </p:nvSpPr>
            <p:spPr bwMode="auto">
              <a:xfrm>
                <a:off x="10121900" y="2265363"/>
                <a:ext cx="373063" cy="352425"/>
              </a:xfrm>
              <a:custGeom>
                <a:avLst/>
                <a:gdLst>
                  <a:gd name="T0" fmla="*/ 30 w 44"/>
                  <a:gd name="T1" fmla="*/ 14 h 41"/>
                  <a:gd name="T2" fmla="*/ 44 w 44"/>
                  <a:gd name="T3" fmla="*/ 23 h 41"/>
                  <a:gd name="T4" fmla="*/ 44 w 44"/>
                  <a:gd name="T5" fmla="*/ 32 h 41"/>
                  <a:gd name="T6" fmla="*/ 30 w 44"/>
                  <a:gd name="T7" fmla="*/ 41 h 41"/>
                  <a:gd name="T8" fmla="*/ 13 w 44"/>
                  <a:gd name="T9" fmla="*/ 41 h 41"/>
                  <a:gd name="T10" fmla="*/ 0 w 44"/>
                  <a:gd name="T11" fmla="*/ 32 h 41"/>
                  <a:gd name="T12" fmla="*/ 0 w 44"/>
                  <a:gd name="T13" fmla="*/ 9 h 41"/>
                  <a:gd name="T14" fmla="*/ 13 w 44"/>
                  <a:gd name="T15" fmla="*/ 0 h 41"/>
                  <a:gd name="T16" fmla="*/ 42 w 44"/>
                  <a:gd name="T17" fmla="*/ 0 h 41"/>
                  <a:gd name="T18" fmla="*/ 42 w 44"/>
                  <a:gd name="T19" fmla="*/ 6 h 41"/>
                  <a:gd name="T20" fmla="*/ 13 w 44"/>
                  <a:gd name="T21" fmla="*/ 6 h 41"/>
                  <a:gd name="T22" fmla="*/ 7 w 44"/>
                  <a:gd name="T23" fmla="*/ 9 h 41"/>
                  <a:gd name="T24" fmla="*/ 7 w 44"/>
                  <a:gd name="T25" fmla="*/ 14 h 41"/>
                  <a:gd name="T26" fmla="*/ 30 w 44"/>
                  <a:gd name="T27" fmla="*/ 14 h 41"/>
                  <a:gd name="T28" fmla="*/ 30 w 44"/>
                  <a:gd name="T29" fmla="*/ 35 h 41"/>
                  <a:gd name="T30" fmla="*/ 36 w 44"/>
                  <a:gd name="T31" fmla="*/ 32 h 41"/>
                  <a:gd name="T32" fmla="*/ 36 w 44"/>
                  <a:gd name="T33" fmla="*/ 23 h 41"/>
                  <a:gd name="T34" fmla="*/ 30 w 44"/>
                  <a:gd name="T35" fmla="*/ 21 h 41"/>
                  <a:gd name="T36" fmla="*/ 7 w 44"/>
                  <a:gd name="T37" fmla="*/ 21 h 41"/>
                  <a:gd name="T38" fmla="*/ 7 w 44"/>
                  <a:gd name="T39" fmla="*/ 32 h 41"/>
                  <a:gd name="T40" fmla="*/ 13 w 44"/>
                  <a:gd name="T41" fmla="*/ 35 h 41"/>
                  <a:gd name="T42" fmla="*/ 30 w 44"/>
                  <a:gd name="T43"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1">
                    <a:moveTo>
                      <a:pt x="30" y="14"/>
                    </a:moveTo>
                    <a:cubicBezTo>
                      <a:pt x="39" y="14"/>
                      <a:pt x="44" y="17"/>
                      <a:pt x="44" y="23"/>
                    </a:cubicBezTo>
                    <a:cubicBezTo>
                      <a:pt x="44" y="32"/>
                      <a:pt x="44" y="32"/>
                      <a:pt x="44" y="32"/>
                    </a:cubicBezTo>
                    <a:cubicBezTo>
                      <a:pt x="44" y="38"/>
                      <a:pt x="39" y="41"/>
                      <a:pt x="30" y="41"/>
                    </a:cubicBezTo>
                    <a:cubicBezTo>
                      <a:pt x="13" y="41"/>
                      <a:pt x="13" y="41"/>
                      <a:pt x="13" y="41"/>
                    </a:cubicBezTo>
                    <a:cubicBezTo>
                      <a:pt x="4" y="41"/>
                      <a:pt x="0" y="38"/>
                      <a:pt x="0" y="32"/>
                    </a:cubicBezTo>
                    <a:cubicBezTo>
                      <a:pt x="0" y="9"/>
                      <a:pt x="0" y="9"/>
                      <a:pt x="0" y="9"/>
                    </a:cubicBezTo>
                    <a:cubicBezTo>
                      <a:pt x="0" y="3"/>
                      <a:pt x="4" y="0"/>
                      <a:pt x="13" y="0"/>
                    </a:cubicBezTo>
                    <a:cubicBezTo>
                      <a:pt x="42" y="0"/>
                      <a:pt x="42" y="0"/>
                      <a:pt x="42" y="0"/>
                    </a:cubicBezTo>
                    <a:cubicBezTo>
                      <a:pt x="42" y="6"/>
                      <a:pt x="42" y="6"/>
                      <a:pt x="42" y="6"/>
                    </a:cubicBezTo>
                    <a:cubicBezTo>
                      <a:pt x="13" y="6"/>
                      <a:pt x="13" y="6"/>
                      <a:pt x="13" y="6"/>
                    </a:cubicBezTo>
                    <a:cubicBezTo>
                      <a:pt x="9" y="6"/>
                      <a:pt x="7" y="7"/>
                      <a:pt x="7" y="9"/>
                    </a:cubicBezTo>
                    <a:cubicBezTo>
                      <a:pt x="7" y="14"/>
                      <a:pt x="7" y="14"/>
                      <a:pt x="7" y="14"/>
                    </a:cubicBezTo>
                    <a:lnTo>
                      <a:pt x="30" y="14"/>
                    </a:lnTo>
                    <a:close/>
                    <a:moveTo>
                      <a:pt x="30" y="35"/>
                    </a:moveTo>
                    <a:cubicBezTo>
                      <a:pt x="34" y="35"/>
                      <a:pt x="36" y="34"/>
                      <a:pt x="36" y="32"/>
                    </a:cubicBezTo>
                    <a:cubicBezTo>
                      <a:pt x="36" y="23"/>
                      <a:pt x="36" y="23"/>
                      <a:pt x="36" y="23"/>
                    </a:cubicBezTo>
                    <a:cubicBezTo>
                      <a:pt x="36" y="21"/>
                      <a:pt x="34" y="21"/>
                      <a:pt x="30" y="21"/>
                    </a:cubicBezTo>
                    <a:cubicBezTo>
                      <a:pt x="7" y="21"/>
                      <a:pt x="7" y="21"/>
                      <a:pt x="7" y="21"/>
                    </a:cubicBezTo>
                    <a:cubicBezTo>
                      <a:pt x="7" y="32"/>
                      <a:pt x="7" y="32"/>
                      <a:pt x="7" y="32"/>
                    </a:cubicBezTo>
                    <a:cubicBezTo>
                      <a:pt x="7" y="34"/>
                      <a:pt x="9" y="35"/>
                      <a:pt x="13" y="35"/>
                    </a:cubicBezTo>
                    <a:lnTo>
                      <a:pt x="3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8"/>
              <p:cNvSpPr>
                <a:spLocks/>
              </p:cNvSpPr>
              <p:nvPr/>
            </p:nvSpPr>
            <p:spPr bwMode="auto">
              <a:xfrm>
                <a:off x="10545763" y="2265363"/>
                <a:ext cx="322263" cy="352425"/>
              </a:xfrm>
              <a:custGeom>
                <a:avLst/>
                <a:gdLst>
                  <a:gd name="T0" fmla="*/ 0 w 38"/>
                  <a:gd name="T1" fmla="*/ 41 h 41"/>
                  <a:gd name="T2" fmla="*/ 0 w 38"/>
                  <a:gd name="T3" fmla="*/ 35 h 41"/>
                  <a:gd name="T4" fmla="*/ 24 w 38"/>
                  <a:gd name="T5" fmla="*/ 35 h 41"/>
                  <a:gd name="T6" fmla="*/ 31 w 38"/>
                  <a:gd name="T7" fmla="*/ 32 h 41"/>
                  <a:gd name="T8" fmla="*/ 31 w 38"/>
                  <a:gd name="T9" fmla="*/ 25 h 41"/>
                  <a:gd name="T10" fmla="*/ 29 w 38"/>
                  <a:gd name="T11" fmla="*/ 23 h 41"/>
                  <a:gd name="T12" fmla="*/ 25 w 38"/>
                  <a:gd name="T13" fmla="*/ 22 h 41"/>
                  <a:gd name="T14" fmla="*/ 1 w 38"/>
                  <a:gd name="T15" fmla="*/ 22 h 41"/>
                  <a:gd name="T16" fmla="*/ 1 w 38"/>
                  <a:gd name="T17" fmla="*/ 16 h 41"/>
                  <a:gd name="T18" fmla="*/ 25 w 38"/>
                  <a:gd name="T19" fmla="*/ 16 h 41"/>
                  <a:gd name="T20" fmla="*/ 29 w 38"/>
                  <a:gd name="T21" fmla="*/ 15 h 41"/>
                  <a:gd name="T22" fmla="*/ 31 w 38"/>
                  <a:gd name="T23" fmla="*/ 13 h 41"/>
                  <a:gd name="T24" fmla="*/ 31 w 38"/>
                  <a:gd name="T25" fmla="*/ 9 h 41"/>
                  <a:gd name="T26" fmla="*/ 24 w 38"/>
                  <a:gd name="T27" fmla="*/ 6 h 41"/>
                  <a:gd name="T28" fmla="*/ 0 w 38"/>
                  <a:gd name="T29" fmla="*/ 6 h 41"/>
                  <a:gd name="T30" fmla="*/ 0 w 38"/>
                  <a:gd name="T31" fmla="*/ 0 h 41"/>
                  <a:gd name="T32" fmla="*/ 24 w 38"/>
                  <a:gd name="T33" fmla="*/ 0 h 41"/>
                  <a:gd name="T34" fmla="*/ 38 w 38"/>
                  <a:gd name="T35" fmla="*/ 9 h 41"/>
                  <a:gd name="T36" fmla="*/ 38 w 38"/>
                  <a:gd name="T37" fmla="*/ 13 h 41"/>
                  <a:gd name="T38" fmla="*/ 34 w 38"/>
                  <a:gd name="T39" fmla="*/ 19 h 41"/>
                  <a:gd name="T40" fmla="*/ 38 w 38"/>
                  <a:gd name="T41" fmla="*/ 25 h 41"/>
                  <a:gd name="T42" fmla="*/ 38 w 38"/>
                  <a:gd name="T43" fmla="*/ 32 h 41"/>
                  <a:gd name="T44" fmla="*/ 24 w 38"/>
                  <a:gd name="T45" fmla="*/ 41 h 41"/>
                  <a:gd name="T46" fmla="*/ 0 w 38"/>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 h="41">
                    <a:moveTo>
                      <a:pt x="0" y="41"/>
                    </a:moveTo>
                    <a:cubicBezTo>
                      <a:pt x="0" y="35"/>
                      <a:pt x="0" y="35"/>
                      <a:pt x="0" y="35"/>
                    </a:cubicBezTo>
                    <a:cubicBezTo>
                      <a:pt x="24" y="35"/>
                      <a:pt x="24" y="35"/>
                      <a:pt x="24" y="35"/>
                    </a:cubicBezTo>
                    <a:cubicBezTo>
                      <a:pt x="29" y="35"/>
                      <a:pt x="31" y="34"/>
                      <a:pt x="31" y="32"/>
                    </a:cubicBezTo>
                    <a:cubicBezTo>
                      <a:pt x="31" y="25"/>
                      <a:pt x="31" y="25"/>
                      <a:pt x="31" y="25"/>
                    </a:cubicBezTo>
                    <a:cubicBezTo>
                      <a:pt x="31" y="24"/>
                      <a:pt x="30" y="23"/>
                      <a:pt x="29" y="23"/>
                    </a:cubicBezTo>
                    <a:cubicBezTo>
                      <a:pt x="28" y="22"/>
                      <a:pt x="27" y="22"/>
                      <a:pt x="25" y="22"/>
                    </a:cubicBezTo>
                    <a:cubicBezTo>
                      <a:pt x="1" y="22"/>
                      <a:pt x="1" y="22"/>
                      <a:pt x="1" y="22"/>
                    </a:cubicBezTo>
                    <a:cubicBezTo>
                      <a:pt x="1" y="16"/>
                      <a:pt x="1" y="16"/>
                      <a:pt x="1" y="16"/>
                    </a:cubicBezTo>
                    <a:cubicBezTo>
                      <a:pt x="25" y="16"/>
                      <a:pt x="25" y="16"/>
                      <a:pt x="25" y="16"/>
                    </a:cubicBezTo>
                    <a:cubicBezTo>
                      <a:pt x="27" y="16"/>
                      <a:pt x="28" y="16"/>
                      <a:pt x="29" y="15"/>
                    </a:cubicBezTo>
                    <a:cubicBezTo>
                      <a:pt x="30" y="15"/>
                      <a:pt x="31" y="14"/>
                      <a:pt x="31" y="13"/>
                    </a:cubicBezTo>
                    <a:cubicBezTo>
                      <a:pt x="31" y="9"/>
                      <a:pt x="31" y="9"/>
                      <a:pt x="31" y="9"/>
                    </a:cubicBezTo>
                    <a:cubicBezTo>
                      <a:pt x="31" y="7"/>
                      <a:pt x="29" y="6"/>
                      <a:pt x="24" y="6"/>
                    </a:cubicBezTo>
                    <a:cubicBezTo>
                      <a:pt x="0" y="6"/>
                      <a:pt x="0" y="6"/>
                      <a:pt x="0" y="6"/>
                    </a:cubicBezTo>
                    <a:cubicBezTo>
                      <a:pt x="0" y="0"/>
                      <a:pt x="0" y="0"/>
                      <a:pt x="0" y="0"/>
                    </a:cubicBezTo>
                    <a:cubicBezTo>
                      <a:pt x="24" y="0"/>
                      <a:pt x="24" y="0"/>
                      <a:pt x="24" y="0"/>
                    </a:cubicBezTo>
                    <a:cubicBezTo>
                      <a:pt x="33" y="0"/>
                      <a:pt x="38" y="3"/>
                      <a:pt x="38" y="9"/>
                    </a:cubicBezTo>
                    <a:cubicBezTo>
                      <a:pt x="38" y="13"/>
                      <a:pt x="38" y="13"/>
                      <a:pt x="38" y="13"/>
                    </a:cubicBezTo>
                    <a:cubicBezTo>
                      <a:pt x="38" y="16"/>
                      <a:pt x="37" y="18"/>
                      <a:pt x="34" y="19"/>
                    </a:cubicBezTo>
                    <a:cubicBezTo>
                      <a:pt x="37" y="20"/>
                      <a:pt x="38" y="22"/>
                      <a:pt x="38" y="25"/>
                    </a:cubicBezTo>
                    <a:cubicBezTo>
                      <a:pt x="38" y="32"/>
                      <a:pt x="38" y="32"/>
                      <a:pt x="38" y="32"/>
                    </a:cubicBezTo>
                    <a:cubicBezTo>
                      <a:pt x="38" y="38"/>
                      <a:pt x="33" y="41"/>
                      <a:pt x="24" y="41"/>
                    </a:cubicBez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
              <p:cNvSpPr>
                <a:spLocks noEditPoints="1"/>
              </p:cNvSpPr>
              <p:nvPr/>
            </p:nvSpPr>
            <p:spPr bwMode="auto">
              <a:xfrm>
                <a:off x="10901363" y="2420938"/>
                <a:ext cx="161925" cy="196850"/>
              </a:xfrm>
              <a:custGeom>
                <a:avLst/>
                <a:gdLst>
                  <a:gd name="T0" fmla="*/ 0 w 19"/>
                  <a:gd name="T1" fmla="*/ 5 h 23"/>
                  <a:gd name="T2" fmla="*/ 4 w 19"/>
                  <a:gd name="T3" fmla="*/ 0 h 23"/>
                  <a:gd name="T4" fmla="*/ 9 w 19"/>
                  <a:gd name="T5" fmla="*/ 5 h 23"/>
                  <a:gd name="T6" fmla="*/ 4 w 19"/>
                  <a:gd name="T7" fmla="*/ 9 h 23"/>
                  <a:gd name="T8" fmla="*/ 0 w 19"/>
                  <a:gd name="T9" fmla="*/ 5 h 23"/>
                  <a:gd name="T10" fmla="*/ 5 w 19"/>
                  <a:gd name="T11" fmla="*/ 23 h 23"/>
                  <a:gd name="T12" fmla="*/ 2 w 19"/>
                  <a:gd name="T13" fmla="*/ 23 h 23"/>
                  <a:gd name="T14" fmla="*/ 14 w 19"/>
                  <a:gd name="T15" fmla="*/ 0 h 23"/>
                  <a:gd name="T16" fmla="*/ 17 w 19"/>
                  <a:gd name="T17" fmla="*/ 0 h 23"/>
                  <a:gd name="T18" fmla="*/ 5 w 19"/>
                  <a:gd name="T19" fmla="*/ 23 h 23"/>
                  <a:gd name="T20" fmla="*/ 4 w 19"/>
                  <a:gd name="T21" fmla="*/ 7 h 23"/>
                  <a:gd name="T22" fmla="*/ 7 w 19"/>
                  <a:gd name="T23" fmla="*/ 5 h 23"/>
                  <a:gd name="T24" fmla="*/ 4 w 19"/>
                  <a:gd name="T25" fmla="*/ 3 h 23"/>
                  <a:gd name="T26" fmla="*/ 2 w 19"/>
                  <a:gd name="T27" fmla="*/ 5 h 23"/>
                  <a:gd name="T28" fmla="*/ 4 w 19"/>
                  <a:gd name="T29" fmla="*/ 7 h 23"/>
                  <a:gd name="T30" fmla="*/ 10 w 19"/>
                  <a:gd name="T31" fmla="*/ 18 h 23"/>
                  <a:gd name="T32" fmla="*/ 15 w 19"/>
                  <a:gd name="T33" fmla="*/ 14 h 23"/>
                  <a:gd name="T34" fmla="*/ 19 w 19"/>
                  <a:gd name="T35" fmla="*/ 18 h 23"/>
                  <a:gd name="T36" fmla="*/ 15 w 19"/>
                  <a:gd name="T37" fmla="*/ 23 h 23"/>
                  <a:gd name="T38" fmla="*/ 10 w 19"/>
                  <a:gd name="T39" fmla="*/ 18 h 23"/>
                  <a:gd name="T40" fmla="*/ 15 w 19"/>
                  <a:gd name="T41" fmla="*/ 21 h 23"/>
                  <a:gd name="T42" fmla="*/ 17 w 19"/>
                  <a:gd name="T43" fmla="*/ 18 h 23"/>
                  <a:gd name="T44" fmla="*/ 15 w 19"/>
                  <a:gd name="T45" fmla="*/ 16 h 23"/>
                  <a:gd name="T46" fmla="*/ 13 w 19"/>
                  <a:gd name="T47" fmla="*/ 18 h 23"/>
                  <a:gd name="T48" fmla="*/ 15 w 19"/>
                  <a:gd name="T49"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23">
                    <a:moveTo>
                      <a:pt x="0" y="5"/>
                    </a:moveTo>
                    <a:cubicBezTo>
                      <a:pt x="0" y="2"/>
                      <a:pt x="2" y="0"/>
                      <a:pt x="4" y="0"/>
                    </a:cubicBezTo>
                    <a:cubicBezTo>
                      <a:pt x="7" y="0"/>
                      <a:pt x="9" y="2"/>
                      <a:pt x="9" y="5"/>
                    </a:cubicBezTo>
                    <a:cubicBezTo>
                      <a:pt x="9" y="8"/>
                      <a:pt x="7" y="9"/>
                      <a:pt x="4" y="9"/>
                    </a:cubicBezTo>
                    <a:cubicBezTo>
                      <a:pt x="2" y="9"/>
                      <a:pt x="0" y="8"/>
                      <a:pt x="0" y="5"/>
                    </a:cubicBezTo>
                    <a:close/>
                    <a:moveTo>
                      <a:pt x="5" y="23"/>
                    </a:moveTo>
                    <a:cubicBezTo>
                      <a:pt x="2" y="23"/>
                      <a:pt x="2" y="23"/>
                      <a:pt x="2" y="23"/>
                    </a:cubicBezTo>
                    <a:cubicBezTo>
                      <a:pt x="14" y="0"/>
                      <a:pt x="14" y="0"/>
                      <a:pt x="14" y="0"/>
                    </a:cubicBezTo>
                    <a:cubicBezTo>
                      <a:pt x="17" y="0"/>
                      <a:pt x="17" y="0"/>
                      <a:pt x="17" y="0"/>
                    </a:cubicBezTo>
                    <a:lnTo>
                      <a:pt x="5" y="23"/>
                    </a:lnTo>
                    <a:close/>
                    <a:moveTo>
                      <a:pt x="4" y="7"/>
                    </a:moveTo>
                    <a:cubicBezTo>
                      <a:pt x="6" y="7"/>
                      <a:pt x="7" y="6"/>
                      <a:pt x="7" y="5"/>
                    </a:cubicBezTo>
                    <a:cubicBezTo>
                      <a:pt x="7" y="3"/>
                      <a:pt x="6" y="3"/>
                      <a:pt x="4" y="3"/>
                    </a:cubicBezTo>
                    <a:cubicBezTo>
                      <a:pt x="3" y="3"/>
                      <a:pt x="2" y="3"/>
                      <a:pt x="2" y="5"/>
                    </a:cubicBezTo>
                    <a:cubicBezTo>
                      <a:pt x="2" y="6"/>
                      <a:pt x="3" y="7"/>
                      <a:pt x="4" y="7"/>
                    </a:cubicBezTo>
                    <a:close/>
                    <a:moveTo>
                      <a:pt x="10" y="18"/>
                    </a:moveTo>
                    <a:cubicBezTo>
                      <a:pt x="10" y="15"/>
                      <a:pt x="12" y="14"/>
                      <a:pt x="15" y="14"/>
                    </a:cubicBezTo>
                    <a:cubicBezTo>
                      <a:pt x="18" y="14"/>
                      <a:pt x="19" y="15"/>
                      <a:pt x="19" y="18"/>
                    </a:cubicBezTo>
                    <a:cubicBezTo>
                      <a:pt x="19" y="21"/>
                      <a:pt x="18" y="23"/>
                      <a:pt x="15" y="23"/>
                    </a:cubicBezTo>
                    <a:cubicBezTo>
                      <a:pt x="12" y="23"/>
                      <a:pt x="10" y="21"/>
                      <a:pt x="10" y="18"/>
                    </a:cubicBezTo>
                    <a:close/>
                    <a:moveTo>
                      <a:pt x="15" y="21"/>
                    </a:moveTo>
                    <a:cubicBezTo>
                      <a:pt x="16" y="21"/>
                      <a:pt x="17" y="20"/>
                      <a:pt x="17" y="18"/>
                    </a:cubicBezTo>
                    <a:cubicBezTo>
                      <a:pt x="17" y="17"/>
                      <a:pt x="16" y="16"/>
                      <a:pt x="15" y="16"/>
                    </a:cubicBezTo>
                    <a:cubicBezTo>
                      <a:pt x="13" y="16"/>
                      <a:pt x="13" y="17"/>
                      <a:pt x="13" y="18"/>
                    </a:cubicBezTo>
                    <a:cubicBezTo>
                      <a:pt x="13" y="20"/>
                      <a:pt x="13" y="21"/>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5095371" y="1420849"/>
              <a:ext cx="2370040" cy="2115992"/>
              <a:chOff x="2580893" y="1879233"/>
              <a:chExt cx="2370040" cy="2115992"/>
            </a:xfrm>
          </p:grpSpPr>
          <p:sp>
            <p:nvSpPr>
              <p:cNvPr id="18" name="椭圆 17"/>
              <p:cNvSpPr/>
              <p:nvPr/>
            </p:nvSpPr>
            <p:spPr>
              <a:xfrm>
                <a:off x="3062651" y="2233967"/>
                <a:ext cx="1406525" cy="1406525"/>
              </a:xfrm>
              <a:prstGeom prst="ellipse">
                <a:avLst/>
              </a:prstGeom>
              <a:gradFill flip="none" rotWithShape="1">
                <a:gsLst>
                  <a:gs pos="0">
                    <a:srgbClr val="D1D1D1"/>
                  </a:gs>
                  <a:gs pos="50000">
                    <a:srgbClr val="DDDDDD"/>
                  </a:gs>
                  <a:gs pos="100000">
                    <a:srgbClr val="FBFBF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4" name="图表 23"/>
              <p:cNvGraphicFramePr/>
              <p:nvPr>
                <p:extLst>
                  <p:ext uri="{D42A27DB-BD31-4B8C-83A1-F6EECF244321}">
                    <p14:modId xmlns:p14="http://schemas.microsoft.com/office/powerpoint/2010/main" val="1666379677"/>
                  </p:ext>
                </p:extLst>
              </p:nvPr>
            </p:nvGraphicFramePr>
            <p:xfrm>
              <a:off x="2580893" y="1879233"/>
              <a:ext cx="2370040" cy="2115992"/>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26" name="组合 25"/>
            <p:cNvGrpSpPr/>
            <p:nvPr/>
          </p:nvGrpSpPr>
          <p:grpSpPr>
            <a:xfrm>
              <a:off x="5903359" y="2357962"/>
              <a:ext cx="754063" cy="352425"/>
              <a:chOff x="5902325" y="2265363"/>
              <a:chExt cx="754063" cy="352425"/>
            </a:xfrm>
            <a:solidFill>
              <a:schemeClr val="bg1">
                <a:lumMod val="65000"/>
              </a:schemeClr>
            </a:solidFill>
          </p:grpSpPr>
          <p:sp>
            <p:nvSpPr>
              <p:cNvPr id="7" name="Freeform 7"/>
              <p:cNvSpPr>
                <a:spLocks noEditPoints="1"/>
              </p:cNvSpPr>
              <p:nvPr/>
            </p:nvSpPr>
            <p:spPr bwMode="auto">
              <a:xfrm>
                <a:off x="5902325" y="2265363"/>
                <a:ext cx="373063" cy="352425"/>
              </a:xfrm>
              <a:custGeom>
                <a:avLst/>
                <a:gdLst>
                  <a:gd name="T0" fmla="*/ 0 w 44"/>
                  <a:gd name="T1" fmla="*/ 9 h 41"/>
                  <a:gd name="T2" fmla="*/ 14 w 44"/>
                  <a:gd name="T3" fmla="*/ 0 h 41"/>
                  <a:gd name="T4" fmla="*/ 30 w 44"/>
                  <a:gd name="T5" fmla="*/ 0 h 41"/>
                  <a:gd name="T6" fmla="*/ 44 w 44"/>
                  <a:gd name="T7" fmla="*/ 9 h 41"/>
                  <a:gd name="T8" fmla="*/ 44 w 44"/>
                  <a:gd name="T9" fmla="*/ 13 h 41"/>
                  <a:gd name="T10" fmla="*/ 41 w 44"/>
                  <a:gd name="T11" fmla="*/ 19 h 41"/>
                  <a:gd name="T12" fmla="*/ 44 w 44"/>
                  <a:gd name="T13" fmla="*/ 25 h 41"/>
                  <a:gd name="T14" fmla="*/ 44 w 44"/>
                  <a:gd name="T15" fmla="*/ 32 h 41"/>
                  <a:gd name="T16" fmla="*/ 30 w 44"/>
                  <a:gd name="T17" fmla="*/ 41 h 41"/>
                  <a:gd name="T18" fmla="*/ 14 w 44"/>
                  <a:gd name="T19" fmla="*/ 41 h 41"/>
                  <a:gd name="T20" fmla="*/ 0 w 44"/>
                  <a:gd name="T21" fmla="*/ 32 h 41"/>
                  <a:gd name="T22" fmla="*/ 0 w 44"/>
                  <a:gd name="T23" fmla="*/ 25 h 41"/>
                  <a:gd name="T24" fmla="*/ 3 w 44"/>
                  <a:gd name="T25" fmla="*/ 19 h 41"/>
                  <a:gd name="T26" fmla="*/ 0 w 44"/>
                  <a:gd name="T27" fmla="*/ 13 h 41"/>
                  <a:gd name="T28" fmla="*/ 0 w 44"/>
                  <a:gd name="T29" fmla="*/ 9 h 41"/>
                  <a:gd name="T30" fmla="*/ 30 w 44"/>
                  <a:gd name="T31" fmla="*/ 16 h 41"/>
                  <a:gd name="T32" fmla="*/ 37 w 44"/>
                  <a:gd name="T33" fmla="*/ 13 h 41"/>
                  <a:gd name="T34" fmla="*/ 37 w 44"/>
                  <a:gd name="T35" fmla="*/ 9 h 41"/>
                  <a:gd name="T36" fmla="*/ 30 w 44"/>
                  <a:gd name="T37" fmla="*/ 6 h 41"/>
                  <a:gd name="T38" fmla="*/ 14 w 44"/>
                  <a:gd name="T39" fmla="*/ 6 h 41"/>
                  <a:gd name="T40" fmla="*/ 7 w 44"/>
                  <a:gd name="T41" fmla="*/ 9 h 41"/>
                  <a:gd name="T42" fmla="*/ 7 w 44"/>
                  <a:gd name="T43" fmla="*/ 13 h 41"/>
                  <a:gd name="T44" fmla="*/ 14 w 44"/>
                  <a:gd name="T45" fmla="*/ 16 h 41"/>
                  <a:gd name="T46" fmla="*/ 30 w 44"/>
                  <a:gd name="T47" fmla="*/ 16 h 41"/>
                  <a:gd name="T48" fmla="*/ 30 w 44"/>
                  <a:gd name="T49" fmla="*/ 35 h 41"/>
                  <a:gd name="T50" fmla="*/ 37 w 44"/>
                  <a:gd name="T51" fmla="*/ 32 h 41"/>
                  <a:gd name="T52" fmla="*/ 37 w 44"/>
                  <a:gd name="T53" fmla="*/ 25 h 41"/>
                  <a:gd name="T54" fmla="*/ 30 w 44"/>
                  <a:gd name="T55" fmla="*/ 22 h 41"/>
                  <a:gd name="T56" fmla="*/ 14 w 44"/>
                  <a:gd name="T57" fmla="*/ 22 h 41"/>
                  <a:gd name="T58" fmla="*/ 7 w 44"/>
                  <a:gd name="T59" fmla="*/ 25 h 41"/>
                  <a:gd name="T60" fmla="*/ 7 w 44"/>
                  <a:gd name="T61" fmla="*/ 32 h 41"/>
                  <a:gd name="T62" fmla="*/ 14 w 44"/>
                  <a:gd name="T63" fmla="*/ 35 h 41"/>
                  <a:gd name="T64" fmla="*/ 30 w 44"/>
                  <a:gd name="T65"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41">
                    <a:moveTo>
                      <a:pt x="0" y="9"/>
                    </a:moveTo>
                    <a:cubicBezTo>
                      <a:pt x="0" y="3"/>
                      <a:pt x="5" y="0"/>
                      <a:pt x="14" y="0"/>
                    </a:cubicBezTo>
                    <a:cubicBezTo>
                      <a:pt x="30" y="0"/>
                      <a:pt x="30" y="0"/>
                      <a:pt x="30" y="0"/>
                    </a:cubicBezTo>
                    <a:cubicBezTo>
                      <a:pt x="40" y="0"/>
                      <a:pt x="44" y="3"/>
                      <a:pt x="44" y="9"/>
                    </a:cubicBezTo>
                    <a:cubicBezTo>
                      <a:pt x="44" y="13"/>
                      <a:pt x="44" y="13"/>
                      <a:pt x="44" y="13"/>
                    </a:cubicBezTo>
                    <a:cubicBezTo>
                      <a:pt x="44" y="16"/>
                      <a:pt x="43" y="18"/>
                      <a:pt x="41" y="19"/>
                    </a:cubicBezTo>
                    <a:cubicBezTo>
                      <a:pt x="43" y="20"/>
                      <a:pt x="44" y="22"/>
                      <a:pt x="44" y="25"/>
                    </a:cubicBezTo>
                    <a:cubicBezTo>
                      <a:pt x="44" y="32"/>
                      <a:pt x="44" y="32"/>
                      <a:pt x="44" y="32"/>
                    </a:cubicBezTo>
                    <a:cubicBezTo>
                      <a:pt x="44" y="38"/>
                      <a:pt x="40" y="41"/>
                      <a:pt x="30" y="41"/>
                    </a:cubicBezTo>
                    <a:cubicBezTo>
                      <a:pt x="14" y="41"/>
                      <a:pt x="14" y="41"/>
                      <a:pt x="14" y="41"/>
                    </a:cubicBezTo>
                    <a:cubicBezTo>
                      <a:pt x="5" y="41"/>
                      <a:pt x="0" y="38"/>
                      <a:pt x="0" y="32"/>
                    </a:cubicBezTo>
                    <a:cubicBezTo>
                      <a:pt x="0" y="25"/>
                      <a:pt x="0" y="25"/>
                      <a:pt x="0" y="25"/>
                    </a:cubicBezTo>
                    <a:cubicBezTo>
                      <a:pt x="0" y="22"/>
                      <a:pt x="1" y="20"/>
                      <a:pt x="3" y="19"/>
                    </a:cubicBezTo>
                    <a:cubicBezTo>
                      <a:pt x="1" y="18"/>
                      <a:pt x="0" y="16"/>
                      <a:pt x="0" y="13"/>
                    </a:cubicBezTo>
                    <a:lnTo>
                      <a:pt x="0" y="9"/>
                    </a:lnTo>
                    <a:close/>
                    <a:moveTo>
                      <a:pt x="30" y="16"/>
                    </a:moveTo>
                    <a:cubicBezTo>
                      <a:pt x="35" y="16"/>
                      <a:pt x="37" y="15"/>
                      <a:pt x="37" y="13"/>
                    </a:cubicBezTo>
                    <a:cubicBezTo>
                      <a:pt x="37" y="9"/>
                      <a:pt x="37" y="9"/>
                      <a:pt x="37" y="9"/>
                    </a:cubicBezTo>
                    <a:cubicBezTo>
                      <a:pt x="37" y="7"/>
                      <a:pt x="35" y="6"/>
                      <a:pt x="30" y="6"/>
                    </a:cubicBezTo>
                    <a:cubicBezTo>
                      <a:pt x="14" y="6"/>
                      <a:pt x="14" y="6"/>
                      <a:pt x="14" y="6"/>
                    </a:cubicBezTo>
                    <a:cubicBezTo>
                      <a:pt x="9" y="6"/>
                      <a:pt x="7" y="7"/>
                      <a:pt x="7" y="9"/>
                    </a:cubicBezTo>
                    <a:cubicBezTo>
                      <a:pt x="7" y="13"/>
                      <a:pt x="7" y="13"/>
                      <a:pt x="7" y="13"/>
                    </a:cubicBezTo>
                    <a:cubicBezTo>
                      <a:pt x="7" y="15"/>
                      <a:pt x="9" y="16"/>
                      <a:pt x="14" y="16"/>
                    </a:cubicBezTo>
                    <a:lnTo>
                      <a:pt x="30" y="16"/>
                    </a:lnTo>
                    <a:close/>
                    <a:moveTo>
                      <a:pt x="30" y="35"/>
                    </a:moveTo>
                    <a:cubicBezTo>
                      <a:pt x="35" y="35"/>
                      <a:pt x="37" y="34"/>
                      <a:pt x="37" y="32"/>
                    </a:cubicBezTo>
                    <a:cubicBezTo>
                      <a:pt x="37" y="25"/>
                      <a:pt x="37" y="25"/>
                      <a:pt x="37" y="25"/>
                    </a:cubicBezTo>
                    <a:cubicBezTo>
                      <a:pt x="37" y="23"/>
                      <a:pt x="35" y="22"/>
                      <a:pt x="30" y="22"/>
                    </a:cubicBezTo>
                    <a:cubicBezTo>
                      <a:pt x="14" y="22"/>
                      <a:pt x="14" y="22"/>
                      <a:pt x="14" y="22"/>
                    </a:cubicBezTo>
                    <a:cubicBezTo>
                      <a:pt x="9" y="22"/>
                      <a:pt x="7" y="23"/>
                      <a:pt x="7" y="25"/>
                    </a:cubicBezTo>
                    <a:cubicBezTo>
                      <a:pt x="7" y="32"/>
                      <a:pt x="7" y="32"/>
                      <a:pt x="7" y="32"/>
                    </a:cubicBezTo>
                    <a:cubicBezTo>
                      <a:pt x="7" y="34"/>
                      <a:pt x="9" y="35"/>
                      <a:pt x="14" y="35"/>
                    </a:cubicBezTo>
                    <a:lnTo>
                      <a:pt x="3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6308725" y="2265363"/>
                <a:ext cx="152400" cy="352425"/>
              </a:xfrm>
              <a:custGeom>
                <a:avLst/>
                <a:gdLst>
                  <a:gd name="T0" fmla="*/ 96 w 96"/>
                  <a:gd name="T1" fmla="*/ 222 h 222"/>
                  <a:gd name="T2" fmla="*/ 54 w 96"/>
                  <a:gd name="T3" fmla="*/ 222 h 222"/>
                  <a:gd name="T4" fmla="*/ 54 w 96"/>
                  <a:gd name="T5" fmla="*/ 33 h 222"/>
                  <a:gd name="T6" fmla="*/ 43 w 96"/>
                  <a:gd name="T7" fmla="*/ 49 h 222"/>
                  <a:gd name="T8" fmla="*/ 0 w 96"/>
                  <a:gd name="T9" fmla="*/ 49 h 222"/>
                  <a:gd name="T10" fmla="*/ 38 w 96"/>
                  <a:gd name="T11" fmla="*/ 0 h 222"/>
                  <a:gd name="T12" fmla="*/ 96 w 96"/>
                  <a:gd name="T13" fmla="*/ 0 h 222"/>
                  <a:gd name="T14" fmla="*/ 96 w 96"/>
                  <a:gd name="T15" fmla="*/ 222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22">
                    <a:moveTo>
                      <a:pt x="96" y="222"/>
                    </a:moveTo>
                    <a:lnTo>
                      <a:pt x="54" y="222"/>
                    </a:lnTo>
                    <a:lnTo>
                      <a:pt x="54" y="33"/>
                    </a:lnTo>
                    <a:lnTo>
                      <a:pt x="43" y="49"/>
                    </a:lnTo>
                    <a:lnTo>
                      <a:pt x="0" y="49"/>
                    </a:lnTo>
                    <a:lnTo>
                      <a:pt x="38" y="0"/>
                    </a:lnTo>
                    <a:lnTo>
                      <a:pt x="96" y="0"/>
                    </a:lnTo>
                    <a:lnTo>
                      <a:pt x="96" y="2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noEditPoints="1"/>
              </p:cNvSpPr>
              <p:nvPr/>
            </p:nvSpPr>
            <p:spPr bwMode="auto">
              <a:xfrm>
                <a:off x="6496050" y="2420938"/>
                <a:ext cx="160338" cy="196850"/>
              </a:xfrm>
              <a:custGeom>
                <a:avLst/>
                <a:gdLst>
                  <a:gd name="T0" fmla="*/ 0 w 19"/>
                  <a:gd name="T1" fmla="*/ 5 h 23"/>
                  <a:gd name="T2" fmla="*/ 4 w 19"/>
                  <a:gd name="T3" fmla="*/ 0 h 23"/>
                  <a:gd name="T4" fmla="*/ 9 w 19"/>
                  <a:gd name="T5" fmla="*/ 5 h 23"/>
                  <a:gd name="T6" fmla="*/ 4 w 19"/>
                  <a:gd name="T7" fmla="*/ 9 h 23"/>
                  <a:gd name="T8" fmla="*/ 0 w 19"/>
                  <a:gd name="T9" fmla="*/ 5 h 23"/>
                  <a:gd name="T10" fmla="*/ 5 w 19"/>
                  <a:gd name="T11" fmla="*/ 23 h 23"/>
                  <a:gd name="T12" fmla="*/ 2 w 19"/>
                  <a:gd name="T13" fmla="*/ 23 h 23"/>
                  <a:gd name="T14" fmla="*/ 14 w 19"/>
                  <a:gd name="T15" fmla="*/ 0 h 23"/>
                  <a:gd name="T16" fmla="*/ 17 w 19"/>
                  <a:gd name="T17" fmla="*/ 0 h 23"/>
                  <a:gd name="T18" fmla="*/ 5 w 19"/>
                  <a:gd name="T19" fmla="*/ 23 h 23"/>
                  <a:gd name="T20" fmla="*/ 4 w 19"/>
                  <a:gd name="T21" fmla="*/ 7 h 23"/>
                  <a:gd name="T22" fmla="*/ 6 w 19"/>
                  <a:gd name="T23" fmla="*/ 5 h 23"/>
                  <a:gd name="T24" fmla="*/ 4 w 19"/>
                  <a:gd name="T25" fmla="*/ 3 h 23"/>
                  <a:gd name="T26" fmla="*/ 2 w 19"/>
                  <a:gd name="T27" fmla="*/ 5 h 23"/>
                  <a:gd name="T28" fmla="*/ 4 w 19"/>
                  <a:gd name="T29" fmla="*/ 7 h 23"/>
                  <a:gd name="T30" fmla="*/ 10 w 19"/>
                  <a:gd name="T31" fmla="*/ 18 h 23"/>
                  <a:gd name="T32" fmla="*/ 15 w 19"/>
                  <a:gd name="T33" fmla="*/ 14 h 23"/>
                  <a:gd name="T34" fmla="*/ 19 w 19"/>
                  <a:gd name="T35" fmla="*/ 18 h 23"/>
                  <a:gd name="T36" fmla="*/ 15 w 19"/>
                  <a:gd name="T37" fmla="*/ 23 h 23"/>
                  <a:gd name="T38" fmla="*/ 10 w 19"/>
                  <a:gd name="T39" fmla="*/ 18 h 23"/>
                  <a:gd name="T40" fmla="*/ 15 w 19"/>
                  <a:gd name="T41" fmla="*/ 21 h 23"/>
                  <a:gd name="T42" fmla="*/ 17 w 19"/>
                  <a:gd name="T43" fmla="*/ 18 h 23"/>
                  <a:gd name="T44" fmla="*/ 15 w 19"/>
                  <a:gd name="T45" fmla="*/ 16 h 23"/>
                  <a:gd name="T46" fmla="*/ 13 w 19"/>
                  <a:gd name="T47" fmla="*/ 18 h 23"/>
                  <a:gd name="T48" fmla="*/ 15 w 19"/>
                  <a:gd name="T49"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23">
                    <a:moveTo>
                      <a:pt x="0" y="5"/>
                    </a:moveTo>
                    <a:cubicBezTo>
                      <a:pt x="0" y="2"/>
                      <a:pt x="1" y="0"/>
                      <a:pt x="4" y="0"/>
                    </a:cubicBezTo>
                    <a:cubicBezTo>
                      <a:pt x="7" y="0"/>
                      <a:pt x="9" y="2"/>
                      <a:pt x="9" y="5"/>
                    </a:cubicBezTo>
                    <a:cubicBezTo>
                      <a:pt x="9" y="8"/>
                      <a:pt x="7" y="9"/>
                      <a:pt x="4" y="9"/>
                    </a:cubicBezTo>
                    <a:cubicBezTo>
                      <a:pt x="1" y="9"/>
                      <a:pt x="0" y="8"/>
                      <a:pt x="0" y="5"/>
                    </a:cubicBezTo>
                    <a:close/>
                    <a:moveTo>
                      <a:pt x="5" y="23"/>
                    </a:moveTo>
                    <a:cubicBezTo>
                      <a:pt x="2" y="23"/>
                      <a:pt x="2" y="23"/>
                      <a:pt x="2" y="23"/>
                    </a:cubicBezTo>
                    <a:cubicBezTo>
                      <a:pt x="14" y="0"/>
                      <a:pt x="14" y="0"/>
                      <a:pt x="14" y="0"/>
                    </a:cubicBezTo>
                    <a:cubicBezTo>
                      <a:pt x="17" y="0"/>
                      <a:pt x="17" y="0"/>
                      <a:pt x="17" y="0"/>
                    </a:cubicBezTo>
                    <a:lnTo>
                      <a:pt x="5" y="23"/>
                    </a:lnTo>
                    <a:close/>
                    <a:moveTo>
                      <a:pt x="4" y="7"/>
                    </a:moveTo>
                    <a:cubicBezTo>
                      <a:pt x="6" y="7"/>
                      <a:pt x="6" y="6"/>
                      <a:pt x="6" y="5"/>
                    </a:cubicBezTo>
                    <a:cubicBezTo>
                      <a:pt x="6" y="3"/>
                      <a:pt x="6" y="3"/>
                      <a:pt x="4" y="3"/>
                    </a:cubicBezTo>
                    <a:cubicBezTo>
                      <a:pt x="3" y="3"/>
                      <a:pt x="2" y="3"/>
                      <a:pt x="2" y="5"/>
                    </a:cubicBezTo>
                    <a:cubicBezTo>
                      <a:pt x="2" y="6"/>
                      <a:pt x="3" y="7"/>
                      <a:pt x="4" y="7"/>
                    </a:cubicBezTo>
                    <a:close/>
                    <a:moveTo>
                      <a:pt x="10" y="18"/>
                    </a:moveTo>
                    <a:cubicBezTo>
                      <a:pt x="10" y="15"/>
                      <a:pt x="12" y="14"/>
                      <a:pt x="15" y="14"/>
                    </a:cubicBezTo>
                    <a:cubicBezTo>
                      <a:pt x="17" y="14"/>
                      <a:pt x="19" y="15"/>
                      <a:pt x="19" y="18"/>
                    </a:cubicBezTo>
                    <a:cubicBezTo>
                      <a:pt x="19" y="21"/>
                      <a:pt x="17" y="23"/>
                      <a:pt x="15" y="23"/>
                    </a:cubicBezTo>
                    <a:cubicBezTo>
                      <a:pt x="12" y="23"/>
                      <a:pt x="10" y="21"/>
                      <a:pt x="10" y="18"/>
                    </a:cubicBezTo>
                    <a:close/>
                    <a:moveTo>
                      <a:pt x="15" y="21"/>
                    </a:moveTo>
                    <a:cubicBezTo>
                      <a:pt x="16" y="21"/>
                      <a:pt x="17" y="20"/>
                      <a:pt x="17" y="18"/>
                    </a:cubicBezTo>
                    <a:cubicBezTo>
                      <a:pt x="17" y="17"/>
                      <a:pt x="16" y="16"/>
                      <a:pt x="15" y="16"/>
                    </a:cubicBezTo>
                    <a:cubicBezTo>
                      <a:pt x="13" y="16"/>
                      <a:pt x="13" y="17"/>
                      <a:pt x="13" y="18"/>
                    </a:cubicBezTo>
                    <a:cubicBezTo>
                      <a:pt x="13" y="20"/>
                      <a:pt x="13" y="21"/>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25" name="组合 1024"/>
          <p:cNvGrpSpPr/>
          <p:nvPr/>
        </p:nvGrpSpPr>
        <p:grpSpPr>
          <a:xfrm>
            <a:off x="8665699" y="3875862"/>
            <a:ext cx="3020245" cy="2883664"/>
            <a:chOff x="8665699" y="3875862"/>
            <a:chExt cx="3020245" cy="2883664"/>
          </a:xfrm>
        </p:grpSpPr>
        <p:graphicFrame>
          <p:nvGraphicFramePr>
            <p:cNvPr id="61" name="图表 60"/>
            <p:cNvGraphicFramePr/>
            <p:nvPr>
              <p:extLst>
                <p:ext uri="{D42A27DB-BD31-4B8C-83A1-F6EECF244321}">
                  <p14:modId xmlns:p14="http://schemas.microsoft.com/office/powerpoint/2010/main" val="2209776711"/>
                </p:ext>
              </p:extLst>
            </p:nvPr>
          </p:nvGraphicFramePr>
          <p:xfrm>
            <a:off x="8665699" y="3875862"/>
            <a:ext cx="3020245" cy="2883664"/>
          </p:xfrm>
          <a:graphic>
            <a:graphicData uri="http://schemas.openxmlformats.org/drawingml/2006/chart">
              <c:chart xmlns:c="http://schemas.openxmlformats.org/drawingml/2006/chart" xmlns:r="http://schemas.openxmlformats.org/officeDocument/2006/relationships" r:id="rId5"/>
            </a:graphicData>
          </a:graphic>
        </p:graphicFrame>
        <p:sp>
          <p:nvSpPr>
            <p:cNvPr id="63" name="同心圆 62"/>
            <p:cNvSpPr/>
            <p:nvPr/>
          </p:nvSpPr>
          <p:spPr>
            <a:xfrm>
              <a:off x="9209831" y="4351704"/>
              <a:ext cx="1931980" cy="1931980"/>
            </a:xfrm>
            <a:prstGeom prst="donut">
              <a:avLst>
                <a:gd name="adj" fmla="val 14274"/>
              </a:avLst>
            </a:prstGeom>
            <a:solidFill>
              <a:srgbClr val="0D0D0D">
                <a:alpha val="2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Freeform 59"/>
            <p:cNvSpPr>
              <a:spLocks/>
            </p:cNvSpPr>
            <p:nvPr/>
          </p:nvSpPr>
          <p:spPr bwMode="auto">
            <a:xfrm>
              <a:off x="9913963" y="5133479"/>
              <a:ext cx="499358" cy="475000"/>
            </a:xfrm>
            <a:custGeom>
              <a:avLst/>
              <a:gdLst>
                <a:gd name="T0" fmla="*/ 82 w 164"/>
                <a:gd name="T1" fmla="*/ 0 h 156"/>
                <a:gd name="T2" fmla="*/ 39 w 164"/>
                <a:gd name="T3" fmla="*/ 35 h 156"/>
                <a:gd name="T4" fmla="*/ 0 w 164"/>
                <a:gd name="T5" fmla="*/ 66 h 156"/>
                <a:gd name="T6" fmla="*/ 0 w 164"/>
                <a:gd name="T7" fmla="*/ 156 h 156"/>
                <a:gd name="T8" fmla="*/ 58 w 164"/>
                <a:gd name="T9" fmla="*/ 156 h 156"/>
                <a:gd name="T10" fmla="*/ 58 w 164"/>
                <a:gd name="T11" fmla="*/ 82 h 156"/>
                <a:gd name="T12" fmla="*/ 105 w 164"/>
                <a:gd name="T13" fmla="*/ 82 h 156"/>
                <a:gd name="T14" fmla="*/ 105 w 164"/>
                <a:gd name="T15" fmla="*/ 156 h 156"/>
                <a:gd name="T16" fmla="*/ 164 w 164"/>
                <a:gd name="T17" fmla="*/ 156 h 156"/>
                <a:gd name="T18" fmla="*/ 164 w 164"/>
                <a:gd name="T19" fmla="*/ 66 h 156"/>
                <a:gd name="T20" fmla="*/ 125 w 164"/>
                <a:gd name="T21" fmla="*/ 35 h 156"/>
                <a:gd name="T22" fmla="*/ 82 w 164"/>
                <a:gd name="T2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56">
                  <a:moveTo>
                    <a:pt x="82" y="0"/>
                  </a:moveTo>
                  <a:lnTo>
                    <a:pt x="39" y="35"/>
                  </a:lnTo>
                  <a:lnTo>
                    <a:pt x="0" y="66"/>
                  </a:lnTo>
                  <a:lnTo>
                    <a:pt x="0" y="156"/>
                  </a:lnTo>
                  <a:lnTo>
                    <a:pt x="58" y="156"/>
                  </a:lnTo>
                  <a:lnTo>
                    <a:pt x="58" y="82"/>
                  </a:lnTo>
                  <a:lnTo>
                    <a:pt x="105" y="82"/>
                  </a:lnTo>
                  <a:lnTo>
                    <a:pt x="105" y="156"/>
                  </a:lnTo>
                  <a:lnTo>
                    <a:pt x="164" y="156"/>
                  </a:lnTo>
                  <a:lnTo>
                    <a:pt x="164" y="66"/>
                  </a:lnTo>
                  <a:lnTo>
                    <a:pt x="125" y="35"/>
                  </a:lnTo>
                  <a:lnTo>
                    <a:pt x="82" y="0"/>
                  </a:lnTo>
                  <a:close/>
                </a:path>
              </a:pathLst>
            </a:custGeom>
            <a:solidFill>
              <a:srgbClr val="80A9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0"/>
            <p:cNvSpPr>
              <a:spLocks/>
            </p:cNvSpPr>
            <p:nvPr/>
          </p:nvSpPr>
          <p:spPr bwMode="auto">
            <a:xfrm>
              <a:off x="9831751" y="5026910"/>
              <a:ext cx="688140" cy="319712"/>
            </a:xfrm>
            <a:custGeom>
              <a:avLst/>
              <a:gdLst>
                <a:gd name="T0" fmla="*/ 179 w 226"/>
                <a:gd name="T1" fmla="*/ 54 h 105"/>
                <a:gd name="T2" fmla="*/ 179 w 226"/>
                <a:gd name="T3" fmla="*/ 11 h 105"/>
                <a:gd name="T4" fmla="*/ 148 w 226"/>
                <a:gd name="T5" fmla="*/ 11 h 105"/>
                <a:gd name="T6" fmla="*/ 148 w 226"/>
                <a:gd name="T7" fmla="*/ 31 h 105"/>
                <a:gd name="T8" fmla="*/ 124 w 226"/>
                <a:gd name="T9" fmla="*/ 11 h 105"/>
                <a:gd name="T10" fmla="*/ 113 w 226"/>
                <a:gd name="T11" fmla="*/ 0 h 105"/>
                <a:gd name="T12" fmla="*/ 97 w 226"/>
                <a:gd name="T13" fmla="*/ 11 h 105"/>
                <a:gd name="T14" fmla="*/ 0 w 226"/>
                <a:gd name="T15" fmla="*/ 89 h 105"/>
                <a:gd name="T16" fmla="*/ 7 w 226"/>
                <a:gd name="T17" fmla="*/ 105 h 105"/>
                <a:gd name="T18" fmla="*/ 113 w 226"/>
                <a:gd name="T19" fmla="*/ 23 h 105"/>
                <a:gd name="T20" fmla="*/ 214 w 226"/>
                <a:gd name="T21" fmla="*/ 105 h 105"/>
                <a:gd name="T22" fmla="*/ 226 w 226"/>
                <a:gd name="T23" fmla="*/ 89 h 105"/>
                <a:gd name="T24" fmla="*/ 179 w 226"/>
                <a:gd name="T25" fmla="*/ 5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105">
                  <a:moveTo>
                    <a:pt x="179" y="54"/>
                  </a:moveTo>
                  <a:lnTo>
                    <a:pt x="179" y="11"/>
                  </a:lnTo>
                  <a:lnTo>
                    <a:pt x="148" y="11"/>
                  </a:lnTo>
                  <a:lnTo>
                    <a:pt x="148" y="31"/>
                  </a:lnTo>
                  <a:lnTo>
                    <a:pt x="124" y="11"/>
                  </a:lnTo>
                  <a:lnTo>
                    <a:pt x="113" y="0"/>
                  </a:lnTo>
                  <a:lnTo>
                    <a:pt x="97" y="11"/>
                  </a:lnTo>
                  <a:lnTo>
                    <a:pt x="0" y="89"/>
                  </a:lnTo>
                  <a:lnTo>
                    <a:pt x="7" y="105"/>
                  </a:lnTo>
                  <a:lnTo>
                    <a:pt x="113" y="23"/>
                  </a:lnTo>
                  <a:lnTo>
                    <a:pt x="214" y="105"/>
                  </a:lnTo>
                  <a:lnTo>
                    <a:pt x="226" y="89"/>
                  </a:lnTo>
                  <a:lnTo>
                    <a:pt x="179" y="54"/>
                  </a:lnTo>
                  <a:close/>
                </a:path>
              </a:pathLst>
            </a:custGeom>
            <a:solidFill>
              <a:srgbClr val="80A9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7" name="组合 1026"/>
          <p:cNvGrpSpPr/>
          <p:nvPr/>
        </p:nvGrpSpPr>
        <p:grpSpPr>
          <a:xfrm>
            <a:off x="8480917" y="1024910"/>
            <a:ext cx="3291301" cy="2934117"/>
            <a:chOff x="8480917" y="1024910"/>
            <a:chExt cx="3291301" cy="2934117"/>
          </a:xfrm>
        </p:grpSpPr>
        <p:pic>
          <p:nvPicPr>
            <p:cNvPr id="106" name="图片 10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19747" y="1939895"/>
              <a:ext cx="1026096" cy="1005311"/>
            </a:xfrm>
            <a:prstGeom prst="rect">
              <a:avLst/>
            </a:prstGeom>
          </p:spPr>
        </p:pic>
        <p:graphicFrame>
          <p:nvGraphicFramePr>
            <p:cNvPr id="40" name="图表 39"/>
            <p:cNvGraphicFramePr/>
            <p:nvPr>
              <p:extLst>
                <p:ext uri="{D42A27DB-BD31-4B8C-83A1-F6EECF244321}">
                  <p14:modId xmlns:p14="http://schemas.microsoft.com/office/powerpoint/2010/main" val="3022708823"/>
                </p:ext>
              </p:extLst>
            </p:nvPr>
          </p:nvGraphicFramePr>
          <p:xfrm>
            <a:off x="8480917" y="1024910"/>
            <a:ext cx="3291301" cy="2934117"/>
          </p:xfrm>
          <a:graphic>
            <a:graphicData uri="http://schemas.openxmlformats.org/drawingml/2006/chart">
              <c:chart xmlns:c="http://schemas.openxmlformats.org/drawingml/2006/chart" xmlns:r="http://schemas.openxmlformats.org/officeDocument/2006/relationships" r:id="rId7"/>
            </a:graphicData>
          </a:graphic>
        </p:graphicFrame>
        <p:sp>
          <p:nvSpPr>
            <p:cNvPr id="1026" name="文本框 1025"/>
            <p:cNvSpPr txBox="1"/>
            <p:nvPr/>
          </p:nvSpPr>
          <p:spPr>
            <a:xfrm>
              <a:off x="10841567" y="2085131"/>
              <a:ext cx="369332" cy="398507"/>
            </a:xfrm>
            <a:prstGeom prst="rect">
              <a:avLst/>
            </a:prstGeom>
            <a:noFill/>
          </p:spPr>
          <p:txBody>
            <a:bodyPr vert="vert270" wrap="none" rtlCol="0">
              <a:spAutoFit/>
            </a:bodyPr>
            <a:lstStyle/>
            <a:p>
              <a:r>
                <a:rPr lang="en-US" altLang="zh-CN" sz="1200" dirty="0" smtClean="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50%</a:t>
              </a:r>
              <a:endParaRPr lang="zh-CN" altLang="en-US" sz="1200" dirty="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8" name="文本框 107"/>
            <p:cNvSpPr txBox="1"/>
            <p:nvPr/>
          </p:nvSpPr>
          <p:spPr>
            <a:xfrm>
              <a:off x="11022516" y="2085131"/>
              <a:ext cx="369332" cy="398507"/>
            </a:xfrm>
            <a:prstGeom prst="rect">
              <a:avLst/>
            </a:prstGeom>
            <a:noFill/>
          </p:spPr>
          <p:txBody>
            <a:bodyPr vert="vert270" wrap="none" rtlCol="0">
              <a:spAutoFit/>
            </a:bodyPr>
            <a:lstStyle/>
            <a:p>
              <a:r>
                <a:rPr lang="en-US" altLang="zh-CN" sz="1200" dirty="0" smtClean="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70%</a:t>
              </a:r>
              <a:endParaRPr lang="zh-CN" altLang="en-US" sz="1200" dirty="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9" name="文本框 108"/>
            <p:cNvSpPr txBox="1"/>
            <p:nvPr/>
          </p:nvSpPr>
          <p:spPr>
            <a:xfrm>
              <a:off x="11203465" y="2085131"/>
              <a:ext cx="369332" cy="398507"/>
            </a:xfrm>
            <a:prstGeom prst="rect">
              <a:avLst/>
            </a:prstGeom>
            <a:noFill/>
          </p:spPr>
          <p:txBody>
            <a:bodyPr vert="vert270" wrap="none" rtlCol="0">
              <a:spAutoFit/>
            </a:bodyPr>
            <a:lstStyle/>
            <a:p>
              <a:r>
                <a:rPr lang="en-US" altLang="zh-CN" sz="1200" dirty="0" smtClean="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80%</a:t>
              </a:r>
              <a:endParaRPr lang="zh-CN" altLang="en-US" sz="1200" dirty="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37" name="组合 1036"/>
          <p:cNvGrpSpPr/>
          <p:nvPr/>
        </p:nvGrpSpPr>
        <p:grpSpPr>
          <a:xfrm>
            <a:off x="386474" y="3815849"/>
            <a:ext cx="6893338" cy="2824421"/>
            <a:chOff x="386474" y="3815849"/>
            <a:chExt cx="6893338" cy="2824421"/>
          </a:xfrm>
        </p:grpSpPr>
        <p:grpSp>
          <p:nvGrpSpPr>
            <p:cNvPr id="1034" name="组合 1033"/>
            <p:cNvGrpSpPr/>
            <p:nvPr/>
          </p:nvGrpSpPr>
          <p:grpSpPr>
            <a:xfrm>
              <a:off x="386474" y="3815849"/>
              <a:ext cx="2370040" cy="2824421"/>
              <a:chOff x="386474" y="3788206"/>
              <a:chExt cx="2370040" cy="2824421"/>
            </a:xfrm>
          </p:grpSpPr>
          <p:graphicFrame>
            <p:nvGraphicFramePr>
              <p:cNvPr id="111" name="图表 110"/>
              <p:cNvGraphicFramePr/>
              <p:nvPr>
                <p:extLst>
                  <p:ext uri="{D42A27DB-BD31-4B8C-83A1-F6EECF244321}">
                    <p14:modId xmlns:p14="http://schemas.microsoft.com/office/powerpoint/2010/main" val="3385226736"/>
                  </p:ext>
                </p:extLst>
              </p:nvPr>
            </p:nvGraphicFramePr>
            <p:xfrm>
              <a:off x="386474" y="3788206"/>
              <a:ext cx="2370040" cy="2115992"/>
            </p:xfrm>
            <a:graphic>
              <a:graphicData uri="http://schemas.openxmlformats.org/drawingml/2006/chart">
                <c:chart xmlns:c="http://schemas.openxmlformats.org/drawingml/2006/chart" xmlns:r="http://schemas.openxmlformats.org/officeDocument/2006/relationships" r:id="rId8"/>
              </a:graphicData>
            </a:graphic>
          </p:graphicFrame>
          <p:cxnSp>
            <p:nvCxnSpPr>
              <p:cNvPr id="1029" name="直接连接符 1028"/>
              <p:cNvCxnSpPr/>
              <p:nvPr/>
            </p:nvCxnSpPr>
            <p:spPr>
              <a:xfrm>
                <a:off x="1571494" y="4949420"/>
                <a:ext cx="0" cy="1256774"/>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032" name="文本框 1031"/>
              <p:cNvSpPr txBox="1"/>
              <p:nvPr/>
            </p:nvSpPr>
            <p:spPr>
              <a:xfrm>
                <a:off x="1222681" y="4622962"/>
                <a:ext cx="697627" cy="369332"/>
              </a:xfrm>
              <a:prstGeom prst="rect">
                <a:avLst/>
              </a:prstGeom>
              <a:noFill/>
            </p:spPr>
            <p:txBody>
              <a:bodyPr wrap="none" rtlCol="0">
                <a:spAutoFit/>
              </a:bodyPr>
              <a:lstStyle/>
              <a:p>
                <a:r>
                  <a:rPr lang="en-US" altLang="zh-CN" dirty="0" smtClean="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2011</a:t>
                </a:r>
                <a:endParaRPr lang="zh-CN" altLang="en-US" dirty="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33" name="文本框 1032"/>
              <p:cNvSpPr txBox="1"/>
              <p:nvPr/>
            </p:nvSpPr>
            <p:spPr>
              <a:xfrm>
                <a:off x="1248329" y="6243295"/>
                <a:ext cx="646331" cy="369332"/>
              </a:xfrm>
              <a:prstGeom prst="rect">
                <a:avLst/>
              </a:prstGeom>
              <a:noFill/>
            </p:spPr>
            <p:txBody>
              <a:bodyPr wrap="none" rtlCol="0">
                <a:spAutoFit/>
              </a:bodyPr>
              <a:lstStyle/>
              <a:p>
                <a:r>
                  <a:rPr lang="en-US" altLang="zh-CN" dirty="0" smtClean="0">
                    <a:solidFill>
                      <a:srgbClr val="80A933"/>
                    </a:solidFill>
                    <a:latin typeface="Arial Unicode MS" panose="020B0604020202020204" pitchFamily="34" charset="-122"/>
                    <a:ea typeface="Arial Unicode MS" panose="020B0604020202020204" pitchFamily="34" charset="-122"/>
                    <a:cs typeface="Arial Unicode MS" panose="020B0604020202020204" pitchFamily="34" charset="-122"/>
                  </a:rPr>
                  <a:t>62%</a:t>
                </a:r>
                <a:endParaRPr lang="zh-CN" altLang="en-US" dirty="0">
                  <a:solidFill>
                    <a:srgbClr val="80A933"/>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19" name="组合 118"/>
            <p:cNvGrpSpPr/>
            <p:nvPr/>
          </p:nvGrpSpPr>
          <p:grpSpPr>
            <a:xfrm>
              <a:off x="2653267" y="3815849"/>
              <a:ext cx="2370040" cy="2824421"/>
              <a:chOff x="386474" y="3788206"/>
              <a:chExt cx="2370040" cy="2824421"/>
            </a:xfrm>
          </p:grpSpPr>
          <p:graphicFrame>
            <p:nvGraphicFramePr>
              <p:cNvPr id="120" name="图表 119"/>
              <p:cNvGraphicFramePr/>
              <p:nvPr>
                <p:extLst>
                  <p:ext uri="{D42A27DB-BD31-4B8C-83A1-F6EECF244321}">
                    <p14:modId xmlns:p14="http://schemas.microsoft.com/office/powerpoint/2010/main" val="233978204"/>
                  </p:ext>
                </p:extLst>
              </p:nvPr>
            </p:nvGraphicFramePr>
            <p:xfrm>
              <a:off x="386474" y="3788206"/>
              <a:ext cx="2370040" cy="2115992"/>
            </p:xfrm>
            <a:graphic>
              <a:graphicData uri="http://schemas.openxmlformats.org/drawingml/2006/chart">
                <c:chart xmlns:c="http://schemas.openxmlformats.org/drawingml/2006/chart" xmlns:r="http://schemas.openxmlformats.org/officeDocument/2006/relationships" r:id="rId9"/>
              </a:graphicData>
            </a:graphic>
          </p:graphicFrame>
          <p:cxnSp>
            <p:nvCxnSpPr>
              <p:cNvPr id="121" name="直接连接符 120"/>
              <p:cNvCxnSpPr/>
              <p:nvPr/>
            </p:nvCxnSpPr>
            <p:spPr>
              <a:xfrm>
                <a:off x="1571494" y="4949420"/>
                <a:ext cx="0" cy="1256774"/>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22" name="文本框 121"/>
              <p:cNvSpPr txBox="1"/>
              <p:nvPr/>
            </p:nvSpPr>
            <p:spPr>
              <a:xfrm>
                <a:off x="1222681" y="4622962"/>
                <a:ext cx="697627" cy="369332"/>
              </a:xfrm>
              <a:prstGeom prst="rect">
                <a:avLst/>
              </a:prstGeom>
              <a:noFill/>
            </p:spPr>
            <p:txBody>
              <a:bodyPr wrap="none" rtlCol="0">
                <a:spAutoFit/>
              </a:bodyPr>
              <a:lstStyle/>
              <a:p>
                <a:r>
                  <a:rPr lang="en-US" altLang="zh-CN" dirty="0" smtClean="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2012</a:t>
                </a:r>
                <a:endParaRPr lang="zh-CN" altLang="en-US" dirty="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3" name="文本框 122"/>
              <p:cNvSpPr txBox="1"/>
              <p:nvPr/>
            </p:nvSpPr>
            <p:spPr>
              <a:xfrm>
                <a:off x="1248329" y="6243295"/>
                <a:ext cx="646331" cy="369332"/>
              </a:xfrm>
              <a:prstGeom prst="rect">
                <a:avLst/>
              </a:prstGeom>
              <a:noFill/>
            </p:spPr>
            <p:txBody>
              <a:bodyPr wrap="none" rtlCol="0">
                <a:spAutoFit/>
              </a:bodyPr>
              <a:lstStyle/>
              <a:p>
                <a:r>
                  <a:rPr lang="en-US" altLang="zh-CN" dirty="0" smtClean="0">
                    <a:solidFill>
                      <a:srgbClr val="80A933"/>
                    </a:solidFill>
                    <a:latin typeface="Arial Unicode MS" panose="020B0604020202020204" pitchFamily="34" charset="-122"/>
                    <a:ea typeface="Arial Unicode MS" panose="020B0604020202020204" pitchFamily="34" charset="-122"/>
                    <a:cs typeface="Arial Unicode MS" panose="020B0604020202020204" pitchFamily="34" charset="-122"/>
                  </a:rPr>
                  <a:t>71%</a:t>
                </a:r>
                <a:endParaRPr lang="zh-CN" altLang="en-US" dirty="0">
                  <a:solidFill>
                    <a:srgbClr val="80A933"/>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24" name="组合 123"/>
            <p:cNvGrpSpPr/>
            <p:nvPr/>
          </p:nvGrpSpPr>
          <p:grpSpPr>
            <a:xfrm>
              <a:off x="4909772" y="3815849"/>
              <a:ext cx="2370040" cy="2824421"/>
              <a:chOff x="386474" y="3788206"/>
              <a:chExt cx="2370040" cy="2824421"/>
            </a:xfrm>
          </p:grpSpPr>
          <p:graphicFrame>
            <p:nvGraphicFramePr>
              <p:cNvPr id="125" name="图表 124"/>
              <p:cNvGraphicFramePr/>
              <p:nvPr>
                <p:extLst>
                  <p:ext uri="{D42A27DB-BD31-4B8C-83A1-F6EECF244321}">
                    <p14:modId xmlns:p14="http://schemas.microsoft.com/office/powerpoint/2010/main" val="2744849676"/>
                  </p:ext>
                </p:extLst>
              </p:nvPr>
            </p:nvGraphicFramePr>
            <p:xfrm>
              <a:off x="386474" y="3788206"/>
              <a:ext cx="2370040" cy="2115992"/>
            </p:xfrm>
            <a:graphic>
              <a:graphicData uri="http://schemas.openxmlformats.org/drawingml/2006/chart">
                <c:chart xmlns:c="http://schemas.openxmlformats.org/drawingml/2006/chart" xmlns:r="http://schemas.openxmlformats.org/officeDocument/2006/relationships" r:id="rId10"/>
              </a:graphicData>
            </a:graphic>
          </p:graphicFrame>
          <p:cxnSp>
            <p:nvCxnSpPr>
              <p:cNvPr id="126" name="直接连接符 125"/>
              <p:cNvCxnSpPr/>
              <p:nvPr/>
            </p:nvCxnSpPr>
            <p:spPr>
              <a:xfrm>
                <a:off x="1571494" y="4949420"/>
                <a:ext cx="0" cy="1256774"/>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27" name="文本框 126"/>
              <p:cNvSpPr txBox="1"/>
              <p:nvPr/>
            </p:nvSpPr>
            <p:spPr>
              <a:xfrm>
                <a:off x="1222681" y="4622962"/>
                <a:ext cx="697627" cy="369332"/>
              </a:xfrm>
              <a:prstGeom prst="rect">
                <a:avLst/>
              </a:prstGeom>
              <a:noFill/>
            </p:spPr>
            <p:txBody>
              <a:bodyPr wrap="none" rtlCol="0">
                <a:spAutoFit/>
              </a:bodyPr>
              <a:lstStyle/>
              <a:p>
                <a:r>
                  <a:rPr lang="en-US" altLang="zh-CN" dirty="0" smtClean="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2013</a:t>
                </a:r>
                <a:endParaRPr lang="zh-CN" altLang="en-US" dirty="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8" name="文本框 127"/>
              <p:cNvSpPr txBox="1"/>
              <p:nvPr/>
            </p:nvSpPr>
            <p:spPr>
              <a:xfrm>
                <a:off x="1248329" y="6243295"/>
                <a:ext cx="646331" cy="369332"/>
              </a:xfrm>
              <a:prstGeom prst="rect">
                <a:avLst/>
              </a:prstGeom>
              <a:noFill/>
            </p:spPr>
            <p:txBody>
              <a:bodyPr wrap="none" rtlCol="0">
                <a:spAutoFit/>
              </a:bodyPr>
              <a:lstStyle/>
              <a:p>
                <a:r>
                  <a:rPr lang="en-US" altLang="zh-CN" dirty="0" smtClean="0">
                    <a:solidFill>
                      <a:srgbClr val="80A933"/>
                    </a:solidFill>
                    <a:latin typeface="Arial Unicode MS" panose="020B0604020202020204" pitchFamily="34" charset="-122"/>
                    <a:ea typeface="Arial Unicode MS" panose="020B0604020202020204" pitchFamily="34" charset="-122"/>
                    <a:cs typeface="Arial Unicode MS" panose="020B0604020202020204" pitchFamily="34" charset="-122"/>
                  </a:rPr>
                  <a:t>86%</a:t>
                </a:r>
                <a:endParaRPr lang="zh-CN" altLang="en-US" dirty="0">
                  <a:solidFill>
                    <a:srgbClr val="80A933"/>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spTree>
    <p:extLst>
      <p:ext uri="{BB962C8B-B14F-4D97-AF65-F5344CB8AC3E}">
        <p14:creationId xmlns:p14="http://schemas.microsoft.com/office/powerpoint/2010/main" val="1519128219"/>
      </p:ext>
    </p:extLst>
  </p:cSld>
  <p:clrMapOvr>
    <a:masterClrMapping/>
  </p:clrMapOvr>
  <p:transition>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3363685" y="476368"/>
            <a:ext cx="3187091"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3.1  </a:t>
            </a:r>
            <a:r>
              <a:rPr lang="zh-CN" altLang="en-US" dirty="0" smtClean="0">
                <a:solidFill>
                  <a:schemeClr val="bg1"/>
                </a:solidFill>
                <a:latin typeface="微软雅黑" panose="020B0503020204020204" pitchFamily="34" charset="-122"/>
                <a:ea typeface="微软雅黑" panose="020B0503020204020204" pitchFamily="34" charset="-122"/>
              </a:rPr>
              <a:t>圆环图表与灰底圆的组合</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3" name="加号 32"/>
          <p:cNvSpPr/>
          <p:nvPr/>
        </p:nvSpPr>
        <p:spPr>
          <a:xfrm>
            <a:off x="2932728" y="2656774"/>
            <a:ext cx="512618" cy="512618"/>
          </a:xfrm>
          <a:prstGeom prst="mathPlus">
            <a:avLst>
              <a:gd name="adj1" fmla="val 1811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于号 33"/>
          <p:cNvSpPr/>
          <p:nvPr/>
        </p:nvSpPr>
        <p:spPr>
          <a:xfrm>
            <a:off x="8483839" y="2684483"/>
            <a:ext cx="457200" cy="457200"/>
          </a:xfrm>
          <a:prstGeom prst="mathEqual">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加号 34"/>
          <p:cNvSpPr/>
          <p:nvPr/>
        </p:nvSpPr>
        <p:spPr>
          <a:xfrm>
            <a:off x="6159202" y="2656774"/>
            <a:ext cx="512618" cy="512618"/>
          </a:xfrm>
          <a:prstGeom prst="mathPlus">
            <a:avLst>
              <a:gd name="adj1" fmla="val 1811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406213" y="4457081"/>
            <a:ext cx="877163" cy="507831"/>
          </a:xfrm>
          <a:prstGeom prst="rect">
            <a:avLst/>
          </a:prstGeom>
          <a:noFill/>
        </p:spPr>
        <p:txBody>
          <a:bodyPr wrap="none" rtlCol="0">
            <a:spAutoFit/>
          </a:bodyPr>
          <a:lstStyle>
            <a:defPPr>
              <a:defRPr lang="zh-CN"/>
            </a:defPPr>
            <a:lvl1pPr>
              <a:lnSpc>
                <a:spcPct val="150000"/>
              </a:lnSpc>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灰底圆</a:t>
            </a:r>
          </a:p>
        </p:txBody>
      </p:sp>
      <p:sp>
        <p:nvSpPr>
          <p:cNvPr id="37" name="文本框 36"/>
          <p:cNvSpPr txBox="1"/>
          <p:nvPr/>
        </p:nvSpPr>
        <p:spPr>
          <a:xfrm>
            <a:off x="3783949" y="4457081"/>
            <a:ext cx="1107996" cy="458908"/>
          </a:xfrm>
          <a:prstGeom prst="rect">
            <a:avLst/>
          </a:prstGeom>
          <a:noFill/>
        </p:spPr>
        <p:txBody>
          <a:bodyPr wrap="none" rtlCol="0">
            <a:spAutoFit/>
          </a:bodyPr>
          <a:lstStyle>
            <a:defPPr>
              <a:defRPr lang="zh-CN"/>
            </a:defPPr>
            <a:lvl1pPr>
              <a:lnSpc>
                <a:spcPct val="150000"/>
              </a:lnSpc>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主体</a:t>
            </a:r>
            <a:r>
              <a:rPr lang="zh-CN" altLang="en-US" dirty="0"/>
              <a:t>圆环</a:t>
            </a:r>
          </a:p>
        </p:txBody>
      </p:sp>
      <p:sp>
        <p:nvSpPr>
          <p:cNvPr id="38" name="文本框 37"/>
          <p:cNvSpPr txBox="1"/>
          <p:nvPr/>
        </p:nvSpPr>
        <p:spPr>
          <a:xfrm>
            <a:off x="7034208" y="4457081"/>
            <a:ext cx="1107996" cy="458908"/>
          </a:xfrm>
          <a:prstGeom prst="rect">
            <a:avLst/>
          </a:prstGeom>
          <a:noFill/>
        </p:spPr>
        <p:txBody>
          <a:bodyPr wrap="none" rtlCol="0">
            <a:spAutoFit/>
          </a:bodyPr>
          <a:lstStyle>
            <a:defPPr>
              <a:defRPr lang="zh-CN"/>
            </a:defPPr>
            <a:lvl1pPr>
              <a:lnSpc>
                <a:spcPct val="150000"/>
              </a:lnSpc>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数字标签</a:t>
            </a:r>
            <a:endParaRPr lang="zh-CN" altLang="en-US" dirty="0"/>
          </a:p>
        </p:txBody>
      </p:sp>
      <p:sp>
        <p:nvSpPr>
          <p:cNvPr id="39" name="文本框 38"/>
          <p:cNvSpPr txBox="1"/>
          <p:nvPr/>
        </p:nvSpPr>
        <p:spPr>
          <a:xfrm>
            <a:off x="9908929" y="4457081"/>
            <a:ext cx="1107996" cy="458908"/>
          </a:xfrm>
          <a:prstGeom prst="rect">
            <a:avLst/>
          </a:prstGeom>
          <a:noFill/>
        </p:spPr>
        <p:txBody>
          <a:bodyPr wrap="none" rtlCol="0">
            <a:spAutoFit/>
          </a:bodyPr>
          <a:lstStyle>
            <a:defPPr>
              <a:defRPr lang="zh-CN"/>
            </a:defPPr>
            <a:lvl1pPr>
              <a:lnSpc>
                <a:spcPct val="150000"/>
              </a:lnSpc>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最终效果</a:t>
            </a:r>
            <a:endParaRPr lang="zh-CN" altLang="en-US" dirty="0"/>
          </a:p>
        </p:txBody>
      </p:sp>
      <p:graphicFrame>
        <p:nvGraphicFramePr>
          <p:cNvPr id="47" name="图表 46"/>
          <p:cNvGraphicFramePr/>
          <p:nvPr>
            <p:extLst>
              <p:ext uri="{D42A27DB-BD31-4B8C-83A1-F6EECF244321}">
                <p14:modId xmlns:p14="http://schemas.microsoft.com/office/powerpoint/2010/main" val="1525580096"/>
              </p:ext>
            </p:extLst>
          </p:nvPr>
        </p:nvGraphicFramePr>
        <p:xfrm>
          <a:off x="8662069" y="1482807"/>
          <a:ext cx="3203993" cy="2860553"/>
        </p:xfrm>
        <a:graphic>
          <a:graphicData uri="http://schemas.openxmlformats.org/drawingml/2006/chart">
            <c:chart xmlns:c="http://schemas.openxmlformats.org/drawingml/2006/chart" xmlns:r="http://schemas.openxmlformats.org/officeDocument/2006/relationships" r:id="rId2"/>
          </a:graphicData>
        </a:graphic>
      </p:graphicFrame>
      <p:sp>
        <p:nvSpPr>
          <p:cNvPr id="46" name="椭圆 45"/>
          <p:cNvSpPr/>
          <p:nvPr/>
        </p:nvSpPr>
        <p:spPr>
          <a:xfrm>
            <a:off x="9292065" y="1941083"/>
            <a:ext cx="1944000" cy="1944001"/>
          </a:xfrm>
          <a:prstGeom prst="ellipse">
            <a:avLst/>
          </a:prstGeom>
          <a:gradFill flip="none" rotWithShape="1">
            <a:gsLst>
              <a:gs pos="0">
                <a:srgbClr val="D1D1D1"/>
              </a:gs>
              <a:gs pos="50000">
                <a:srgbClr val="DDDDDD"/>
              </a:gs>
              <a:gs pos="100000">
                <a:srgbClr val="FBFBF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9627747" y="2674866"/>
            <a:ext cx="1272637" cy="476434"/>
            <a:chOff x="9627747" y="2886963"/>
            <a:chExt cx="1272637" cy="476434"/>
          </a:xfrm>
        </p:grpSpPr>
        <p:sp>
          <p:nvSpPr>
            <p:cNvPr id="43" name="Freeform 17"/>
            <p:cNvSpPr>
              <a:spLocks noEditPoints="1"/>
            </p:cNvSpPr>
            <p:nvPr/>
          </p:nvSpPr>
          <p:spPr bwMode="auto">
            <a:xfrm>
              <a:off x="9627747" y="2886963"/>
              <a:ext cx="504334" cy="476434"/>
            </a:xfrm>
            <a:custGeom>
              <a:avLst/>
              <a:gdLst>
                <a:gd name="T0" fmla="*/ 30 w 44"/>
                <a:gd name="T1" fmla="*/ 14 h 41"/>
                <a:gd name="T2" fmla="*/ 44 w 44"/>
                <a:gd name="T3" fmla="*/ 23 h 41"/>
                <a:gd name="T4" fmla="*/ 44 w 44"/>
                <a:gd name="T5" fmla="*/ 32 h 41"/>
                <a:gd name="T6" fmla="*/ 30 w 44"/>
                <a:gd name="T7" fmla="*/ 41 h 41"/>
                <a:gd name="T8" fmla="*/ 13 w 44"/>
                <a:gd name="T9" fmla="*/ 41 h 41"/>
                <a:gd name="T10" fmla="*/ 0 w 44"/>
                <a:gd name="T11" fmla="*/ 32 h 41"/>
                <a:gd name="T12" fmla="*/ 0 w 44"/>
                <a:gd name="T13" fmla="*/ 9 h 41"/>
                <a:gd name="T14" fmla="*/ 13 w 44"/>
                <a:gd name="T15" fmla="*/ 0 h 41"/>
                <a:gd name="T16" fmla="*/ 42 w 44"/>
                <a:gd name="T17" fmla="*/ 0 h 41"/>
                <a:gd name="T18" fmla="*/ 42 w 44"/>
                <a:gd name="T19" fmla="*/ 6 h 41"/>
                <a:gd name="T20" fmla="*/ 13 w 44"/>
                <a:gd name="T21" fmla="*/ 6 h 41"/>
                <a:gd name="T22" fmla="*/ 7 w 44"/>
                <a:gd name="T23" fmla="*/ 9 h 41"/>
                <a:gd name="T24" fmla="*/ 7 w 44"/>
                <a:gd name="T25" fmla="*/ 14 h 41"/>
                <a:gd name="T26" fmla="*/ 30 w 44"/>
                <a:gd name="T27" fmla="*/ 14 h 41"/>
                <a:gd name="T28" fmla="*/ 30 w 44"/>
                <a:gd name="T29" fmla="*/ 35 h 41"/>
                <a:gd name="T30" fmla="*/ 36 w 44"/>
                <a:gd name="T31" fmla="*/ 32 h 41"/>
                <a:gd name="T32" fmla="*/ 36 w 44"/>
                <a:gd name="T33" fmla="*/ 23 h 41"/>
                <a:gd name="T34" fmla="*/ 30 w 44"/>
                <a:gd name="T35" fmla="*/ 21 h 41"/>
                <a:gd name="T36" fmla="*/ 7 w 44"/>
                <a:gd name="T37" fmla="*/ 21 h 41"/>
                <a:gd name="T38" fmla="*/ 7 w 44"/>
                <a:gd name="T39" fmla="*/ 32 h 41"/>
                <a:gd name="T40" fmla="*/ 13 w 44"/>
                <a:gd name="T41" fmla="*/ 35 h 41"/>
                <a:gd name="T42" fmla="*/ 30 w 44"/>
                <a:gd name="T43"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1">
                  <a:moveTo>
                    <a:pt x="30" y="14"/>
                  </a:moveTo>
                  <a:cubicBezTo>
                    <a:pt x="39" y="14"/>
                    <a:pt x="44" y="17"/>
                    <a:pt x="44" y="23"/>
                  </a:cubicBezTo>
                  <a:cubicBezTo>
                    <a:pt x="44" y="32"/>
                    <a:pt x="44" y="32"/>
                    <a:pt x="44" y="32"/>
                  </a:cubicBezTo>
                  <a:cubicBezTo>
                    <a:pt x="44" y="38"/>
                    <a:pt x="39" y="41"/>
                    <a:pt x="30" y="41"/>
                  </a:cubicBezTo>
                  <a:cubicBezTo>
                    <a:pt x="13" y="41"/>
                    <a:pt x="13" y="41"/>
                    <a:pt x="13" y="41"/>
                  </a:cubicBezTo>
                  <a:cubicBezTo>
                    <a:pt x="4" y="41"/>
                    <a:pt x="0" y="38"/>
                    <a:pt x="0" y="32"/>
                  </a:cubicBezTo>
                  <a:cubicBezTo>
                    <a:pt x="0" y="9"/>
                    <a:pt x="0" y="9"/>
                    <a:pt x="0" y="9"/>
                  </a:cubicBezTo>
                  <a:cubicBezTo>
                    <a:pt x="0" y="3"/>
                    <a:pt x="4" y="0"/>
                    <a:pt x="13" y="0"/>
                  </a:cubicBezTo>
                  <a:cubicBezTo>
                    <a:pt x="42" y="0"/>
                    <a:pt x="42" y="0"/>
                    <a:pt x="42" y="0"/>
                  </a:cubicBezTo>
                  <a:cubicBezTo>
                    <a:pt x="42" y="6"/>
                    <a:pt x="42" y="6"/>
                    <a:pt x="42" y="6"/>
                  </a:cubicBezTo>
                  <a:cubicBezTo>
                    <a:pt x="13" y="6"/>
                    <a:pt x="13" y="6"/>
                    <a:pt x="13" y="6"/>
                  </a:cubicBezTo>
                  <a:cubicBezTo>
                    <a:pt x="9" y="6"/>
                    <a:pt x="7" y="7"/>
                    <a:pt x="7" y="9"/>
                  </a:cubicBezTo>
                  <a:cubicBezTo>
                    <a:pt x="7" y="14"/>
                    <a:pt x="7" y="14"/>
                    <a:pt x="7" y="14"/>
                  </a:cubicBezTo>
                  <a:lnTo>
                    <a:pt x="30" y="14"/>
                  </a:lnTo>
                  <a:close/>
                  <a:moveTo>
                    <a:pt x="30" y="35"/>
                  </a:moveTo>
                  <a:cubicBezTo>
                    <a:pt x="34" y="35"/>
                    <a:pt x="36" y="34"/>
                    <a:pt x="36" y="32"/>
                  </a:cubicBezTo>
                  <a:cubicBezTo>
                    <a:pt x="36" y="23"/>
                    <a:pt x="36" y="23"/>
                    <a:pt x="36" y="23"/>
                  </a:cubicBezTo>
                  <a:cubicBezTo>
                    <a:pt x="36" y="21"/>
                    <a:pt x="34" y="21"/>
                    <a:pt x="30" y="21"/>
                  </a:cubicBezTo>
                  <a:cubicBezTo>
                    <a:pt x="7" y="21"/>
                    <a:pt x="7" y="21"/>
                    <a:pt x="7" y="21"/>
                  </a:cubicBezTo>
                  <a:cubicBezTo>
                    <a:pt x="7" y="32"/>
                    <a:pt x="7" y="32"/>
                    <a:pt x="7" y="32"/>
                  </a:cubicBezTo>
                  <a:cubicBezTo>
                    <a:pt x="7" y="34"/>
                    <a:pt x="9" y="35"/>
                    <a:pt x="13" y="35"/>
                  </a:cubicBezTo>
                  <a:lnTo>
                    <a:pt x="30" y="3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8"/>
            <p:cNvSpPr>
              <a:spLocks/>
            </p:cNvSpPr>
            <p:nvPr/>
          </p:nvSpPr>
          <p:spPr bwMode="auto">
            <a:xfrm>
              <a:off x="10200756" y="2886963"/>
              <a:ext cx="435659" cy="476434"/>
            </a:xfrm>
            <a:custGeom>
              <a:avLst/>
              <a:gdLst>
                <a:gd name="T0" fmla="*/ 0 w 38"/>
                <a:gd name="T1" fmla="*/ 41 h 41"/>
                <a:gd name="T2" fmla="*/ 0 w 38"/>
                <a:gd name="T3" fmla="*/ 35 h 41"/>
                <a:gd name="T4" fmla="*/ 24 w 38"/>
                <a:gd name="T5" fmla="*/ 35 h 41"/>
                <a:gd name="T6" fmla="*/ 31 w 38"/>
                <a:gd name="T7" fmla="*/ 32 h 41"/>
                <a:gd name="T8" fmla="*/ 31 w 38"/>
                <a:gd name="T9" fmla="*/ 25 h 41"/>
                <a:gd name="T10" fmla="*/ 29 w 38"/>
                <a:gd name="T11" fmla="*/ 23 h 41"/>
                <a:gd name="T12" fmla="*/ 25 w 38"/>
                <a:gd name="T13" fmla="*/ 22 h 41"/>
                <a:gd name="T14" fmla="*/ 1 w 38"/>
                <a:gd name="T15" fmla="*/ 22 h 41"/>
                <a:gd name="T16" fmla="*/ 1 w 38"/>
                <a:gd name="T17" fmla="*/ 16 h 41"/>
                <a:gd name="T18" fmla="*/ 25 w 38"/>
                <a:gd name="T19" fmla="*/ 16 h 41"/>
                <a:gd name="T20" fmla="*/ 29 w 38"/>
                <a:gd name="T21" fmla="*/ 15 h 41"/>
                <a:gd name="T22" fmla="*/ 31 w 38"/>
                <a:gd name="T23" fmla="*/ 13 h 41"/>
                <a:gd name="T24" fmla="*/ 31 w 38"/>
                <a:gd name="T25" fmla="*/ 9 h 41"/>
                <a:gd name="T26" fmla="*/ 24 w 38"/>
                <a:gd name="T27" fmla="*/ 6 h 41"/>
                <a:gd name="T28" fmla="*/ 0 w 38"/>
                <a:gd name="T29" fmla="*/ 6 h 41"/>
                <a:gd name="T30" fmla="*/ 0 w 38"/>
                <a:gd name="T31" fmla="*/ 0 h 41"/>
                <a:gd name="T32" fmla="*/ 24 w 38"/>
                <a:gd name="T33" fmla="*/ 0 h 41"/>
                <a:gd name="T34" fmla="*/ 38 w 38"/>
                <a:gd name="T35" fmla="*/ 9 h 41"/>
                <a:gd name="T36" fmla="*/ 38 w 38"/>
                <a:gd name="T37" fmla="*/ 13 h 41"/>
                <a:gd name="T38" fmla="*/ 34 w 38"/>
                <a:gd name="T39" fmla="*/ 19 h 41"/>
                <a:gd name="T40" fmla="*/ 38 w 38"/>
                <a:gd name="T41" fmla="*/ 25 h 41"/>
                <a:gd name="T42" fmla="*/ 38 w 38"/>
                <a:gd name="T43" fmla="*/ 32 h 41"/>
                <a:gd name="T44" fmla="*/ 24 w 38"/>
                <a:gd name="T45" fmla="*/ 41 h 41"/>
                <a:gd name="T46" fmla="*/ 0 w 38"/>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 h="41">
                  <a:moveTo>
                    <a:pt x="0" y="41"/>
                  </a:moveTo>
                  <a:cubicBezTo>
                    <a:pt x="0" y="35"/>
                    <a:pt x="0" y="35"/>
                    <a:pt x="0" y="35"/>
                  </a:cubicBezTo>
                  <a:cubicBezTo>
                    <a:pt x="24" y="35"/>
                    <a:pt x="24" y="35"/>
                    <a:pt x="24" y="35"/>
                  </a:cubicBezTo>
                  <a:cubicBezTo>
                    <a:pt x="29" y="35"/>
                    <a:pt x="31" y="34"/>
                    <a:pt x="31" y="32"/>
                  </a:cubicBezTo>
                  <a:cubicBezTo>
                    <a:pt x="31" y="25"/>
                    <a:pt x="31" y="25"/>
                    <a:pt x="31" y="25"/>
                  </a:cubicBezTo>
                  <a:cubicBezTo>
                    <a:pt x="31" y="24"/>
                    <a:pt x="30" y="23"/>
                    <a:pt x="29" y="23"/>
                  </a:cubicBezTo>
                  <a:cubicBezTo>
                    <a:pt x="28" y="22"/>
                    <a:pt x="27" y="22"/>
                    <a:pt x="25" y="22"/>
                  </a:cubicBezTo>
                  <a:cubicBezTo>
                    <a:pt x="1" y="22"/>
                    <a:pt x="1" y="22"/>
                    <a:pt x="1" y="22"/>
                  </a:cubicBezTo>
                  <a:cubicBezTo>
                    <a:pt x="1" y="16"/>
                    <a:pt x="1" y="16"/>
                    <a:pt x="1" y="16"/>
                  </a:cubicBezTo>
                  <a:cubicBezTo>
                    <a:pt x="25" y="16"/>
                    <a:pt x="25" y="16"/>
                    <a:pt x="25" y="16"/>
                  </a:cubicBezTo>
                  <a:cubicBezTo>
                    <a:pt x="27" y="16"/>
                    <a:pt x="28" y="16"/>
                    <a:pt x="29" y="15"/>
                  </a:cubicBezTo>
                  <a:cubicBezTo>
                    <a:pt x="30" y="15"/>
                    <a:pt x="31" y="14"/>
                    <a:pt x="31" y="13"/>
                  </a:cubicBezTo>
                  <a:cubicBezTo>
                    <a:pt x="31" y="9"/>
                    <a:pt x="31" y="9"/>
                    <a:pt x="31" y="9"/>
                  </a:cubicBezTo>
                  <a:cubicBezTo>
                    <a:pt x="31" y="7"/>
                    <a:pt x="29" y="6"/>
                    <a:pt x="24" y="6"/>
                  </a:cubicBezTo>
                  <a:cubicBezTo>
                    <a:pt x="0" y="6"/>
                    <a:pt x="0" y="6"/>
                    <a:pt x="0" y="6"/>
                  </a:cubicBezTo>
                  <a:cubicBezTo>
                    <a:pt x="0" y="0"/>
                    <a:pt x="0" y="0"/>
                    <a:pt x="0" y="0"/>
                  </a:cubicBezTo>
                  <a:cubicBezTo>
                    <a:pt x="24" y="0"/>
                    <a:pt x="24" y="0"/>
                    <a:pt x="24" y="0"/>
                  </a:cubicBezTo>
                  <a:cubicBezTo>
                    <a:pt x="33" y="0"/>
                    <a:pt x="38" y="3"/>
                    <a:pt x="38" y="9"/>
                  </a:cubicBezTo>
                  <a:cubicBezTo>
                    <a:pt x="38" y="13"/>
                    <a:pt x="38" y="13"/>
                    <a:pt x="38" y="13"/>
                  </a:cubicBezTo>
                  <a:cubicBezTo>
                    <a:pt x="38" y="16"/>
                    <a:pt x="37" y="18"/>
                    <a:pt x="34" y="19"/>
                  </a:cubicBezTo>
                  <a:cubicBezTo>
                    <a:pt x="37" y="20"/>
                    <a:pt x="38" y="22"/>
                    <a:pt x="38" y="25"/>
                  </a:cubicBezTo>
                  <a:cubicBezTo>
                    <a:pt x="38" y="32"/>
                    <a:pt x="38" y="32"/>
                    <a:pt x="38" y="32"/>
                  </a:cubicBezTo>
                  <a:cubicBezTo>
                    <a:pt x="38" y="38"/>
                    <a:pt x="33" y="41"/>
                    <a:pt x="24" y="41"/>
                  </a:cubicBezTo>
                  <a:lnTo>
                    <a:pt x="0" y="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9"/>
            <p:cNvSpPr>
              <a:spLocks noEditPoints="1"/>
            </p:cNvSpPr>
            <p:nvPr/>
          </p:nvSpPr>
          <p:spPr bwMode="auto">
            <a:xfrm>
              <a:off x="10681482" y="3097281"/>
              <a:ext cx="218902" cy="266116"/>
            </a:xfrm>
            <a:custGeom>
              <a:avLst/>
              <a:gdLst>
                <a:gd name="T0" fmla="*/ 0 w 19"/>
                <a:gd name="T1" fmla="*/ 5 h 23"/>
                <a:gd name="T2" fmla="*/ 4 w 19"/>
                <a:gd name="T3" fmla="*/ 0 h 23"/>
                <a:gd name="T4" fmla="*/ 9 w 19"/>
                <a:gd name="T5" fmla="*/ 5 h 23"/>
                <a:gd name="T6" fmla="*/ 4 w 19"/>
                <a:gd name="T7" fmla="*/ 9 h 23"/>
                <a:gd name="T8" fmla="*/ 0 w 19"/>
                <a:gd name="T9" fmla="*/ 5 h 23"/>
                <a:gd name="T10" fmla="*/ 5 w 19"/>
                <a:gd name="T11" fmla="*/ 23 h 23"/>
                <a:gd name="T12" fmla="*/ 2 w 19"/>
                <a:gd name="T13" fmla="*/ 23 h 23"/>
                <a:gd name="T14" fmla="*/ 14 w 19"/>
                <a:gd name="T15" fmla="*/ 0 h 23"/>
                <a:gd name="T16" fmla="*/ 17 w 19"/>
                <a:gd name="T17" fmla="*/ 0 h 23"/>
                <a:gd name="T18" fmla="*/ 5 w 19"/>
                <a:gd name="T19" fmla="*/ 23 h 23"/>
                <a:gd name="T20" fmla="*/ 4 w 19"/>
                <a:gd name="T21" fmla="*/ 7 h 23"/>
                <a:gd name="T22" fmla="*/ 7 w 19"/>
                <a:gd name="T23" fmla="*/ 5 h 23"/>
                <a:gd name="T24" fmla="*/ 4 w 19"/>
                <a:gd name="T25" fmla="*/ 3 h 23"/>
                <a:gd name="T26" fmla="*/ 2 w 19"/>
                <a:gd name="T27" fmla="*/ 5 h 23"/>
                <a:gd name="T28" fmla="*/ 4 w 19"/>
                <a:gd name="T29" fmla="*/ 7 h 23"/>
                <a:gd name="T30" fmla="*/ 10 w 19"/>
                <a:gd name="T31" fmla="*/ 18 h 23"/>
                <a:gd name="T32" fmla="*/ 15 w 19"/>
                <a:gd name="T33" fmla="*/ 14 h 23"/>
                <a:gd name="T34" fmla="*/ 19 w 19"/>
                <a:gd name="T35" fmla="*/ 18 h 23"/>
                <a:gd name="T36" fmla="*/ 15 w 19"/>
                <a:gd name="T37" fmla="*/ 23 h 23"/>
                <a:gd name="T38" fmla="*/ 10 w 19"/>
                <a:gd name="T39" fmla="*/ 18 h 23"/>
                <a:gd name="T40" fmla="*/ 15 w 19"/>
                <a:gd name="T41" fmla="*/ 21 h 23"/>
                <a:gd name="T42" fmla="*/ 17 w 19"/>
                <a:gd name="T43" fmla="*/ 18 h 23"/>
                <a:gd name="T44" fmla="*/ 15 w 19"/>
                <a:gd name="T45" fmla="*/ 16 h 23"/>
                <a:gd name="T46" fmla="*/ 13 w 19"/>
                <a:gd name="T47" fmla="*/ 18 h 23"/>
                <a:gd name="T48" fmla="*/ 15 w 19"/>
                <a:gd name="T49"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23">
                  <a:moveTo>
                    <a:pt x="0" y="5"/>
                  </a:moveTo>
                  <a:cubicBezTo>
                    <a:pt x="0" y="2"/>
                    <a:pt x="2" y="0"/>
                    <a:pt x="4" y="0"/>
                  </a:cubicBezTo>
                  <a:cubicBezTo>
                    <a:pt x="7" y="0"/>
                    <a:pt x="9" y="2"/>
                    <a:pt x="9" y="5"/>
                  </a:cubicBezTo>
                  <a:cubicBezTo>
                    <a:pt x="9" y="8"/>
                    <a:pt x="7" y="9"/>
                    <a:pt x="4" y="9"/>
                  </a:cubicBezTo>
                  <a:cubicBezTo>
                    <a:pt x="2" y="9"/>
                    <a:pt x="0" y="8"/>
                    <a:pt x="0" y="5"/>
                  </a:cubicBezTo>
                  <a:close/>
                  <a:moveTo>
                    <a:pt x="5" y="23"/>
                  </a:moveTo>
                  <a:cubicBezTo>
                    <a:pt x="2" y="23"/>
                    <a:pt x="2" y="23"/>
                    <a:pt x="2" y="23"/>
                  </a:cubicBezTo>
                  <a:cubicBezTo>
                    <a:pt x="14" y="0"/>
                    <a:pt x="14" y="0"/>
                    <a:pt x="14" y="0"/>
                  </a:cubicBezTo>
                  <a:cubicBezTo>
                    <a:pt x="17" y="0"/>
                    <a:pt x="17" y="0"/>
                    <a:pt x="17" y="0"/>
                  </a:cubicBezTo>
                  <a:lnTo>
                    <a:pt x="5" y="23"/>
                  </a:lnTo>
                  <a:close/>
                  <a:moveTo>
                    <a:pt x="4" y="7"/>
                  </a:moveTo>
                  <a:cubicBezTo>
                    <a:pt x="6" y="7"/>
                    <a:pt x="7" y="6"/>
                    <a:pt x="7" y="5"/>
                  </a:cubicBezTo>
                  <a:cubicBezTo>
                    <a:pt x="7" y="3"/>
                    <a:pt x="6" y="3"/>
                    <a:pt x="4" y="3"/>
                  </a:cubicBezTo>
                  <a:cubicBezTo>
                    <a:pt x="3" y="3"/>
                    <a:pt x="2" y="3"/>
                    <a:pt x="2" y="5"/>
                  </a:cubicBezTo>
                  <a:cubicBezTo>
                    <a:pt x="2" y="6"/>
                    <a:pt x="3" y="7"/>
                    <a:pt x="4" y="7"/>
                  </a:cubicBezTo>
                  <a:close/>
                  <a:moveTo>
                    <a:pt x="10" y="18"/>
                  </a:moveTo>
                  <a:cubicBezTo>
                    <a:pt x="10" y="15"/>
                    <a:pt x="12" y="14"/>
                    <a:pt x="15" y="14"/>
                  </a:cubicBezTo>
                  <a:cubicBezTo>
                    <a:pt x="18" y="14"/>
                    <a:pt x="19" y="15"/>
                    <a:pt x="19" y="18"/>
                  </a:cubicBezTo>
                  <a:cubicBezTo>
                    <a:pt x="19" y="21"/>
                    <a:pt x="18" y="23"/>
                    <a:pt x="15" y="23"/>
                  </a:cubicBezTo>
                  <a:cubicBezTo>
                    <a:pt x="12" y="23"/>
                    <a:pt x="10" y="21"/>
                    <a:pt x="10" y="18"/>
                  </a:cubicBezTo>
                  <a:close/>
                  <a:moveTo>
                    <a:pt x="15" y="21"/>
                  </a:moveTo>
                  <a:cubicBezTo>
                    <a:pt x="16" y="21"/>
                    <a:pt x="17" y="20"/>
                    <a:pt x="17" y="18"/>
                  </a:cubicBezTo>
                  <a:cubicBezTo>
                    <a:pt x="17" y="17"/>
                    <a:pt x="16" y="16"/>
                    <a:pt x="15" y="16"/>
                  </a:cubicBezTo>
                  <a:cubicBezTo>
                    <a:pt x="13" y="16"/>
                    <a:pt x="13" y="17"/>
                    <a:pt x="13" y="18"/>
                  </a:cubicBezTo>
                  <a:cubicBezTo>
                    <a:pt x="13" y="20"/>
                    <a:pt x="13" y="21"/>
                    <a:pt x="15" y="21"/>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0" name="椭圆 49"/>
          <p:cNvSpPr/>
          <p:nvPr/>
        </p:nvSpPr>
        <p:spPr>
          <a:xfrm>
            <a:off x="869367" y="1941083"/>
            <a:ext cx="1944000" cy="1944001"/>
          </a:xfrm>
          <a:prstGeom prst="ellipse">
            <a:avLst/>
          </a:prstGeom>
          <a:gradFill flip="none" rotWithShape="1">
            <a:gsLst>
              <a:gs pos="0">
                <a:srgbClr val="D1D1D1"/>
              </a:gs>
              <a:gs pos="50000">
                <a:srgbClr val="DDDDDD"/>
              </a:gs>
              <a:gs pos="100000">
                <a:srgbClr val="FBFBF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1" name="图表 50"/>
          <p:cNvGraphicFramePr/>
          <p:nvPr>
            <p:extLst>
              <p:ext uri="{D42A27DB-BD31-4B8C-83A1-F6EECF244321}">
                <p14:modId xmlns:p14="http://schemas.microsoft.com/office/powerpoint/2010/main" val="2431221396"/>
              </p:ext>
            </p:extLst>
          </p:nvPr>
        </p:nvGraphicFramePr>
        <p:xfrm>
          <a:off x="2764755" y="1482807"/>
          <a:ext cx="3203993" cy="2860553"/>
        </p:xfrm>
        <a:graphic>
          <a:graphicData uri="http://schemas.openxmlformats.org/drawingml/2006/chart">
            <c:chart xmlns:c="http://schemas.openxmlformats.org/drawingml/2006/chart" xmlns:r="http://schemas.openxmlformats.org/officeDocument/2006/relationships" r:id="rId3"/>
          </a:graphicData>
        </a:graphic>
      </p:graphicFrame>
      <p:grpSp>
        <p:nvGrpSpPr>
          <p:cNvPr id="52" name="组合 51"/>
          <p:cNvGrpSpPr/>
          <p:nvPr/>
        </p:nvGrpSpPr>
        <p:grpSpPr>
          <a:xfrm>
            <a:off x="6980260" y="2674866"/>
            <a:ext cx="1272637" cy="476434"/>
            <a:chOff x="9627747" y="2886963"/>
            <a:chExt cx="1272637" cy="476434"/>
          </a:xfrm>
        </p:grpSpPr>
        <p:sp>
          <p:nvSpPr>
            <p:cNvPr id="53" name="Freeform 17"/>
            <p:cNvSpPr>
              <a:spLocks noEditPoints="1"/>
            </p:cNvSpPr>
            <p:nvPr/>
          </p:nvSpPr>
          <p:spPr bwMode="auto">
            <a:xfrm>
              <a:off x="9627747" y="2886963"/>
              <a:ext cx="504334" cy="476434"/>
            </a:xfrm>
            <a:custGeom>
              <a:avLst/>
              <a:gdLst>
                <a:gd name="T0" fmla="*/ 30 w 44"/>
                <a:gd name="T1" fmla="*/ 14 h 41"/>
                <a:gd name="T2" fmla="*/ 44 w 44"/>
                <a:gd name="T3" fmla="*/ 23 h 41"/>
                <a:gd name="T4" fmla="*/ 44 w 44"/>
                <a:gd name="T5" fmla="*/ 32 h 41"/>
                <a:gd name="T6" fmla="*/ 30 w 44"/>
                <a:gd name="T7" fmla="*/ 41 h 41"/>
                <a:gd name="T8" fmla="*/ 13 w 44"/>
                <a:gd name="T9" fmla="*/ 41 h 41"/>
                <a:gd name="T10" fmla="*/ 0 w 44"/>
                <a:gd name="T11" fmla="*/ 32 h 41"/>
                <a:gd name="T12" fmla="*/ 0 w 44"/>
                <a:gd name="T13" fmla="*/ 9 h 41"/>
                <a:gd name="T14" fmla="*/ 13 w 44"/>
                <a:gd name="T15" fmla="*/ 0 h 41"/>
                <a:gd name="T16" fmla="*/ 42 w 44"/>
                <a:gd name="T17" fmla="*/ 0 h 41"/>
                <a:gd name="T18" fmla="*/ 42 w 44"/>
                <a:gd name="T19" fmla="*/ 6 h 41"/>
                <a:gd name="T20" fmla="*/ 13 w 44"/>
                <a:gd name="T21" fmla="*/ 6 h 41"/>
                <a:gd name="T22" fmla="*/ 7 w 44"/>
                <a:gd name="T23" fmla="*/ 9 h 41"/>
                <a:gd name="T24" fmla="*/ 7 w 44"/>
                <a:gd name="T25" fmla="*/ 14 h 41"/>
                <a:gd name="T26" fmla="*/ 30 w 44"/>
                <a:gd name="T27" fmla="*/ 14 h 41"/>
                <a:gd name="T28" fmla="*/ 30 w 44"/>
                <a:gd name="T29" fmla="*/ 35 h 41"/>
                <a:gd name="T30" fmla="*/ 36 w 44"/>
                <a:gd name="T31" fmla="*/ 32 h 41"/>
                <a:gd name="T32" fmla="*/ 36 w 44"/>
                <a:gd name="T33" fmla="*/ 23 h 41"/>
                <a:gd name="T34" fmla="*/ 30 w 44"/>
                <a:gd name="T35" fmla="*/ 21 h 41"/>
                <a:gd name="T36" fmla="*/ 7 w 44"/>
                <a:gd name="T37" fmla="*/ 21 h 41"/>
                <a:gd name="T38" fmla="*/ 7 w 44"/>
                <a:gd name="T39" fmla="*/ 32 h 41"/>
                <a:gd name="T40" fmla="*/ 13 w 44"/>
                <a:gd name="T41" fmla="*/ 35 h 41"/>
                <a:gd name="T42" fmla="*/ 30 w 44"/>
                <a:gd name="T43"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1">
                  <a:moveTo>
                    <a:pt x="30" y="14"/>
                  </a:moveTo>
                  <a:cubicBezTo>
                    <a:pt x="39" y="14"/>
                    <a:pt x="44" y="17"/>
                    <a:pt x="44" y="23"/>
                  </a:cubicBezTo>
                  <a:cubicBezTo>
                    <a:pt x="44" y="32"/>
                    <a:pt x="44" y="32"/>
                    <a:pt x="44" y="32"/>
                  </a:cubicBezTo>
                  <a:cubicBezTo>
                    <a:pt x="44" y="38"/>
                    <a:pt x="39" y="41"/>
                    <a:pt x="30" y="41"/>
                  </a:cubicBezTo>
                  <a:cubicBezTo>
                    <a:pt x="13" y="41"/>
                    <a:pt x="13" y="41"/>
                    <a:pt x="13" y="41"/>
                  </a:cubicBezTo>
                  <a:cubicBezTo>
                    <a:pt x="4" y="41"/>
                    <a:pt x="0" y="38"/>
                    <a:pt x="0" y="32"/>
                  </a:cubicBezTo>
                  <a:cubicBezTo>
                    <a:pt x="0" y="9"/>
                    <a:pt x="0" y="9"/>
                    <a:pt x="0" y="9"/>
                  </a:cubicBezTo>
                  <a:cubicBezTo>
                    <a:pt x="0" y="3"/>
                    <a:pt x="4" y="0"/>
                    <a:pt x="13" y="0"/>
                  </a:cubicBezTo>
                  <a:cubicBezTo>
                    <a:pt x="42" y="0"/>
                    <a:pt x="42" y="0"/>
                    <a:pt x="42" y="0"/>
                  </a:cubicBezTo>
                  <a:cubicBezTo>
                    <a:pt x="42" y="6"/>
                    <a:pt x="42" y="6"/>
                    <a:pt x="42" y="6"/>
                  </a:cubicBezTo>
                  <a:cubicBezTo>
                    <a:pt x="13" y="6"/>
                    <a:pt x="13" y="6"/>
                    <a:pt x="13" y="6"/>
                  </a:cubicBezTo>
                  <a:cubicBezTo>
                    <a:pt x="9" y="6"/>
                    <a:pt x="7" y="7"/>
                    <a:pt x="7" y="9"/>
                  </a:cubicBezTo>
                  <a:cubicBezTo>
                    <a:pt x="7" y="14"/>
                    <a:pt x="7" y="14"/>
                    <a:pt x="7" y="14"/>
                  </a:cubicBezTo>
                  <a:lnTo>
                    <a:pt x="30" y="14"/>
                  </a:lnTo>
                  <a:close/>
                  <a:moveTo>
                    <a:pt x="30" y="35"/>
                  </a:moveTo>
                  <a:cubicBezTo>
                    <a:pt x="34" y="35"/>
                    <a:pt x="36" y="34"/>
                    <a:pt x="36" y="32"/>
                  </a:cubicBezTo>
                  <a:cubicBezTo>
                    <a:pt x="36" y="23"/>
                    <a:pt x="36" y="23"/>
                    <a:pt x="36" y="23"/>
                  </a:cubicBezTo>
                  <a:cubicBezTo>
                    <a:pt x="36" y="21"/>
                    <a:pt x="34" y="21"/>
                    <a:pt x="30" y="21"/>
                  </a:cubicBezTo>
                  <a:cubicBezTo>
                    <a:pt x="7" y="21"/>
                    <a:pt x="7" y="21"/>
                    <a:pt x="7" y="21"/>
                  </a:cubicBezTo>
                  <a:cubicBezTo>
                    <a:pt x="7" y="32"/>
                    <a:pt x="7" y="32"/>
                    <a:pt x="7" y="32"/>
                  </a:cubicBezTo>
                  <a:cubicBezTo>
                    <a:pt x="7" y="34"/>
                    <a:pt x="9" y="35"/>
                    <a:pt x="13" y="35"/>
                  </a:cubicBezTo>
                  <a:lnTo>
                    <a:pt x="30" y="3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8"/>
            <p:cNvSpPr>
              <a:spLocks/>
            </p:cNvSpPr>
            <p:nvPr/>
          </p:nvSpPr>
          <p:spPr bwMode="auto">
            <a:xfrm>
              <a:off x="10200756" y="2886963"/>
              <a:ext cx="435659" cy="476434"/>
            </a:xfrm>
            <a:custGeom>
              <a:avLst/>
              <a:gdLst>
                <a:gd name="T0" fmla="*/ 0 w 38"/>
                <a:gd name="T1" fmla="*/ 41 h 41"/>
                <a:gd name="T2" fmla="*/ 0 w 38"/>
                <a:gd name="T3" fmla="*/ 35 h 41"/>
                <a:gd name="T4" fmla="*/ 24 w 38"/>
                <a:gd name="T5" fmla="*/ 35 h 41"/>
                <a:gd name="T6" fmla="*/ 31 w 38"/>
                <a:gd name="T7" fmla="*/ 32 h 41"/>
                <a:gd name="T8" fmla="*/ 31 w 38"/>
                <a:gd name="T9" fmla="*/ 25 h 41"/>
                <a:gd name="T10" fmla="*/ 29 w 38"/>
                <a:gd name="T11" fmla="*/ 23 h 41"/>
                <a:gd name="T12" fmla="*/ 25 w 38"/>
                <a:gd name="T13" fmla="*/ 22 h 41"/>
                <a:gd name="T14" fmla="*/ 1 w 38"/>
                <a:gd name="T15" fmla="*/ 22 h 41"/>
                <a:gd name="T16" fmla="*/ 1 w 38"/>
                <a:gd name="T17" fmla="*/ 16 h 41"/>
                <a:gd name="T18" fmla="*/ 25 w 38"/>
                <a:gd name="T19" fmla="*/ 16 h 41"/>
                <a:gd name="T20" fmla="*/ 29 w 38"/>
                <a:gd name="T21" fmla="*/ 15 h 41"/>
                <a:gd name="T22" fmla="*/ 31 w 38"/>
                <a:gd name="T23" fmla="*/ 13 h 41"/>
                <a:gd name="T24" fmla="*/ 31 w 38"/>
                <a:gd name="T25" fmla="*/ 9 h 41"/>
                <a:gd name="T26" fmla="*/ 24 w 38"/>
                <a:gd name="T27" fmla="*/ 6 h 41"/>
                <a:gd name="T28" fmla="*/ 0 w 38"/>
                <a:gd name="T29" fmla="*/ 6 h 41"/>
                <a:gd name="T30" fmla="*/ 0 w 38"/>
                <a:gd name="T31" fmla="*/ 0 h 41"/>
                <a:gd name="T32" fmla="*/ 24 w 38"/>
                <a:gd name="T33" fmla="*/ 0 h 41"/>
                <a:gd name="T34" fmla="*/ 38 w 38"/>
                <a:gd name="T35" fmla="*/ 9 h 41"/>
                <a:gd name="T36" fmla="*/ 38 w 38"/>
                <a:gd name="T37" fmla="*/ 13 h 41"/>
                <a:gd name="T38" fmla="*/ 34 w 38"/>
                <a:gd name="T39" fmla="*/ 19 h 41"/>
                <a:gd name="T40" fmla="*/ 38 w 38"/>
                <a:gd name="T41" fmla="*/ 25 h 41"/>
                <a:gd name="T42" fmla="*/ 38 w 38"/>
                <a:gd name="T43" fmla="*/ 32 h 41"/>
                <a:gd name="T44" fmla="*/ 24 w 38"/>
                <a:gd name="T45" fmla="*/ 41 h 41"/>
                <a:gd name="T46" fmla="*/ 0 w 38"/>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 h="41">
                  <a:moveTo>
                    <a:pt x="0" y="41"/>
                  </a:moveTo>
                  <a:cubicBezTo>
                    <a:pt x="0" y="35"/>
                    <a:pt x="0" y="35"/>
                    <a:pt x="0" y="35"/>
                  </a:cubicBezTo>
                  <a:cubicBezTo>
                    <a:pt x="24" y="35"/>
                    <a:pt x="24" y="35"/>
                    <a:pt x="24" y="35"/>
                  </a:cubicBezTo>
                  <a:cubicBezTo>
                    <a:pt x="29" y="35"/>
                    <a:pt x="31" y="34"/>
                    <a:pt x="31" y="32"/>
                  </a:cubicBezTo>
                  <a:cubicBezTo>
                    <a:pt x="31" y="25"/>
                    <a:pt x="31" y="25"/>
                    <a:pt x="31" y="25"/>
                  </a:cubicBezTo>
                  <a:cubicBezTo>
                    <a:pt x="31" y="24"/>
                    <a:pt x="30" y="23"/>
                    <a:pt x="29" y="23"/>
                  </a:cubicBezTo>
                  <a:cubicBezTo>
                    <a:pt x="28" y="22"/>
                    <a:pt x="27" y="22"/>
                    <a:pt x="25" y="22"/>
                  </a:cubicBezTo>
                  <a:cubicBezTo>
                    <a:pt x="1" y="22"/>
                    <a:pt x="1" y="22"/>
                    <a:pt x="1" y="22"/>
                  </a:cubicBezTo>
                  <a:cubicBezTo>
                    <a:pt x="1" y="16"/>
                    <a:pt x="1" y="16"/>
                    <a:pt x="1" y="16"/>
                  </a:cubicBezTo>
                  <a:cubicBezTo>
                    <a:pt x="25" y="16"/>
                    <a:pt x="25" y="16"/>
                    <a:pt x="25" y="16"/>
                  </a:cubicBezTo>
                  <a:cubicBezTo>
                    <a:pt x="27" y="16"/>
                    <a:pt x="28" y="16"/>
                    <a:pt x="29" y="15"/>
                  </a:cubicBezTo>
                  <a:cubicBezTo>
                    <a:pt x="30" y="15"/>
                    <a:pt x="31" y="14"/>
                    <a:pt x="31" y="13"/>
                  </a:cubicBezTo>
                  <a:cubicBezTo>
                    <a:pt x="31" y="9"/>
                    <a:pt x="31" y="9"/>
                    <a:pt x="31" y="9"/>
                  </a:cubicBezTo>
                  <a:cubicBezTo>
                    <a:pt x="31" y="7"/>
                    <a:pt x="29" y="6"/>
                    <a:pt x="24" y="6"/>
                  </a:cubicBezTo>
                  <a:cubicBezTo>
                    <a:pt x="0" y="6"/>
                    <a:pt x="0" y="6"/>
                    <a:pt x="0" y="6"/>
                  </a:cubicBezTo>
                  <a:cubicBezTo>
                    <a:pt x="0" y="0"/>
                    <a:pt x="0" y="0"/>
                    <a:pt x="0" y="0"/>
                  </a:cubicBezTo>
                  <a:cubicBezTo>
                    <a:pt x="24" y="0"/>
                    <a:pt x="24" y="0"/>
                    <a:pt x="24" y="0"/>
                  </a:cubicBezTo>
                  <a:cubicBezTo>
                    <a:pt x="33" y="0"/>
                    <a:pt x="38" y="3"/>
                    <a:pt x="38" y="9"/>
                  </a:cubicBezTo>
                  <a:cubicBezTo>
                    <a:pt x="38" y="13"/>
                    <a:pt x="38" y="13"/>
                    <a:pt x="38" y="13"/>
                  </a:cubicBezTo>
                  <a:cubicBezTo>
                    <a:pt x="38" y="16"/>
                    <a:pt x="37" y="18"/>
                    <a:pt x="34" y="19"/>
                  </a:cubicBezTo>
                  <a:cubicBezTo>
                    <a:pt x="37" y="20"/>
                    <a:pt x="38" y="22"/>
                    <a:pt x="38" y="25"/>
                  </a:cubicBezTo>
                  <a:cubicBezTo>
                    <a:pt x="38" y="32"/>
                    <a:pt x="38" y="32"/>
                    <a:pt x="38" y="32"/>
                  </a:cubicBezTo>
                  <a:cubicBezTo>
                    <a:pt x="38" y="38"/>
                    <a:pt x="33" y="41"/>
                    <a:pt x="24" y="41"/>
                  </a:cubicBezTo>
                  <a:lnTo>
                    <a:pt x="0" y="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9"/>
            <p:cNvSpPr>
              <a:spLocks noEditPoints="1"/>
            </p:cNvSpPr>
            <p:nvPr/>
          </p:nvSpPr>
          <p:spPr bwMode="auto">
            <a:xfrm>
              <a:off x="10681482" y="3097281"/>
              <a:ext cx="218902" cy="266116"/>
            </a:xfrm>
            <a:custGeom>
              <a:avLst/>
              <a:gdLst>
                <a:gd name="T0" fmla="*/ 0 w 19"/>
                <a:gd name="T1" fmla="*/ 5 h 23"/>
                <a:gd name="T2" fmla="*/ 4 w 19"/>
                <a:gd name="T3" fmla="*/ 0 h 23"/>
                <a:gd name="T4" fmla="*/ 9 w 19"/>
                <a:gd name="T5" fmla="*/ 5 h 23"/>
                <a:gd name="T6" fmla="*/ 4 w 19"/>
                <a:gd name="T7" fmla="*/ 9 h 23"/>
                <a:gd name="T8" fmla="*/ 0 w 19"/>
                <a:gd name="T9" fmla="*/ 5 h 23"/>
                <a:gd name="T10" fmla="*/ 5 w 19"/>
                <a:gd name="T11" fmla="*/ 23 h 23"/>
                <a:gd name="T12" fmla="*/ 2 w 19"/>
                <a:gd name="T13" fmla="*/ 23 h 23"/>
                <a:gd name="T14" fmla="*/ 14 w 19"/>
                <a:gd name="T15" fmla="*/ 0 h 23"/>
                <a:gd name="T16" fmla="*/ 17 w 19"/>
                <a:gd name="T17" fmla="*/ 0 h 23"/>
                <a:gd name="T18" fmla="*/ 5 w 19"/>
                <a:gd name="T19" fmla="*/ 23 h 23"/>
                <a:gd name="T20" fmla="*/ 4 w 19"/>
                <a:gd name="T21" fmla="*/ 7 h 23"/>
                <a:gd name="T22" fmla="*/ 7 w 19"/>
                <a:gd name="T23" fmla="*/ 5 h 23"/>
                <a:gd name="T24" fmla="*/ 4 w 19"/>
                <a:gd name="T25" fmla="*/ 3 h 23"/>
                <a:gd name="T26" fmla="*/ 2 w 19"/>
                <a:gd name="T27" fmla="*/ 5 h 23"/>
                <a:gd name="T28" fmla="*/ 4 w 19"/>
                <a:gd name="T29" fmla="*/ 7 h 23"/>
                <a:gd name="T30" fmla="*/ 10 w 19"/>
                <a:gd name="T31" fmla="*/ 18 h 23"/>
                <a:gd name="T32" fmla="*/ 15 w 19"/>
                <a:gd name="T33" fmla="*/ 14 h 23"/>
                <a:gd name="T34" fmla="*/ 19 w 19"/>
                <a:gd name="T35" fmla="*/ 18 h 23"/>
                <a:gd name="T36" fmla="*/ 15 w 19"/>
                <a:gd name="T37" fmla="*/ 23 h 23"/>
                <a:gd name="T38" fmla="*/ 10 w 19"/>
                <a:gd name="T39" fmla="*/ 18 h 23"/>
                <a:gd name="T40" fmla="*/ 15 w 19"/>
                <a:gd name="T41" fmla="*/ 21 h 23"/>
                <a:gd name="T42" fmla="*/ 17 w 19"/>
                <a:gd name="T43" fmla="*/ 18 h 23"/>
                <a:gd name="T44" fmla="*/ 15 w 19"/>
                <a:gd name="T45" fmla="*/ 16 h 23"/>
                <a:gd name="T46" fmla="*/ 13 w 19"/>
                <a:gd name="T47" fmla="*/ 18 h 23"/>
                <a:gd name="T48" fmla="*/ 15 w 19"/>
                <a:gd name="T49"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23">
                  <a:moveTo>
                    <a:pt x="0" y="5"/>
                  </a:moveTo>
                  <a:cubicBezTo>
                    <a:pt x="0" y="2"/>
                    <a:pt x="2" y="0"/>
                    <a:pt x="4" y="0"/>
                  </a:cubicBezTo>
                  <a:cubicBezTo>
                    <a:pt x="7" y="0"/>
                    <a:pt x="9" y="2"/>
                    <a:pt x="9" y="5"/>
                  </a:cubicBezTo>
                  <a:cubicBezTo>
                    <a:pt x="9" y="8"/>
                    <a:pt x="7" y="9"/>
                    <a:pt x="4" y="9"/>
                  </a:cubicBezTo>
                  <a:cubicBezTo>
                    <a:pt x="2" y="9"/>
                    <a:pt x="0" y="8"/>
                    <a:pt x="0" y="5"/>
                  </a:cubicBezTo>
                  <a:close/>
                  <a:moveTo>
                    <a:pt x="5" y="23"/>
                  </a:moveTo>
                  <a:cubicBezTo>
                    <a:pt x="2" y="23"/>
                    <a:pt x="2" y="23"/>
                    <a:pt x="2" y="23"/>
                  </a:cubicBezTo>
                  <a:cubicBezTo>
                    <a:pt x="14" y="0"/>
                    <a:pt x="14" y="0"/>
                    <a:pt x="14" y="0"/>
                  </a:cubicBezTo>
                  <a:cubicBezTo>
                    <a:pt x="17" y="0"/>
                    <a:pt x="17" y="0"/>
                    <a:pt x="17" y="0"/>
                  </a:cubicBezTo>
                  <a:lnTo>
                    <a:pt x="5" y="23"/>
                  </a:lnTo>
                  <a:close/>
                  <a:moveTo>
                    <a:pt x="4" y="7"/>
                  </a:moveTo>
                  <a:cubicBezTo>
                    <a:pt x="6" y="7"/>
                    <a:pt x="7" y="6"/>
                    <a:pt x="7" y="5"/>
                  </a:cubicBezTo>
                  <a:cubicBezTo>
                    <a:pt x="7" y="3"/>
                    <a:pt x="6" y="3"/>
                    <a:pt x="4" y="3"/>
                  </a:cubicBezTo>
                  <a:cubicBezTo>
                    <a:pt x="3" y="3"/>
                    <a:pt x="2" y="3"/>
                    <a:pt x="2" y="5"/>
                  </a:cubicBezTo>
                  <a:cubicBezTo>
                    <a:pt x="2" y="6"/>
                    <a:pt x="3" y="7"/>
                    <a:pt x="4" y="7"/>
                  </a:cubicBezTo>
                  <a:close/>
                  <a:moveTo>
                    <a:pt x="10" y="18"/>
                  </a:moveTo>
                  <a:cubicBezTo>
                    <a:pt x="10" y="15"/>
                    <a:pt x="12" y="14"/>
                    <a:pt x="15" y="14"/>
                  </a:cubicBezTo>
                  <a:cubicBezTo>
                    <a:pt x="18" y="14"/>
                    <a:pt x="19" y="15"/>
                    <a:pt x="19" y="18"/>
                  </a:cubicBezTo>
                  <a:cubicBezTo>
                    <a:pt x="19" y="21"/>
                    <a:pt x="18" y="23"/>
                    <a:pt x="15" y="23"/>
                  </a:cubicBezTo>
                  <a:cubicBezTo>
                    <a:pt x="12" y="23"/>
                    <a:pt x="10" y="21"/>
                    <a:pt x="10" y="18"/>
                  </a:cubicBezTo>
                  <a:close/>
                  <a:moveTo>
                    <a:pt x="15" y="21"/>
                  </a:moveTo>
                  <a:cubicBezTo>
                    <a:pt x="16" y="21"/>
                    <a:pt x="17" y="20"/>
                    <a:pt x="17" y="18"/>
                  </a:cubicBezTo>
                  <a:cubicBezTo>
                    <a:pt x="17" y="17"/>
                    <a:pt x="16" y="16"/>
                    <a:pt x="15" y="16"/>
                  </a:cubicBezTo>
                  <a:cubicBezTo>
                    <a:pt x="13" y="16"/>
                    <a:pt x="13" y="17"/>
                    <a:pt x="13" y="18"/>
                  </a:cubicBezTo>
                  <a:cubicBezTo>
                    <a:pt x="13" y="20"/>
                    <a:pt x="13" y="21"/>
                    <a:pt x="15" y="21"/>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55"/>
          <p:cNvSpPr txBox="1"/>
          <p:nvPr/>
        </p:nvSpPr>
        <p:spPr>
          <a:xfrm>
            <a:off x="899224" y="5141102"/>
            <a:ext cx="10879487" cy="923330"/>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上</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图效果是主体圆环借助于辅助的灰底圆形和单独的数字标签组合而成。</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设计要点：主体图表设置</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37%</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的环形区域及边框为无色，</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63%</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的区域设置为目标颜色，边框为无色。</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37633005"/>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3988615" y="3424882"/>
            <a:ext cx="2015524" cy="2015524"/>
            <a:chOff x="4489805" y="3380792"/>
            <a:chExt cx="1408387" cy="1408387"/>
          </a:xfrm>
        </p:grpSpPr>
        <p:grpSp>
          <p:nvGrpSpPr>
            <p:cNvPr id="41" name="组合 40"/>
            <p:cNvGrpSpPr/>
            <p:nvPr/>
          </p:nvGrpSpPr>
          <p:grpSpPr>
            <a:xfrm>
              <a:off x="4489805" y="3380792"/>
              <a:ext cx="1408387" cy="1408387"/>
              <a:chOff x="7537502" y="2471107"/>
              <a:chExt cx="3168000" cy="3168000"/>
            </a:xfrm>
          </p:grpSpPr>
          <p:sp>
            <p:nvSpPr>
              <p:cNvPr id="42" name="椭圆 41"/>
              <p:cNvSpPr/>
              <p:nvPr/>
            </p:nvSpPr>
            <p:spPr>
              <a:xfrm>
                <a:off x="7627502" y="2561107"/>
                <a:ext cx="2988000" cy="2988000"/>
              </a:xfrm>
              <a:prstGeom prst="ellipse">
                <a:avLst/>
              </a:prstGeom>
              <a:solidFill>
                <a:srgbClr val="8D8D8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椭圆 42"/>
              <p:cNvSpPr/>
              <p:nvPr/>
            </p:nvSpPr>
            <p:spPr>
              <a:xfrm>
                <a:off x="7537502" y="2471107"/>
                <a:ext cx="3168000" cy="3168000"/>
              </a:xfrm>
              <a:prstGeom prst="ellipse">
                <a:avLst/>
              </a:prstGeom>
              <a:noFill/>
              <a:ln w="28575">
                <a:solidFill>
                  <a:srgbClr val="8D8D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4790278" y="3635388"/>
              <a:ext cx="798568" cy="826917"/>
              <a:chOff x="2209148" y="2596440"/>
              <a:chExt cx="798568" cy="826917"/>
            </a:xfrm>
          </p:grpSpPr>
          <p:sp>
            <p:nvSpPr>
              <p:cNvPr id="45" name="Freeform 237"/>
              <p:cNvSpPr>
                <a:spLocks/>
              </p:cNvSpPr>
              <p:nvPr userDrawn="1"/>
            </p:nvSpPr>
            <p:spPr bwMode="auto">
              <a:xfrm>
                <a:off x="2530465" y="2596440"/>
                <a:ext cx="297692" cy="392194"/>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38"/>
              <p:cNvSpPr>
                <a:spLocks/>
              </p:cNvSpPr>
              <p:nvPr userDrawn="1"/>
            </p:nvSpPr>
            <p:spPr bwMode="auto">
              <a:xfrm>
                <a:off x="2629696" y="2709846"/>
                <a:ext cx="378020" cy="699337"/>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9"/>
              <p:cNvSpPr>
                <a:spLocks/>
              </p:cNvSpPr>
              <p:nvPr userDrawn="1"/>
            </p:nvSpPr>
            <p:spPr bwMode="auto">
              <a:xfrm>
                <a:off x="2209148" y="2657867"/>
                <a:ext cx="472525" cy="765490"/>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7" name="组合 66"/>
          <p:cNvGrpSpPr/>
          <p:nvPr/>
        </p:nvGrpSpPr>
        <p:grpSpPr>
          <a:xfrm>
            <a:off x="1042889" y="1900971"/>
            <a:ext cx="2499276" cy="2499276"/>
            <a:chOff x="766438" y="1981108"/>
            <a:chExt cx="3168000" cy="3168000"/>
          </a:xfrm>
        </p:grpSpPr>
        <p:grpSp>
          <p:nvGrpSpPr>
            <p:cNvPr id="48" name="组合 47"/>
            <p:cNvGrpSpPr/>
            <p:nvPr/>
          </p:nvGrpSpPr>
          <p:grpSpPr>
            <a:xfrm>
              <a:off x="766438" y="1981108"/>
              <a:ext cx="3168000" cy="3168000"/>
              <a:chOff x="7537502" y="2471107"/>
              <a:chExt cx="3168000" cy="3168000"/>
            </a:xfrm>
          </p:grpSpPr>
          <p:sp>
            <p:nvSpPr>
              <p:cNvPr id="49" name="椭圆 48"/>
              <p:cNvSpPr/>
              <p:nvPr/>
            </p:nvSpPr>
            <p:spPr>
              <a:xfrm>
                <a:off x="7627502" y="2561107"/>
                <a:ext cx="2988000" cy="2988000"/>
              </a:xfrm>
              <a:prstGeom prst="ellipse">
                <a:avLst/>
              </a:prstGeom>
              <a:solidFill>
                <a:srgbClr val="80A93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椭圆 49"/>
              <p:cNvSpPr/>
              <p:nvPr/>
            </p:nvSpPr>
            <p:spPr>
              <a:xfrm>
                <a:off x="7537502" y="2471107"/>
                <a:ext cx="3168000" cy="3168000"/>
              </a:xfrm>
              <a:prstGeom prst="ellipse">
                <a:avLst/>
              </a:prstGeom>
              <a:noFill/>
              <a:ln w="28575">
                <a:solidFill>
                  <a:srgbClr val="80A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458063" y="2731622"/>
              <a:ext cx="1784751" cy="1666972"/>
              <a:chOff x="3568038" y="3934695"/>
              <a:chExt cx="827408" cy="772806"/>
            </a:xfrm>
          </p:grpSpPr>
          <p:sp>
            <p:nvSpPr>
              <p:cNvPr id="52" name="Freeform 329"/>
              <p:cNvSpPr>
                <a:spLocks/>
              </p:cNvSpPr>
              <p:nvPr userDrawn="1"/>
            </p:nvSpPr>
            <p:spPr bwMode="auto">
              <a:xfrm>
                <a:off x="3668839" y="4312698"/>
                <a:ext cx="151201" cy="273003"/>
              </a:xfrm>
              <a:custGeom>
                <a:avLst/>
                <a:gdLst>
                  <a:gd name="T0" fmla="*/ 9 w 36"/>
                  <a:gd name="T1" fmla="*/ 0 h 66"/>
                  <a:gd name="T2" fmla="*/ 0 w 36"/>
                  <a:gd name="T3" fmla="*/ 9 h 66"/>
                  <a:gd name="T4" fmla="*/ 0 w 36"/>
                  <a:gd name="T5" fmla="*/ 56 h 66"/>
                  <a:gd name="T6" fmla="*/ 9 w 36"/>
                  <a:gd name="T7" fmla="*/ 66 h 66"/>
                  <a:gd name="T8" fmla="*/ 26 w 36"/>
                  <a:gd name="T9" fmla="*/ 66 h 66"/>
                  <a:gd name="T10" fmla="*/ 36 w 36"/>
                  <a:gd name="T11" fmla="*/ 56 h 66"/>
                  <a:gd name="T12" fmla="*/ 36 w 36"/>
                  <a:gd name="T13" fmla="*/ 9 h 66"/>
                  <a:gd name="T14" fmla="*/ 26 w 36"/>
                  <a:gd name="T15" fmla="*/ 0 h 66"/>
                  <a:gd name="T16" fmla="*/ 9 w 36"/>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9" y="0"/>
                    </a:moveTo>
                    <a:cubicBezTo>
                      <a:pt x="4" y="0"/>
                      <a:pt x="0" y="4"/>
                      <a:pt x="0" y="9"/>
                    </a:cubicBezTo>
                    <a:cubicBezTo>
                      <a:pt x="0" y="56"/>
                      <a:pt x="0" y="56"/>
                      <a:pt x="0" y="56"/>
                    </a:cubicBezTo>
                    <a:cubicBezTo>
                      <a:pt x="0" y="61"/>
                      <a:pt x="4" y="66"/>
                      <a:pt x="9" y="66"/>
                    </a:cubicBezTo>
                    <a:cubicBezTo>
                      <a:pt x="26" y="66"/>
                      <a:pt x="26" y="66"/>
                      <a:pt x="26" y="66"/>
                    </a:cubicBezTo>
                    <a:cubicBezTo>
                      <a:pt x="31" y="66"/>
                      <a:pt x="36" y="61"/>
                      <a:pt x="36" y="56"/>
                    </a:cubicBezTo>
                    <a:cubicBezTo>
                      <a:pt x="36" y="9"/>
                      <a:pt x="36" y="9"/>
                      <a:pt x="36" y="9"/>
                    </a:cubicBezTo>
                    <a:cubicBezTo>
                      <a:pt x="36" y="4"/>
                      <a:pt x="31" y="0"/>
                      <a:pt x="26" y="0"/>
                    </a:cubicBez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30"/>
              <p:cNvSpPr>
                <a:spLocks/>
              </p:cNvSpPr>
              <p:nvPr userDrawn="1"/>
            </p:nvSpPr>
            <p:spPr bwMode="auto">
              <a:xfrm>
                <a:off x="3899842" y="4413499"/>
                <a:ext cx="151201" cy="172203"/>
              </a:xfrm>
              <a:custGeom>
                <a:avLst/>
                <a:gdLst>
                  <a:gd name="T0" fmla="*/ 9 w 36"/>
                  <a:gd name="T1" fmla="*/ 0 h 42"/>
                  <a:gd name="T2" fmla="*/ 0 w 36"/>
                  <a:gd name="T3" fmla="*/ 9 h 42"/>
                  <a:gd name="T4" fmla="*/ 0 w 36"/>
                  <a:gd name="T5" fmla="*/ 32 h 42"/>
                  <a:gd name="T6" fmla="*/ 9 w 36"/>
                  <a:gd name="T7" fmla="*/ 42 h 42"/>
                  <a:gd name="T8" fmla="*/ 26 w 36"/>
                  <a:gd name="T9" fmla="*/ 42 h 42"/>
                  <a:gd name="T10" fmla="*/ 36 w 36"/>
                  <a:gd name="T11" fmla="*/ 32 h 42"/>
                  <a:gd name="T12" fmla="*/ 36 w 36"/>
                  <a:gd name="T13" fmla="*/ 9 h 42"/>
                  <a:gd name="T14" fmla="*/ 26 w 36"/>
                  <a:gd name="T15" fmla="*/ 0 h 42"/>
                  <a:gd name="T16" fmla="*/ 9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9" y="0"/>
                    </a:moveTo>
                    <a:cubicBezTo>
                      <a:pt x="4" y="0"/>
                      <a:pt x="0" y="4"/>
                      <a:pt x="0" y="9"/>
                    </a:cubicBezTo>
                    <a:cubicBezTo>
                      <a:pt x="0" y="32"/>
                      <a:pt x="0" y="32"/>
                      <a:pt x="0" y="32"/>
                    </a:cubicBezTo>
                    <a:cubicBezTo>
                      <a:pt x="0" y="37"/>
                      <a:pt x="4" y="42"/>
                      <a:pt x="9" y="42"/>
                    </a:cubicBezTo>
                    <a:cubicBezTo>
                      <a:pt x="26" y="42"/>
                      <a:pt x="26" y="42"/>
                      <a:pt x="26" y="42"/>
                    </a:cubicBezTo>
                    <a:cubicBezTo>
                      <a:pt x="31" y="42"/>
                      <a:pt x="36" y="37"/>
                      <a:pt x="36" y="32"/>
                    </a:cubicBezTo>
                    <a:cubicBezTo>
                      <a:pt x="36" y="9"/>
                      <a:pt x="36" y="9"/>
                      <a:pt x="36" y="9"/>
                    </a:cubicBezTo>
                    <a:cubicBezTo>
                      <a:pt x="36" y="4"/>
                      <a:pt x="31" y="0"/>
                      <a:pt x="26" y="0"/>
                    </a:cubicBez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31"/>
              <p:cNvSpPr>
                <a:spLocks/>
              </p:cNvSpPr>
              <p:nvPr userDrawn="1"/>
            </p:nvSpPr>
            <p:spPr bwMode="auto">
              <a:xfrm>
                <a:off x="4135044" y="4195097"/>
                <a:ext cx="147003" cy="390604"/>
              </a:xfrm>
              <a:custGeom>
                <a:avLst/>
                <a:gdLst>
                  <a:gd name="T0" fmla="*/ 26 w 36"/>
                  <a:gd name="T1" fmla="*/ 0 h 94"/>
                  <a:gd name="T2" fmla="*/ 9 w 36"/>
                  <a:gd name="T3" fmla="*/ 0 h 94"/>
                  <a:gd name="T4" fmla="*/ 0 w 36"/>
                  <a:gd name="T5" fmla="*/ 9 h 94"/>
                  <a:gd name="T6" fmla="*/ 0 w 36"/>
                  <a:gd name="T7" fmla="*/ 84 h 94"/>
                  <a:gd name="T8" fmla="*/ 9 w 36"/>
                  <a:gd name="T9" fmla="*/ 94 h 94"/>
                  <a:gd name="T10" fmla="*/ 26 w 36"/>
                  <a:gd name="T11" fmla="*/ 94 h 94"/>
                  <a:gd name="T12" fmla="*/ 36 w 36"/>
                  <a:gd name="T13" fmla="*/ 84 h 94"/>
                  <a:gd name="T14" fmla="*/ 36 w 36"/>
                  <a:gd name="T15" fmla="*/ 9 h 94"/>
                  <a:gd name="T16" fmla="*/ 26 w 3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4">
                    <a:moveTo>
                      <a:pt x="26" y="0"/>
                    </a:moveTo>
                    <a:cubicBezTo>
                      <a:pt x="9" y="0"/>
                      <a:pt x="9" y="0"/>
                      <a:pt x="9" y="0"/>
                    </a:cubicBezTo>
                    <a:cubicBezTo>
                      <a:pt x="4" y="0"/>
                      <a:pt x="0" y="4"/>
                      <a:pt x="0" y="9"/>
                    </a:cubicBezTo>
                    <a:cubicBezTo>
                      <a:pt x="0" y="84"/>
                      <a:pt x="0" y="84"/>
                      <a:pt x="0" y="84"/>
                    </a:cubicBezTo>
                    <a:cubicBezTo>
                      <a:pt x="0" y="89"/>
                      <a:pt x="4" y="94"/>
                      <a:pt x="9" y="94"/>
                    </a:cubicBezTo>
                    <a:cubicBezTo>
                      <a:pt x="26" y="94"/>
                      <a:pt x="26" y="94"/>
                      <a:pt x="26" y="94"/>
                    </a:cubicBezTo>
                    <a:cubicBezTo>
                      <a:pt x="31" y="94"/>
                      <a:pt x="36" y="89"/>
                      <a:pt x="36" y="84"/>
                    </a:cubicBezTo>
                    <a:cubicBezTo>
                      <a:pt x="36" y="9"/>
                      <a:pt x="36" y="9"/>
                      <a:pt x="36" y="9"/>
                    </a:cubicBezTo>
                    <a:cubicBezTo>
                      <a:pt x="36" y="4"/>
                      <a:pt x="31" y="0"/>
                      <a:pt x="2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32"/>
              <p:cNvSpPr>
                <a:spLocks/>
              </p:cNvSpPr>
              <p:nvPr userDrawn="1"/>
            </p:nvSpPr>
            <p:spPr bwMode="auto">
              <a:xfrm>
                <a:off x="3568038" y="4640300"/>
                <a:ext cx="827408" cy="67201"/>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33"/>
              <p:cNvSpPr>
                <a:spLocks/>
              </p:cNvSpPr>
              <p:nvPr userDrawn="1"/>
            </p:nvSpPr>
            <p:spPr bwMode="auto">
              <a:xfrm>
                <a:off x="3622640" y="3934695"/>
                <a:ext cx="693007" cy="323404"/>
              </a:xfrm>
              <a:custGeom>
                <a:avLst/>
                <a:gdLst>
                  <a:gd name="T0" fmla="*/ 8 w 167"/>
                  <a:gd name="T1" fmla="*/ 68 h 78"/>
                  <a:gd name="T2" fmla="*/ 28 w 167"/>
                  <a:gd name="T3" fmla="*/ 48 h 78"/>
                  <a:gd name="T4" fmla="*/ 82 w 167"/>
                  <a:gd name="T5" fmla="*/ 77 h 78"/>
                  <a:gd name="T6" fmla="*/ 84 w 167"/>
                  <a:gd name="T7" fmla="*/ 78 h 78"/>
                  <a:gd name="T8" fmla="*/ 87 w 167"/>
                  <a:gd name="T9" fmla="*/ 77 h 78"/>
                  <a:gd name="T10" fmla="*/ 148 w 167"/>
                  <a:gd name="T11" fmla="*/ 22 h 78"/>
                  <a:gd name="T12" fmla="*/ 154 w 167"/>
                  <a:gd name="T13" fmla="*/ 28 h 78"/>
                  <a:gd name="T14" fmla="*/ 155 w 167"/>
                  <a:gd name="T15" fmla="*/ 29 h 78"/>
                  <a:gd name="T16" fmla="*/ 156 w 167"/>
                  <a:gd name="T17" fmla="*/ 28 h 78"/>
                  <a:gd name="T18" fmla="*/ 158 w 167"/>
                  <a:gd name="T19" fmla="*/ 26 h 78"/>
                  <a:gd name="T20" fmla="*/ 166 w 167"/>
                  <a:gd name="T21" fmla="*/ 2 h 78"/>
                  <a:gd name="T22" fmla="*/ 166 w 167"/>
                  <a:gd name="T23" fmla="*/ 0 h 78"/>
                  <a:gd name="T24" fmla="*/ 165 w 167"/>
                  <a:gd name="T25" fmla="*/ 0 h 78"/>
                  <a:gd name="T26" fmla="*/ 164 w 167"/>
                  <a:gd name="T27" fmla="*/ 0 h 78"/>
                  <a:gd name="T28" fmla="*/ 140 w 167"/>
                  <a:gd name="T29" fmla="*/ 9 h 78"/>
                  <a:gd name="T30" fmla="*/ 139 w 167"/>
                  <a:gd name="T31" fmla="*/ 10 h 78"/>
                  <a:gd name="T32" fmla="*/ 138 w 167"/>
                  <a:gd name="T33" fmla="*/ 12 h 78"/>
                  <a:gd name="T34" fmla="*/ 138 w 167"/>
                  <a:gd name="T35" fmla="*/ 13 h 78"/>
                  <a:gd name="T36" fmla="*/ 142 w 167"/>
                  <a:gd name="T37" fmla="*/ 17 h 78"/>
                  <a:gd name="T38" fmla="*/ 83 w 167"/>
                  <a:gd name="T39" fmla="*/ 69 h 78"/>
                  <a:gd name="T40" fmla="*/ 29 w 167"/>
                  <a:gd name="T41" fmla="*/ 40 h 78"/>
                  <a:gd name="T42" fmla="*/ 25 w 167"/>
                  <a:gd name="T43" fmla="*/ 41 h 78"/>
                  <a:gd name="T44" fmla="*/ 2 w 167"/>
                  <a:gd name="T45" fmla="*/ 63 h 78"/>
                  <a:gd name="T46" fmla="*/ 2 w 167"/>
                  <a:gd name="T47" fmla="*/ 68 h 78"/>
                  <a:gd name="T48" fmla="*/ 8 w 167"/>
                  <a:gd name="T4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8">
                    <a:moveTo>
                      <a:pt x="8" y="68"/>
                    </a:moveTo>
                    <a:cubicBezTo>
                      <a:pt x="28" y="48"/>
                      <a:pt x="28" y="48"/>
                      <a:pt x="28" y="48"/>
                    </a:cubicBezTo>
                    <a:cubicBezTo>
                      <a:pt x="82" y="77"/>
                      <a:pt x="82" y="77"/>
                      <a:pt x="82" y="77"/>
                    </a:cubicBezTo>
                    <a:cubicBezTo>
                      <a:pt x="83" y="78"/>
                      <a:pt x="83" y="78"/>
                      <a:pt x="84" y="78"/>
                    </a:cubicBezTo>
                    <a:cubicBezTo>
                      <a:pt x="85" y="78"/>
                      <a:pt x="86" y="78"/>
                      <a:pt x="87" y="77"/>
                    </a:cubicBezTo>
                    <a:cubicBezTo>
                      <a:pt x="148" y="22"/>
                      <a:pt x="148" y="22"/>
                      <a:pt x="148" y="22"/>
                    </a:cubicBezTo>
                    <a:cubicBezTo>
                      <a:pt x="154" y="28"/>
                      <a:pt x="154" y="28"/>
                      <a:pt x="154" y="28"/>
                    </a:cubicBezTo>
                    <a:cubicBezTo>
                      <a:pt x="154" y="29"/>
                      <a:pt x="154" y="29"/>
                      <a:pt x="155" y="29"/>
                    </a:cubicBezTo>
                    <a:cubicBezTo>
                      <a:pt x="155" y="29"/>
                      <a:pt x="156" y="28"/>
                      <a:pt x="156" y="28"/>
                    </a:cubicBezTo>
                    <a:cubicBezTo>
                      <a:pt x="157" y="27"/>
                      <a:pt x="157" y="26"/>
                      <a:pt x="158" y="26"/>
                    </a:cubicBezTo>
                    <a:cubicBezTo>
                      <a:pt x="158" y="26"/>
                      <a:pt x="163" y="11"/>
                      <a:pt x="166" y="2"/>
                    </a:cubicBezTo>
                    <a:cubicBezTo>
                      <a:pt x="166" y="2"/>
                      <a:pt x="167" y="1"/>
                      <a:pt x="166" y="0"/>
                    </a:cubicBezTo>
                    <a:cubicBezTo>
                      <a:pt x="166" y="0"/>
                      <a:pt x="165" y="0"/>
                      <a:pt x="165" y="0"/>
                    </a:cubicBezTo>
                    <a:cubicBezTo>
                      <a:pt x="164" y="0"/>
                      <a:pt x="164" y="0"/>
                      <a:pt x="164" y="0"/>
                    </a:cubicBezTo>
                    <a:cubicBezTo>
                      <a:pt x="140" y="9"/>
                      <a:pt x="140" y="9"/>
                      <a:pt x="140" y="9"/>
                    </a:cubicBezTo>
                    <a:cubicBezTo>
                      <a:pt x="140" y="9"/>
                      <a:pt x="139" y="10"/>
                      <a:pt x="139" y="10"/>
                    </a:cubicBezTo>
                    <a:cubicBezTo>
                      <a:pt x="138" y="11"/>
                      <a:pt x="138" y="12"/>
                      <a:pt x="138" y="12"/>
                    </a:cubicBezTo>
                    <a:cubicBezTo>
                      <a:pt x="138" y="12"/>
                      <a:pt x="138" y="13"/>
                      <a:pt x="138" y="13"/>
                    </a:cubicBezTo>
                    <a:cubicBezTo>
                      <a:pt x="142" y="17"/>
                      <a:pt x="142" y="17"/>
                      <a:pt x="142" y="17"/>
                    </a:cubicBezTo>
                    <a:cubicBezTo>
                      <a:pt x="83" y="69"/>
                      <a:pt x="83" y="69"/>
                      <a:pt x="83" y="69"/>
                    </a:cubicBezTo>
                    <a:cubicBezTo>
                      <a:pt x="29" y="40"/>
                      <a:pt x="29" y="40"/>
                      <a:pt x="29" y="40"/>
                    </a:cubicBezTo>
                    <a:cubicBezTo>
                      <a:pt x="28" y="39"/>
                      <a:pt x="26" y="39"/>
                      <a:pt x="25" y="41"/>
                    </a:cubicBezTo>
                    <a:cubicBezTo>
                      <a:pt x="2" y="63"/>
                      <a:pt x="2" y="63"/>
                      <a:pt x="2" y="63"/>
                    </a:cubicBezTo>
                    <a:cubicBezTo>
                      <a:pt x="0" y="64"/>
                      <a:pt x="0" y="67"/>
                      <a:pt x="2" y="68"/>
                    </a:cubicBezTo>
                    <a:cubicBezTo>
                      <a:pt x="4" y="70"/>
                      <a:pt x="6" y="70"/>
                      <a:pt x="8"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2" name="文本框 81"/>
          <p:cNvSpPr txBox="1"/>
          <p:nvPr/>
        </p:nvSpPr>
        <p:spPr>
          <a:xfrm>
            <a:off x="1688836" y="4486687"/>
            <a:ext cx="1207382" cy="369332"/>
          </a:xfrm>
          <a:prstGeom prst="rect">
            <a:avLst/>
          </a:prstGeom>
          <a:noFill/>
        </p:spPr>
        <p:txBody>
          <a:bodyPr wrap="none" rtlCol="0">
            <a:spAutoFit/>
          </a:bodyPr>
          <a:lstStyle/>
          <a:p>
            <a:r>
              <a:rPr lang="zh-CN" altLang="en-US" dirty="0" smtClean="0">
                <a:solidFill>
                  <a:srgbClr val="80A933"/>
                </a:solidFill>
                <a:latin typeface="微软雅黑" panose="020B0503020204020204" pitchFamily="34" charset="-122"/>
                <a:ea typeface="微软雅黑" panose="020B0503020204020204" pitchFamily="34" charset="-122"/>
              </a:rPr>
              <a:t>柱</a:t>
            </a:r>
            <a:r>
              <a:rPr lang="en-US" altLang="zh-CN" dirty="0" smtClean="0">
                <a:solidFill>
                  <a:srgbClr val="80A933"/>
                </a:solidFill>
                <a:latin typeface="微软雅黑" panose="020B0503020204020204" pitchFamily="34" charset="-122"/>
                <a:ea typeface="微软雅黑" panose="020B0503020204020204" pitchFamily="34" charset="-122"/>
              </a:rPr>
              <a:t>/</a:t>
            </a:r>
            <a:r>
              <a:rPr lang="zh-CN" altLang="en-US" dirty="0" smtClean="0">
                <a:solidFill>
                  <a:srgbClr val="80A933"/>
                </a:solidFill>
                <a:latin typeface="微软雅黑" panose="020B0503020204020204" pitchFamily="34" charset="-122"/>
                <a:ea typeface="微软雅黑" panose="020B0503020204020204" pitchFamily="34" charset="-122"/>
              </a:rPr>
              <a:t>条形</a:t>
            </a:r>
            <a:r>
              <a:rPr lang="zh-CN" altLang="en-US" dirty="0">
                <a:solidFill>
                  <a:srgbClr val="80A933"/>
                </a:solidFill>
                <a:latin typeface="微软雅黑" panose="020B0503020204020204" pitchFamily="34" charset="-122"/>
                <a:ea typeface="微软雅黑" panose="020B0503020204020204" pitchFamily="34" charset="-122"/>
              </a:rPr>
              <a:t>图</a:t>
            </a:r>
          </a:p>
        </p:txBody>
      </p:sp>
      <p:sp>
        <p:nvSpPr>
          <p:cNvPr id="83" name="文本框 82"/>
          <p:cNvSpPr txBox="1"/>
          <p:nvPr/>
        </p:nvSpPr>
        <p:spPr>
          <a:xfrm>
            <a:off x="4673212" y="5527072"/>
            <a:ext cx="646331"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饼图</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4" name="文本框 83"/>
          <p:cNvSpPr txBox="1"/>
          <p:nvPr/>
        </p:nvSpPr>
        <p:spPr>
          <a:xfrm>
            <a:off x="9971108" y="2858737"/>
            <a:ext cx="877163" cy="369332"/>
          </a:xfrm>
          <a:prstGeom prst="rect">
            <a:avLst/>
          </a:prstGeom>
          <a:noFill/>
        </p:spPr>
        <p:txBody>
          <a:bodyPr wrap="none" rtlCol="0">
            <a:spAutoFit/>
          </a:bodyPr>
          <a:lstStyle/>
          <a:p>
            <a:r>
              <a:rPr lang="zh-CN" altLang="en-US" dirty="0">
                <a:solidFill>
                  <a:srgbClr val="2F1249"/>
                </a:solidFill>
                <a:latin typeface="微软雅黑" panose="020B0503020204020204" pitchFamily="34" charset="-122"/>
                <a:ea typeface="微软雅黑" panose="020B0503020204020204" pitchFamily="34" charset="-122"/>
              </a:rPr>
              <a:t>环形图</a:t>
            </a:r>
          </a:p>
        </p:txBody>
      </p:sp>
      <p:sp>
        <p:nvSpPr>
          <p:cNvPr id="121" name="文本框 120"/>
          <p:cNvSpPr txBox="1"/>
          <p:nvPr/>
        </p:nvSpPr>
        <p:spPr>
          <a:xfrm>
            <a:off x="7417265" y="6088057"/>
            <a:ext cx="1669047" cy="369332"/>
          </a:xfrm>
          <a:prstGeom prst="rect">
            <a:avLst/>
          </a:prstGeom>
          <a:noFill/>
        </p:spPr>
        <p:txBody>
          <a:bodyPr wrap="none" rtlCol="0">
            <a:spAutoFit/>
          </a:bodyPr>
          <a:lstStyle/>
          <a:p>
            <a:r>
              <a:rPr lang="zh-CN" altLang="en-US" dirty="0">
                <a:solidFill>
                  <a:srgbClr val="80A933"/>
                </a:solidFill>
                <a:latin typeface="微软雅黑" panose="020B0503020204020204" pitchFamily="34" charset="-122"/>
                <a:ea typeface="微软雅黑" panose="020B0503020204020204" pitchFamily="34" charset="-122"/>
              </a:rPr>
              <a:t>折线图</a:t>
            </a:r>
            <a:r>
              <a:rPr lang="en-US" altLang="zh-CN" dirty="0">
                <a:solidFill>
                  <a:srgbClr val="80A933"/>
                </a:solidFill>
                <a:latin typeface="微软雅黑" panose="020B0503020204020204" pitchFamily="34" charset="-122"/>
                <a:ea typeface="微软雅黑" panose="020B0503020204020204" pitchFamily="34" charset="-122"/>
              </a:rPr>
              <a:t>/</a:t>
            </a:r>
            <a:r>
              <a:rPr lang="zh-CN" altLang="en-US" dirty="0">
                <a:solidFill>
                  <a:srgbClr val="80A933"/>
                </a:solidFill>
                <a:latin typeface="微软雅黑" panose="020B0503020204020204" pitchFamily="34" charset="-122"/>
                <a:ea typeface="微软雅黑" panose="020B0503020204020204" pitchFamily="34" charset="-122"/>
              </a:rPr>
              <a:t>面积图</a:t>
            </a:r>
          </a:p>
        </p:txBody>
      </p:sp>
      <p:grpSp>
        <p:nvGrpSpPr>
          <p:cNvPr id="132" name="组合 131"/>
          <p:cNvGrpSpPr/>
          <p:nvPr/>
        </p:nvGrpSpPr>
        <p:grpSpPr>
          <a:xfrm>
            <a:off x="9495465" y="968250"/>
            <a:ext cx="1828449" cy="1828449"/>
            <a:chOff x="9495465" y="968250"/>
            <a:chExt cx="1828449" cy="1828449"/>
          </a:xfrm>
        </p:grpSpPr>
        <p:grpSp>
          <p:nvGrpSpPr>
            <p:cNvPr id="34" name="组合 33"/>
            <p:cNvGrpSpPr/>
            <p:nvPr/>
          </p:nvGrpSpPr>
          <p:grpSpPr>
            <a:xfrm>
              <a:off x="9495465" y="968250"/>
              <a:ext cx="1828449" cy="1828449"/>
              <a:chOff x="7537502" y="2471107"/>
              <a:chExt cx="3168000" cy="3168000"/>
            </a:xfrm>
          </p:grpSpPr>
          <p:sp>
            <p:nvSpPr>
              <p:cNvPr id="35" name="椭圆 34"/>
              <p:cNvSpPr/>
              <p:nvPr/>
            </p:nvSpPr>
            <p:spPr>
              <a:xfrm>
                <a:off x="7627502" y="2561107"/>
                <a:ext cx="2988000" cy="2988000"/>
              </a:xfrm>
              <a:prstGeom prst="ellipse">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椭圆 35"/>
              <p:cNvSpPr/>
              <p:nvPr/>
            </p:nvSpPr>
            <p:spPr>
              <a:xfrm>
                <a:off x="7537502" y="2471107"/>
                <a:ext cx="3168000" cy="3168000"/>
              </a:xfrm>
              <a:prstGeom prst="ellips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6" name="组合 125"/>
            <p:cNvGrpSpPr/>
            <p:nvPr/>
          </p:nvGrpSpPr>
          <p:grpSpPr>
            <a:xfrm>
              <a:off x="9743689" y="1216474"/>
              <a:ext cx="1332000" cy="1332000"/>
              <a:chOff x="6233994" y="673657"/>
              <a:chExt cx="2017795" cy="2012500"/>
            </a:xfrm>
          </p:grpSpPr>
          <p:sp>
            <p:nvSpPr>
              <p:cNvPr id="122" name="Freeform 55"/>
              <p:cNvSpPr>
                <a:spLocks/>
              </p:cNvSpPr>
              <p:nvPr/>
            </p:nvSpPr>
            <p:spPr bwMode="auto">
              <a:xfrm>
                <a:off x="6233994" y="1086749"/>
                <a:ext cx="587863" cy="1191611"/>
              </a:xfrm>
              <a:custGeom>
                <a:avLst/>
                <a:gdLst>
                  <a:gd name="T0" fmla="*/ 27 w 114"/>
                  <a:gd name="T1" fmla="*/ 96 h 231"/>
                  <a:gd name="T2" fmla="*/ 0 w 114"/>
                  <a:gd name="T3" fmla="*/ 117 h 231"/>
                  <a:gd name="T4" fmla="*/ 27 w 114"/>
                  <a:gd name="T5" fmla="*/ 137 h 231"/>
                  <a:gd name="T6" fmla="*/ 70 w 114"/>
                  <a:gd name="T7" fmla="*/ 231 h 231"/>
                  <a:gd name="T8" fmla="*/ 111 w 114"/>
                  <a:gd name="T9" fmla="*/ 190 h 231"/>
                  <a:gd name="T10" fmla="*/ 84 w 114"/>
                  <a:gd name="T11" fmla="*/ 117 h 231"/>
                  <a:gd name="T12" fmla="*/ 114 w 114"/>
                  <a:gd name="T13" fmla="*/ 41 h 231"/>
                  <a:gd name="T14" fmla="*/ 73 w 114"/>
                  <a:gd name="T15" fmla="*/ 0 h 231"/>
                  <a:gd name="T16" fmla="*/ 27 w 114"/>
                  <a:gd name="T17" fmla="*/ 9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31">
                    <a:moveTo>
                      <a:pt x="27" y="96"/>
                    </a:moveTo>
                    <a:cubicBezTo>
                      <a:pt x="0" y="117"/>
                      <a:pt x="0" y="117"/>
                      <a:pt x="0" y="117"/>
                    </a:cubicBezTo>
                    <a:cubicBezTo>
                      <a:pt x="27" y="137"/>
                      <a:pt x="27" y="137"/>
                      <a:pt x="27" y="137"/>
                    </a:cubicBezTo>
                    <a:cubicBezTo>
                      <a:pt x="32" y="173"/>
                      <a:pt x="47" y="205"/>
                      <a:pt x="70" y="231"/>
                    </a:cubicBezTo>
                    <a:cubicBezTo>
                      <a:pt x="111" y="190"/>
                      <a:pt x="111" y="190"/>
                      <a:pt x="111" y="190"/>
                    </a:cubicBezTo>
                    <a:cubicBezTo>
                      <a:pt x="94" y="170"/>
                      <a:pt x="84" y="145"/>
                      <a:pt x="84" y="117"/>
                    </a:cubicBezTo>
                    <a:cubicBezTo>
                      <a:pt x="84" y="87"/>
                      <a:pt x="95" y="61"/>
                      <a:pt x="114" y="41"/>
                    </a:cubicBezTo>
                    <a:cubicBezTo>
                      <a:pt x="73" y="0"/>
                      <a:pt x="73" y="0"/>
                      <a:pt x="73" y="0"/>
                    </a:cubicBezTo>
                    <a:cubicBezTo>
                      <a:pt x="48" y="25"/>
                      <a:pt x="32" y="59"/>
                      <a:pt x="27"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56"/>
              <p:cNvSpPr>
                <a:spLocks/>
              </p:cNvSpPr>
              <p:nvPr/>
            </p:nvSpPr>
            <p:spPr bwMode="auto">
              <a:xfrm>
                <a:off x="6625901" y="2098294"/>
                <a:ext cx="1228684" cy="587863"/>
              </a:xfrm>
              <a:custGeom>
                <a:avLst/>
                <a:gdLst>
                  <a:gd name="T0" fmla="*/ 41 w 238"/>
                  <a:gd name="T1" fmla="*/ 0 h 114"/>
                  <a:gd name="T2" fmla="*/ 0 w 238"/>
                  <a:gd name="T3" fmla="*/ 41 h 114"/>
                  <a:gd name="T4" fmla="*/ 102 w 238"/>
                  <a:gd name="T5" fmla="*/ 91 h 114"/>
                  <a:gd name="T6" fmla="*/ 119 w 238"/>
                  <a:gd name="T7" fmla="*/ 114 h 114"/>
                  <a:gd name="T8" fmla="*/ 136 w 238"/>
                  <a:gd name="T9" fmla="*/ 91 h 114"/>
                  <a:gd name="T10" fmla="*/ 238 w 238"/>
                  <a:gd name="T11" fmla="*/ 45 h 114"/>
                  <a:gd name="T12" fmla="*/ 197 w 238"/>
                  <a:gd name="T13" fmla="*/ 4 h 114"/>
                  <a:gd name="T14" fmla="*/ 121 w 238"/>
                  <a:gd name="T15" fmla="*/ 34 h 114"/>
                  <a:gd name="T16" fmla="*/ 41 w 238"/>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14">
                    <a:moveTo>
                      <a:pt x="41" y="0"/>
                    </a:moveTo>
                    <a:cubicBezTo>
                      <a:pt x="0" y="41"/>
                      <a:pt x="0" y="41"/>
                      <a:pt x="0" y="41"/>
                    </a:cubicBezTo>
                    <a:cubicBezTo>
                      <a:pt x="26" y="68"/>
                      <a:pt x="62" y="86"/>
                      <a:pt x="102" y="91"/>
                    </a:cubicBezTo>
                    <a:cubicBezTo>
                      <a:pt x="119" y="114"/>
                      <a:pt x="119" y="114"/>
                      <a:pt x="119" y="114"/>
                    </a:cubicBezTo>
                    <a:cubicBezTo>
                      <a:pt x="136" y="91"/>
                      <a:pt x="136" y="91"/>
                      <a:pt x="136" y="91"/>
                    </a:cubicBezTo>
                    <a:cubicBezTo>
                      <a:pt x="176" y="88"/>
                      <a:pt x="211" y="71"/>
                      <a:pt x="238" y="45"/>
                    </a:cubicBezTo>
                    <a:cubicBezTo>
                      <a:pt x="197" y="4"/>
                      <a:pt x="197" y="4"/>
                      <a:pt x="197" y="4"/>
                    </a:cubicBezTo>
                    <a:cubicBezTo>
                      <a:pt x="177" y="23"/>
                      <a:pt x="151" y="34"/>
                      <a:pt x="121" y="34"/>
                    </a:cubicBezTo>
                    <a:cubicBezTo>
                      <a:pt x="90" y="34"/>
                      <a:pt x="61" y="21"/>
                      <a:pt x="4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57"/>
              <p:cNvSpPr>
                <a:spLocks/>
              </p:cNvSpPr>
              <p:nvPr/>
            </p:nvSpPr>
            <p:spPr bwMode="auto">
              <a:xfrm>
                <a:off x="6641791" y="673657"/>
                <a:ext cx="1196908" cy="589185"/>
              </a:xfrm>
              <a:custGeom>
                <a:avLst/>
                <a:gdLst>
                  <a:gd name="T0" fmla="*/ 116 w 232"/>
                  <a:gd name="T1" fmla="*/ 0 h 114"/>
                  <a:gd name="T2" fmla="*/ 95 w 232"/>
                  <a:gd name="T3" fmla="*/ 27 h 114"/>
                  <a:gd name="T4" fmla="*/ 0 w 232"/>
                  <a:gd name="T5" fmla="*/ 73 h 114"/>
                  <a:gd name="T6" fmla="*/ 41 w 232"/>
                  <a:gd name="T7" fmla="*/ 114 h 114"/>
                  <a:gd name="T8" fmla="*/ 118 w 232"/>
                  <a:gd name="T9" fmla="*/ 84 h 114"/>
                  <a:gd name="T10" fmla="*/ 191 w 232"/>
                  <a:gd name="T11" fmla="*/ 110 h 114"/>
                  <a:gd name="T12" fmla="*/ 232 w 232"/>
                  <a:gd name="T13" fmla="*/ 69 h 114"/>
                  <a:gd name="T14" fmla="*/ 136 w 232"/>
                  <a:gd name="T15" fmla="*/ 27 h 114"/>
                  <a:gd name="T16" fmla="*/ 116 w 232"/>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14">
                    <a:moveTo>
                      <a:pt x="116" y="0"/>
                    </a:moveTo>
                    <a:cubicBezTo>
                      <a:pt x="95" y="27"/>
                      <a:pt x="95" y="27"/>
                      <a:pt x="95" y="27"/>
                    </a:cubicBezTo>
                    <a:cubicBezTo>
                      <a:pt x="59" y="32"/>
                      <a:pt x="25" y="49"/>
                      <a:pt x="0" y="73"/>
                    </a:cubicBezTo>
                    <a:cubicBezTo>
                      <a:pt x="41" y="114"/>
                      <a:pt x="41" y="114"/>
                      <a:pt x="41" y="114"/>
                    </a:cubicBezTo>
                    <a:cubicBezTo>
                      <a:pt x="61" y="95"/>
                      <a:pt x="88" y="84"/>
                      <a:pt x="118" y="84"/>
                    </a:cubicBezTo>
                    <a:cubicBezTo>
                      <a:pt x="146" y="84"/>
                      <a:pt x="171" y="94"/>
                      <a:pt x="191" y="110"/>
                    </a:cubicBezTo>
                    <a:cubicBezTo>
                      <a:pt x="232" y="69"/>
                      <a:pt x="232" y="69"/>
                      <a:pt x="232" y="69"/>
                    </a:cubicBezTo>
                    <a:cubicBezTo>
                      <a:pt x="206" y="46"/>
                      <a:pt x="173" y="30"/>
                      <a:pt x="136" y="27"/>
                    </a:cubicBezTo>
                    <a:lnTo>
                      <a:pt x="1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8"/>
              <p:cNvSpPr>
                <a:spLocks/>
              </p:cNvSpPr>
              <p:nvPr/>
            </p:nvSpPr>
            <p:spPr bwMode="auto">
              <a:xfrm>
                <a:off x="7663926" y="1061594"/>
                <a:ext cx="587863" cy="1237952"/>
              </a:xfrm>
              <a:custGeom>
                <a:avLst/>
                <a:gdLst>
                  <a:gd name="T0" fmla="*/ 91 w 114"/>
                  <a:gd name="T1" fmla="*/ 104 h 240"/>
                  <a:gd name="T2" fmla="*/ 41 w 114"/>
                  <a:gd name="T3" fmla="*/ 0 h 240"/>
                  <a:gd name="T4" fmla="*/ 0 w 114"/>
                  <a:gd name="T5" fmla="*/ 41 h 240"/>
                  <a:gd name="T6" fmla="*/ 33 w 114"/>
                  <a:gd name="T7" fmla="*/ 122 h 240"/>
                  <a:gd name="T8" fmla="*/ 3 w 114"/>
                  <a:gd name="T9" fmla="*/ 199 h 240"/>
                  <a:gd name="T10" fmla="*/ 44 w 114"/>
                  <a:gd name="T11" fmla="*/ 240 h 240"/>
                  <a:gd name="T12" fmla="*/ 90 w 114"/>
                  <a:gd name="T13" fmla="*/ 139 h 240"/>
                  <a:gd name="T14" fmla="*/ 114 w 114"/>
                  <a:gd name="T15" fmla="*/ 122 h 240"/>
                  <a:gd name="T16" fmla="*/ 91 w 114"/>
                  <a:gd name="T17" fmla="*/ 10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40">
                    <a:moveTo>
                      <a:pt x="91" y="104"/>
                    </a:moveTo>
                    <a:cubicBezTo>
                      <a:pt x="86" y="64"/>
                      <a:pt x="68" y="27"/>
                      <a:pt x="41" y="0"/>
                    </a:cubicBezTo>
                    <a:cubicBezTo>
                      <a:pt x="0" y="41"/>
                      <a:pt x="0" y="41"/>
                      <a:pt x="0" y="41"/>
                    </a:cubicBezTo>
                    <a:cubicBezTo>
                      <a:pt x="20" y="62"/>
                      <a:pt x="33" y="90"/>
                      <a:pt x="33" y="122"/>
                    </a:cubicBezTo>
                    <a:cubicBezTo>
                      <a:pt x="33" y="152"/>
                      <a:pt x="22" y="179"/>
                      <a:pt x="3" y="199"/>
                    </a:cubicBezTo>
                    <a:cubicBezTo>
                      <a:pt x="44" y="240"/>
                      <a:pt x="44" y="240"/>
                      <a:pt x="44" y="240"/>
                    </a:cubicBezTo>
                    <a:cubicBezTo>
                      <a:pt x="69" y="213"/>
                      <a:pt x="87" y="178"/>
                      <a:pt x="90" y="139"/>
                    </a:cubicBezTo>
                    <a:cubicBezTo>
                      <a:pt x="114" y="122"/>
                      <a:pt x="114" y="122"/>
                      <a:pt x="114" y="122"/>
                    </a:cubicBezTo>
                    <a:lnTo>
                      <a:pt x="91" y="1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1" name="组合 130"/>
          <p:cNvGrpSpPr/>
          <p:nvPr/>
        </p:nvGrpSpPr>
        <p:grpSpPr>
          <a:xfrm>
            <a:off x="6673544" y="2848644"/>
            <a:ext cx="3168000" cy="3168000"/>
            <a:chOff x="6673544" y="2848644"/>
            <a:chExt cx="3168000" cy="3168000"/>
          </a:xfrm>
        </p:grpSpPr>
        <p:grpSp>
          <p:nvGrpSpPr>
            <p:cNvPr id="57" name="组合 56"/>
            <p:cNvGrpSpPr/>
            <p:nvPr/>
          </p:nvGrpSpPr>
          <p:grpSpPr>
            <a:xfrm>
              <a:off x="6673544" y="2848644"/>
              <a:ext cx="3168000" cy="3168000"/>
              <a:chOff x="7537502" y="2471107"/>
              <a:chExt cx="3168000" cy="3168000"/>
            </a:xfrm>
          </p:grpSpPr>
          <p:sp>
            <p:nvSpPr>
              <p:cNvPr id="58" name="椭圆 57"/>
              <p:cNvSpPr/>
              <p:nvPr/>
            </p:nvSpPr>
            <p:spPr>
              <a:xfrm>
                <a:off x="7627502" y="2561107"/>
                <a:ext cx="2988000" cy="2988000"/>
              </a:xfrm>
              <a:prstGeom prst="ellipse">
                <a:avLst/>
              </a:prstGeom>
              <a:solidFill>
                <a:srgbClr val="80A93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椭圆 58"/>
              <p:cNvSpPr/>
              <p:nvPr/>
            </p:nvSpPr>
            <p:spPr>
              <a:xfrm>
                <a:off x="7537502" y="2471107"/>
                <a:ext cx="3168000" cy="3168000"/>
              </a:xfrm>
              <a:prstGeom prst="ellipse">
                <a:avLst/>
              </a:prstGeom>
              <a:noFill/>
              <a:ln w="28575">
                <a:solidFill>
                  <a:srgbClr val="80A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0" name="组合 129"/>
            <p:cNvGrpSpPr/>
            <p:nvPr/>
          </p:nvGrpSpPr>
          <p:grpSpPr>
            <a:xfrm>
              <a:off x="7397485" y="3586794"/>
              <a:ext cx="1720118" cy="1854990"/>
              <a:chOff x="10510949" y="4745587"/>
              <a:chExt cx="934925" cy="1008231"/>
            </a:xfrm>
          </p:grpSpPr>
          <p:sp>
            <p:nvSpPr>
              <p:cNvPr id="127" name="Freeform 38"/>
              <p:cNvSpPr>
                <a:spLocks noEditPoints="1"/>
              </p:cNvSpPr>
              <p:nvPr/>
            </p:nvSpPr>
            <p:spPr bwMode="auto">
              <a:xfrm>
                <a:off x="10510949" y="4745587"/>
                <a:ext cx="934925" cy="694819"/>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9"/>
              <p:cNvSpPr>
                <a:spLocks/>
              </p:cNvSpPr>
              <p:nvPr/>
            </p:nvSpPr>
            <p:spPr bwMode="auto">
              <a:xfrm>
                <a:off x="10762741" y="5455279"/>
                <a:ext cx="428153" cy="298539"/>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0"/>
              <p:cNvSpPr>
                <a:spLocks/>
              </p:cNvSpPr>
              <p:nvPr/>
            </p:nvSpPr>
            <p:spPr bwMode="auto">
              <a:xfrm>
                <a:off x="10654375" y="4927260"/>
                <a:ext cx="648073" cy="336785"/>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935513648"/>
      </p:ext>
    </p:extLst>
  </p:cSld>
  <p:clrMapOvr>
    <a:masterClrMapping/>
  </p:clrMapOvr>
  <mc:AlternateContent xmlns:mc="http://schemas.openxmlformats.org/markup-compatibility/2006" xmlns:p14="http://schemas.microsoft.com/office/powerpoint/2010/main">
    <mc:Choice Requires="p14">
      <p:transition>
        <p14:doors dir="vert"/>
      </p:transition>
    </mc:Choice>
    <mc:Fallback xmlns="">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7842796" y="2515050"/>
            <a:ext cx="3608148" cy="3268324"/>
          </a:xfrm>
          <a:prstGeom prst="rect">
            <a:avLst/>
          </a:prstGeom>
          <a:solidFill>
            <a:srgbClr val="8BAB00">
              <a:alpha val="1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42" name="组合 41"/>
          <p:cNvGrpSpPr/>
          <p:nvPr/>
        </p:nvGrpSpPr>
        <p:grpSpPr>
          <a:xfrm>
            <a:off x="722731" y="1988917"/>
            <a:ext cx="5617398" cy="4029581"/>
            <a:chOff x="3294481" y="1969867"/>
            <a:chExt cx="5617398" cy="4029581"/>
          </a:xfrm>
        </p:grpSpPr>
        <p:sp>
          <p:nvSpPr>
            <p:cNvPr id="15" name="同心圆 14"/>
            <p:cNvSpPr/>
            <p:nvPr/>
          </p:nvSpPr>
          <p:spPr>
            <a:xfrm>
              <a:off x="4698020" y="2445370"/>
              <a:ext cx="2965909" cy="2965909"/>
            </a:xfrm>
            <a:prstGeom prst="donut">
              <a:avLst>
                <a:gd name="adj" fmla="val 5453"/>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14" name="图表 13"/>
            <p:cNvGraphicFramePr/>
            <p:nvPr>
              <p:extLst>
                <p:ext uri="{D42A27DB-BD31-4B8C-83A1-F6EECF244321}">
                  <p14:modId xmlns:p14="http://schemas.microsoft.com/office/powerpoint/2010/main" val="1135135487"/>
                </p:ext>
              </p:extLst>
            </p:nvPr>
          </p:nvGraphicFramePr>
          <p:xfrm>
            <a:off x="4253016" y="2207027"/>
            <a:ext cx="3855916" cy="3442595"/>
          </p:xfrm>
          <a:graphic>
            <a:graphicData uri="http://schemas.openxmlformats.org/drawingml/2006/chart">
              <c:chart xmlns:c="http://schemas.openxmlformats.org/drawingml/2006/chart" xmlns:r="http://schemas.openxmlformats.org/officeDocument/2006/relationships" r:id="rId2"/>
            </a:graphicData>
          </a:graphic>
        </p:graphicFrame>
        <p:sp>
          <p:nvSpPr>
            <p:cNvPr id="17" name="椭圆 16"/>
            <p:cNvSpPr/>
            <p:nvPr/>
          </p:nvSpPr>
          <p:spPr>
            <a:xfrm>
              <a:off x="4344974" y="2092324"/>
              <a:ext cx="3672000" cy="367200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flipH="1" flipV="1">
              <a:off x="4469612" y="2153025"/>
              <a:ext cx="714895" cy="721314"/>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4171644" y="2151961"/>
              <a:ext cx="300632" cy="0"/>
            </a:xfrm>
            <a:prstGeom prst="line">
              <a:avLst/>
            </a:prstGeom>
            <a:ln>
              <a:solidFill>
                <a:srgbClr val="FF93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294481" y="1969867"/>
              <a:ext cx="877163" cy="369332"/>
            </a:xfrm>
            <a:prstGeom prst="rect">
              <a:avLst/>
            </a:prstGeom>
            <a:noFill/>
          </p:spPr>
          <p:txBody>
            <a:bodyPr wrap="none" rtlCol="0">
              <a:spAutoFit/>
            </a:bodyPr>
            <a:lstStyle/>
            <a:p>
              <a:r>
                <a:rPr lang="zh-CN" altLang="en-US" dirty="0">
                  <a:solidFill>
                    <a:srgbClr val="FF9300"/>
                  </a:solidFill>
                  <a:latin typeface="微软雅黑" panose="020B0503020204020204" pitchFamily="34" charset="-122"/>
                  <a:ea typeface="微软雅黑" panose="020B0503020204020204" pitchFamily="34" charset="-122"/>
                </a:rPr>
                <a:t>份子钱</a:t>
              </a:r>
            </a:p>
          </p:txBody>
        </p:sp>
        <p:sp>
          <p:nvSpPr>
            <p:cNvPr id="21" name="文本框 20"/>
            <p:cNvSpPr txBox="1"/>
            <p:nvPr/>
          </p:nvSpPr>
          <p:spPr>
            <a:xfrm>
              <a:off x="4016276" y="2171011"/>
              <a:ext cx="583814" cy="369332"/>
            </a:xfrm>
            <a:prstGeom prst="rect">
              <a:avLst/>
            </a:prstGeom>
            <a:noFill/>
          </p:spPr>
          <p:txBody>
            <a:bodyPr wrap="none" rtlCol="0">
              <a:spAutoFit/>
            </a:bodyPr>
            <a:lstStyle/>
            <a:p>
              <a:r>
                <a:rPr lang="en-US" altLang="zh-CN" i="1" dirty="0">
                  <a:solidFill>
                    <a:schemeClr val="bg1">
                      <a:lumMod val="50000"/>
                    </a:schemeClr>
                  </a:solidFill>
                </a:rPr>
                <a:t>57%</a:t>
              </a:r>
              <a:endParaRPr lang="zh-CN" altLang="en-US" i="1" dirty="0">
                <a:solidFill>
                  <a:schemeClr val="bg1">
                    <a:lumMod val="50000"/>
                  </a:schemeClr>
                </a:solidFill>
              </a:endParaRPr>
            </a:p>
          </p:txBody>
        </p:sp>
        <p:cxnSp>
          <p:nvCxnSpPr>
            <p:cNvPr id="22" name="直接连接符 21"/>
            <p:cNvCxnSpPr/>
            <p:nvPr/>
          </p:nvCxnSpPr>
          <p:spPr>
            <a:xfrm flipH="1" flipV="1">
              <a:off x="7122069" y="5028927"/>
              <a:ext cx="601690" cy="582142"/>
            </a:xfrm>
            <a:prstGeom prst="line">
              <a:avLst/>
            </a:prstGeom>
            <a:ln>
              <a:solidFill>
                <a:srgbClr val="8BAB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7721092" y="5611066"/>
              <a:ext cx="302400" cy="0"/>
            </a:xfrm>
            <a:prstGeom prst="line">
              <a:avLst/>
            </a:prstGeom>
            <a:ln>
              <a:solidFill>
                <a:srgbClr val="8BAB00"/>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8034716" y="5441791"/>
              <a:ext cx="877163" cy="369332"/>
            </a:xfrm>
            <a:prstGeom prst="rect">
              <a:avLst/>
            </a:prstGeom>
            <a:noFill/>
          </p:spPr>
          <p:txBody>
            <a:bodyPr wrap="none" rtlCol="0">
              <a:spAutoFit/>
            </a:bodyPr>
            <a:lstStyle/>
            <a:p>
              <a:r>
                <a:rPr lang="zh-CN" altLang="en-US" dirty="0">
                  <a:solidFill>
                    <a:srgbClr val="8BAB00"/>
                  </a:solidFill>
                  <a:latin typeface="微软雅黑" panose="020B0503020204020204" pitchFamily="34" charset="-122"/>
                  <a:ea typeface="微软雅黑" panose="020B0503020204020204" pitchFamily="34" charset="-122"/>
                </a:rPr>
                <a:t>油钱等</a:t>
              </a:r>
            </a:p>
          </p:txBody>
        </p:sp>
        <p:sp>
          <p:nvSpPr>
            <p:cNvPr id="25" name="文本框 24"/>
            <p:cNvSpPr txBox="1"/>
            <p:nvPr/>
          </p:nvSpPr>
          <p:spPr>
            <a:xfrm>
              <a:off x="7595535" y="5630116"/>
              <a:ext cx="583814" cy="369332"/>
            </a:xfrm>
            <a:prstGeom prst="rect">
              <a:avLst/>
            </a:prstGeom>
            <a:noFill/>
          </p:spPr>
          <p:txBody>
            <a:bodyPr wrap="none" rtlCol="0">
              <a:spAutoFit/>
            </a:bodyPr>
            <a:lstStyle/>
            <a:p>
              <a:r>
                <a:rPr lang="en-US" altLang="zh-CN" i="1" dirty="0">
                  <a:solidFill>
                    <a:schemeClr val="bg1">
                      <a:lumMod val="50000"/>
                    </a:schemeClr>
                  </a:solidFill>
                </a:rPr>
                <a:t>43%</a:t>
              </a:r>
              <a:endParaRPr lang="zh-CN" altLang="en-US" i="1" dirty="0">
                <a:solidFill>
                  <a:schemeClr val="bg1">
                    <a:lumMod val="50000"/>
                  </a:schemeClr>
                </a:solidFill>
              </a:endParaRPr>
            </a:p>
          </p:txBody>
        </p:sp>
        <p:sp>
          <p:nvSpPr>
            <p:cNvPr id="29" name="Freeform 98"/>
            <p:cNvSpPr>
              <a:spLocks noEditPoints="1"/>
            </p:cNvSpPr>
            <p:nvPr/>
          </p:nvSpPr>
          <p:spPr bwMode="auto">
            <a:xfrm>
              <a:off x="5419801" y="3525281"/>
              <a:ext cx="1522345" cy="747758"/>
            </a:xfrm>
            <a:custGeom>
              <a:avLst/>
              <a:gdLst>
                <a:gd name="T0" fmla="*/ 705 w 873"/>
                <a:gd name="T1" fmla="*/ 183 h 429"/>
                <a:gd name="T2" fmla="*/ 450 w 873"/>
                <a:gd name="T3" fmla="*/ 7 h 429"/>
                <a:gd name="T4" fmla="*/ 176 w 873"/>
                <a:gd name="T5" fmla="*/ 185 h 429"/>
                <a:gd name="T6" fmla="*/ 16 w 873"/>
                <a:gd name="T7" fmla="*/ 418 h 429"/>
                <a:gd name="T8" fmla="*/ 32 w 873"/>
                <a:gd name="T9" fmla="*/ 429 h 429"/>
                <a:gd name="T10" fmla="*/ 119 w 873"/>
                <a:gd name="T11" fmla="*/ 429 h 429"/>
                <a:gd name="T12" fmla="*/ 119 w 873"/>
                <a:gd name="T13" fmla="*/ 364 h 429"/>
                <a:gd name="T14" fmla="*/ 225 w 873"/>
                <a:gd name="T15" fmla="*/ 264 h 429"/>
                <a:gd name="T16" fmla="*/ 340 w 873"/>
                <a:gd name="T17" fmla="*/ 355 h 429"/>
                <a:gd name="T18" fmla="*/ 340 w 873"/>
                <a:gd name="T19" fmla="*/ 429 h 429"/>
                <a:gd name="T20" fmla="*/ 565 w 873"/>
                <a:gd name="T21" fmla="*/ 429 h 429"/>
                <a:gd name="T22" fmla="*/ 565 w 873"/>
                <a:gd name="T23" fmla="*/ 355 h 429"/>
                <a:gd name="T24" fmla="*/ 673 w 873"/>
                <a:gd name="T25" fmla="*/ 262 h 429"/>
                <a:gd name="T26" fmla="*/ 783 w 873"/>
                <a:gd name="T27" fmla="*/ 355 h 429"/>
                <a:gd name="T28" fmla="*/ 783 w 873"/>
                <a:gd name="T29" fmla="*/ 429 h 429"/>
                <a:gd name="T30" fmla="*/ 853 w 873"/>
                <a:gd name="T31" fmla="*/ 429 h 429"/>
                <a:gd name="T32" fmla="*/ 873 w 873"/>
                <a:gd name="T33" fmla="*/ 416 h 429"/>
                <a:gd name="T34" fmla="*/ 705 w 873"/>
                <a:gd name="T35" fmla="*/ 183 h 429"/>
                <a:gd name="T36" fmla="*/ 428 w 873"/>
                <a:gd name="T37" fmla="*/ 205 h 429"/>
                <a:gd name="T38" fmla="*/ 241 w 873"/>
                <a:gd name="T39" fmla="*/ 205 h 429"/>
                <a:gd name="T40" fmla="*/ 428 w 873"/>
                <a:gd name="T41" fmla="*/ 61 h 429"/>
                <a:gd name="T42" fmla="*/ 428 w 873"/>
                <a:gd name="T43" fmla="*/ 205 h 429"/>
                <a:gd name="T44" fmla="*/ 468 w 873"/>
                <a:gd name="T45" fmla="*/ 205 h 429"/>
                <a:gd name="T46" fmla="*/ 468 w 873"/>
                <a:gd name="T47" fmla="*/ 61 h 429"/>
                <a:gd name="T48" fmla="*/ 655 w 873"/>
                <a:gd name="T49" fmla="*/ 205 h 429"/>
                <a:gd name="T50" fmla="*/ 468 w 873"/>
                <a:gd name="T51" fmla="*/ 205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3" h="429">
                  <a:moveTo>
                    <a:pt x="705" y="183"/>
                  </a:moveTo>
                  <a:cubicBezTo>
                    <a:pt x="644" y="0"/>
                    <a:pt x="450" y="7"/>
                    <a:pt x="450" y="7"/>
                  </a:cubicBezTo>
                  <a:cubicBezTo>
                    <a:pt x="237" y="7"/>
                    <a:pt x="176" y="185"/>
                    <a:pt x="176" y="185"/>
                  </a:cubicBezTo>
                  <a:cubicBezTo>
                    <a:pt x="0" y="212"/>
                    <a:pt x="16" y="418"/>
                    <a:pt x="16" y="418"/>
                  </a:cubicBezTo>
                  <a:cubicBezTo>
                    <a:pt x="16" y="429"/>
                    <a:pt x="32" y="429"/>
                    <a:pt x="32" y="429"/>
                  </a:cubicBezTo>
                  <a:cubicBezTo>
                    <a:pt x="119" y="429"/>
                    <a:pt x="119" y="429"/>
                    <a:pt x="119" y="429"/>
                  </a:cubicBezTo>
                  <a:cubicBezTo>
                    <a:pt x="119" y="364"/>
                    <a:pt x="119" y="364"/>
                    <a:pt x="119" y="364"/>
                  </a:cubicBezTo>
                  <a:cubicBezTo>
                    <a:pt x="119" y="268"/>
                    <a:pt x="225" y="264"/>
                    <a:pt x="225" y="264"/>
                  </a:cubicBezTo>
                  <a:cubicBezTo>
                    <a:pt x="334" y="263"/>
                    <a:pt x="340" y="355"/>
                    <a:pt x="340" y="355"/>
                  </a:cubicBezTo>
                  <a:cubicBezTo>
                    <a:pt x="340" y="429"/>
                    <a:pt x="340" y="429"/>
                    <a:pt x="340" y="429"/>
                  </a:cubicBezTo>
                  <a:cubicBezTo>
                    <a:pt x="565" y="429"/>
                    <a:pt x="565" y="429"/>
                    <a:pt x="565" y="429"/>
                  </a:cubicBezTo>
                  <a:cubicBezTo>
                    <a:pt x="565" y="355"/>
                    <a:pt x="565" y="355"/>
                    <a:pt x="565" y="355"/>
                  </a:cubicBezTo>
                  <a:cubicBezTo>
                    <a:pt x="565" y="253"/>
                    <a:pt x="673" y="262"/>
                    <a:pt x="673" y="262"/>
                  </a:cubicBezTo>
                  <a:cubicBezTo>
                    <a:pt x="784" y="262"/>
                    <a:pt x="783" y="355"/>
                    <a:pt x="783" y="355"/>
                  </a:cubicBezTo>
                  <a:cubicBezTo>
                    <a:pt x="783" y="429"/>
                    <a:pt x="783" y="429"/>
                    <a:pt x="783" y="429"/>
                  </a:cubicBezTo>
                  <a:cubicBezTo>
                    <a:pt x="853" y="429"/>
                    <a:pt x="853" y="429"/>
                    <a:pt x="853" y="429"/>
                  </a:cubicBezTo>
                  <a:cubicBezTo>
                    <a:pt x="866" y="429"/>
                    <a:pt x="873" y="416"/>
                    <a:pt x="873" y="416"/>
                  </a:cubicBezTo>
                  <a:cubicBezTo>
                    <a:pt x="872" y="183"/>
                    <a:pt x="705" y="183"/>
                    <a:pt x="705" y="183"/>
                  </a:cubicBezTo>
                  <a:close/>
                  <a:moveTo>
                    <a:pt x="428" y="205"/>
                  </a:moveTo>
                  <a:cubicBezTo>
                    <a:pt x="241" y="205"/>
                    <a:pt x="241" y="205"/>
                    <a:pt x="241" y="205"/>
                  </a:cubicBezTo>
                  <a:cubicBezTo>
                    <a:pt x="286" y="66"/>
                    <a:pt x="428" y="61"/>
                    <a:pt x="428" y="61"/>
                  </a:cubicBezTo>
                  <a:lnTo>
                    <a:pt x="428" y="205"/>
                  </a:lnTo>
                  <a:close/>
                  <a:moveTo>
                    <a:pt x="468" y="205"/>
                  </a:moveTo>
                  <a:cubicBezTo>
                    <a:pt x="468" y="61"/>
                    <a:pt x="468" y="61"/>
                    <a:pt x="468" y="61"/>
                  </a:cubicBezTo>
                  <a:cubicBezTo>
                    <a:pt x="468" y="61"/>
                    <a:pt x="610" y="66"/>
                    <a:pt x="655" y="205"/>
                  </a:cubicBezTo>
                  <a:lnTo>
                    <a:pt x="468" y="205"/>
                  </a:lnTo>
                  <a:close/>
                </a:path>
              </a:pathLst>
            </a:custGeom>
            <a:solidFill>
              <a:srgbClr val="80A9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9"/>
            <p:cNvSpPr>
              <a:spLocks noEditPoints="1"/>
            </p:cNvSpPr>
            <p:nvPr/>
          </p:nvSpPr>
          <p:spPr bwMode="auto">
            <a:xfrm>
              <a:off x="5670609" y="4039729"/>
              <a:ext cx="291637" cy="291637"/>
            </a:xfrm>
            <a:custGeom>
              <a:avLst/>
              <a:gdLst>
                <a:gd name="T0" fmla="*/ 84 w 167"/>
                <a:gd name="T1" fmla="*/ 0 h 167"/>
                <a:gd name="T2" fmla="*/ 0 w 167"/>
                <a:gd name="T3" fmla="*/ 83 h 167"/>
                <a:gd name="T4" fmla="*/ 84 w 167"/>
                <a:gd name="T5" fmla="*/ 167 h 167"/>
                <a:gd name="T6" fmla="*/ 167 w 167"/>
                <a:gd name="T7" fmla="*/ 83 h 167"/>
                <a:gd name="T8" fmla="*/ 84 w 167"/>
                <a:gd name="T9" fmla="*/ 0 h 167"/>
                <a:gd name="T10" fmla="*/ 84 w 167"/>
                <a:gd name="T11" fmla="*/ 116 h 167"/>
                <a:gd name="T12" fmla="*/ 50 w 167"/>
                <a:gd name="T13" fmla="*/ 83 h 167"/>
                <a:gd name="T14" fmla="*/ 84 w 167"/>
                <a:gd name="T15" fmla="*/ 50 h 167"/>
                <a:gd name="T16" fmla="*/ 117 w 167"/>
                <a:gd name="T17" fmla="*/ 83 h 167"/>
                <a:gd name="T18" fmla="*/ 84 w 167"/>
                <a:gd name="T19" fmla="*/ 11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7">
                  <a:moveTo>
                    <a:pt x="84" y="0"/>
                  </a:moveTo>
                  <a:cubicBezTo>
                    <a:pt x="38" y="0"/>
                    <a:pt x="0" y="37"/>
                    <a:pt x="0" y="83"/>
                  </a:cubicBezTo>
                  <a:cubicBezTo>
                    <a:pt x="0" y="129"/>
                    <a:pt x="38" y="167"/>
                    <a:pt x="84" y="167"/>
                  </a:cubicBezTo>
                  <a:cubicBezTo>
                    <a:pt x="130" y="167"/>
                    <a:pt x="167" y="129"/>
                    <a:pt x="167" y="83"/>
                  </a:cubicBezTo>
                  <a:cubicBezTo>
                    <a:pt x="167" y="37"/>
                    <a:pt x="130" y="0"/>
                    <a:pt x="84" y="0"/>
                  </a:cubicBezTo>
                  <a:close/>
                  <a:moveTo>
                    <a:pt x="84" y="116"/>
                  </a:moveTo>
                  <a:cubicBezTo>
                    <a:pt x="65" y="116"/>
                    <a:pt x="50" y="102"/>
                    <a:pt x="50" y="83"/>
                  </a:cubicBezTo>
                  <a:cubicBezTo>
                    <a:pt x="50" y="65"/>
                    <a:pt x="65" y="50"/>
                    <a:pt x="84" y="50"/>
                  </a:cubicBezTo>
                  <a:cubicBezTo>
                    <a:pt x="102" y="50"/>
                    <a:pt x="117" y="65"/>
                    <a:pt x="117" y="83"/>
                  </a:cubicBezTo>
                  <a:cubicBezTo>
                    <a:pt x="117" y="102"/>
                    <a:pt x="102" y="116"/>
                    <a:pt x="84" y="116"/>
                  </a:cubicBezTo>
                  <a:close/>
                </a:path>
              </a:pathLst>
            </a:custGeom>
            <a:solidFill>
              <a:srgbClr val="FF9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0"/>
            <p:cNvSpPr>
              <a:spLocks noEditPoints="1"/>
            </p:cNvSpPr>
            <p:nvPr/>
          </p:nvSpPr>
          <p:spPr bwMode="auto">
            <a:xfrm>
              <a:off x="6446363" y="4039729"/>
              <a:ext cx="292803" cy="291637"/>
            </a:xfrm>
            <a:custGeom>
              <a:avLst/>
              <a:gdLst>
                <a:gd name="T0" fmla="*/ 84 w 168"/>
                <a:gd name="T1" fmla="*/ 0 h 167"/>
                <a:gd name="T2" fmla="*/ 0 w 168"/>
                <a:gd name="T3" fmla="*/ 83 h 167"/>
                <a:gd name="T4" fmla="*/ 84 w 168"/>
                <a:gd name="T5" fmla="*/ 167 h 167"/>
                <a:gd name="T6" fmla="*/ 168 w 168"/>
                <a:gd name="T7" fmla="*/ 83 h 167"/>
                <a:gd name="T8" fmla="*/ 84 w 168"/>
                <a:gd name="T9" fmla="*/ 0 h 167"/>
                <a:gd name="T10" fmla="*/ 84 w 168"/>
                <a:gd name="T11" fmla="*/ 116 h 167"/>
                <a:gd name="T12" fmla="*/ 50 w 168"/>
                <a:gd name="T13" fmla="*/ 83 h 167"/>
                <a:gd name="T14" fmla="*/ 84 w 168"/>
                <a:gd name="T15" fmla="*/ 50 h 167"/>
                <a:gd name="T16" fmla="*/ 117 w 168"/>
                <a:gd name="T17" fmla="*/ 83 h 167"/>
                <a:gd name="T18" fmla="*/ 84 w 168"/>
                <a:gd name="T19" fmla="*/ 11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7">
                  <a:moveTo>
                    <a:pt x="84" y="0"/>
                  </a:moveTo>
                  <a:cubicBezTo>
                    <a:pt x="38" y="0"/>
                    <a:pt x="0" y="37"/>
                    <a:pt x="0" y="83"/>
                  </a:cubicBezTo>
                  <a:cubicBezTo>
                    <a:pt x="0" y="129"/>
                    <a:pt x="38" y="167"/>
                    <a:pt x="84" y="167"/>
                  </a:cubicBezTo>
                  <a:cubicBezTo>
                    <a:pt x="130" y="167"/>
                    <a:pt x="168" y="129"/>
                    <a:pt x="168" y="83"/>
                  </a:cubicBezTo>
                  <a:cubicBezTo>
                    <a:pt x="168" y="37"/>
                    <a:pt x="130" y="0"/>
                    <a:pt x="84" y="0"/>
                  </a:cubicBezTo>
                  <a:close/>
                  <a:moveTo>
                    <a:pt x="84" y="116"/>
                  </a:moveTo>
                  <a:cubicBezTo>
                    <a:pt x="65" y="116"/>
                    <a:pt x="50" y="102"/>
                    <a:pt x="50" y="83"/>
                  </a:cubicBezTo>
                  <a:cubicBezTo>
                    <a:pt x="50" y="65"/>
                    <a:pt x="65" y="50"/>
                    <a:pt x="84" y="50"/>
                  </a:cubicBezTo>
                  <a:cubicBezTo>
                    <a:pt x="102" y="50"/>
                    <a:pt x="117" y="65"/>
                    <a:pt x="117" y="83"/>
                  </a:cubicBezTo>
                  <a:cubicBezTo>
                    <a:pt x="117" y="102"/>
                    <a:pt x="102" y="116"/>
                    <a:pt x="84" y="116"/>
                  </a:cubicBezTo>
                  <a:close/>
                </a:path>
              </a:pathLst>
            </a:custGeom>
            <a:solidFill>
              <a:srgbClr val="FF9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文本框 42"/>
          <p:cNvSpPr txBox="1"/>
          <p:nvPr/>
        </p:nvSpPr>
        <p:spPr>
          <a:xfrm>
            <a:off x="3363685" y="476368"/>
            <a:ext cx="2725426"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3.2  </a:t>
            </a:r>
            <a:r>
              <a:rPr lang="zh-CN" altLang="en-US" dirty="0" smtClean="0">
                <a:solidFill>
                  <a:schemeClr val="bg1"/>
                </a:solidFill>
                <a:latin typeface="微软雅黑" panose="020B0503020204020204" pitchFamily="34" charset="-122"/>
                <a:ea typeface="微软雅黑" panose="020B0503020204020204" pitchFamily="34" charset="-122"/>
              </a:rPr>
              <a:t>圆环图表与圆框组合</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7" name="圆角矩形 46"/>
          <p:cNvSpPr/>
          <p:nvPr/>
        </p:nvSpPr>
        <p:spPr>
          <a:xfrm>
            <a:off x="7842796" y="2340984"/>
            <a:ext cx="3608148" cy="436817"/>
          </a:xfrm>
          <a:prstGeom prst="round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设计要点</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9" name="文本框 48"/>
          <p:cNvSpPr txBox="1"/>
          <p:nvPr/>
        </p:nvSpPr>
        <p:spPr>
          <a:xfrm>
            <a:off x="7842796" y="2951867"/>
            <a:ext cx="3608148" cy="230832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600" dirty="0" smtClean="0">
                <a:solidFill>
                  <a:srgbClr val="FF9300"/>
                </a:solidFill>
                <a:latin typeface="微软雅黑" panose="020B0503020204020204" pitchFamily="34" charset="-122"/>
                <a:ea typeface="微软雅黑" panose="020B0503020204020204" pitchFamily="34" charset="-122"/>
              </a:rPr>
              <a:t>橙色</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圆环为图表圆环</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灰色及</a:t>
            </a:r>
            <a:r>
              <a:rPr lang="zh-CN" altLang="en-US" sz="1600" dirty="0" smtClean="0">
                <a:solidFill>
                  <a:srgbClr val="8BAB00"/>
                </a:solidFill>
                <a:latin typeface="微软雅黑" panose="020B0503020204020204" pitchFamily="34" charset="-122"/>
                <a:ea typeface="微软雅黑" panose="020B0503020204020204" pitchFamily="34" charset="-122"/>
              </a:rPr>
              <a:t>草绿色</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圆框为辅助圆</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a:solidFill>
                  <a:srgbClr val="FF9300"/>
                </a:solidFill>
                <a:latin typeface="微软雅黑" panose="020B0503020204020204" pitchFamily="34" charset="-122"/>
                <a:ea typeface="微软雅黑" panose="020B0503020204020204" pitchFamily="34" charset="-122"/>
              </a:rPr>
              <a:t>橙色</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圆环</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43%</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部分设置为透明</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a:solidFill>
                  <a:srgbClr val="FF9300"/>
                </a:solidFill>
                <a:latin typeface="微软雅黑" panose="020B0503020204020204" pitchFamily="34" charset="-122"/>
                <a:ea typeface="微软雅黑" panose="020B0503020204020204" pitchFamily="34" charset="-122"/>
              </a:rPr>
              <a:t>橙色</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圆环</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57%</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部分保留</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橙色</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a:solidFill>
                  <a:srgbClr val="FF9300"/>
                </a:solidFill>
                <a:latin typeface="微软雅黑" panose="020B0503020204020204" pitchFamily="34" charset="-122"/>
                <a:ea typeface="微软雅黑" panose="020B0503020204020204" pitchFamily="34" charset="-122"/>
              </a:rPr>
              <a:t>橙色</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圆环全部边框设为无色</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辅以指引线、汽车图标</a:t>
            </a:r>
          </a:p>
        </p:txBody>
      </p:sp>
    </p:spTree>
    <p:extLst>
      <p:ext uri="{BB962C8B-B14F-4D97-AF65-F5344CB8AC3E}">
        <p14:creationId xmlns:p14="http://schemas.microsoft.com/office/powerpoint/2010/main" val="95783350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3363685" y="476368"/>
            <a:ext cx="3187091"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3.3  </a:t>
            </a:r>
            <a:r>
              <a:rPr lang="zh-CN" altLang="en-US" dirty="0" smtClean="0">
                <a:solidFill>
                  <a:schemeClr val="bg1"/>
                </a:solidFill>
                <a:latin typeface="微软雅黑" panose="020B0503020204020204" pitchFamily="34" charset="-122"/>
                <a:ea typeface="微软雅黑" panose="020B0503020204020204" pitchFamily="34" charset="-122"/>
              </a:rPr>
              <a:t>圆环图表典型个性化设置</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649331" y="2016790"/>
            <a:ext cx="6893338" cy="2824421"/>
            <a:chOff x="386474" y="3815849"/>
            <a:chExt cx="6893338" cy="2824421"/>
          </a:xfrm>
        </p:grpSpPr>
        <p:grpSp>
          <p:nvGrpSpPr>
            <p:cNvPr id="27" name="组合 26"/>
            <p:cNvGrpSpPr/>
            <p:nvPr/>
          </p:nvGrpSpPr>
          <p:grpSpPr>
            <a:xfrm>
              <a:off x="386474" y="3815849"/>
              <a:ext cx="2370040" cy="2824421"/>
              <a:chOff x="386474" y="3788206"/>
              <a:chExt cx="2370040" cy="2824421"/>
            </a:xfrm>
          </p:grpSpPr>
          <p:graphicFrame>
            <p:nvGraphicFramePr>
              <p:cNvPr id="38" name="图表 37"/>
              <p:cNvGraphicFramePr/>
              <p:nvPr>
                <p:extLst>
                  <p:ext uri="{D42A27DB-BD31-4B8C-83A1-F6EECF244321}">
                    <p14:modId xmlns:p14="http://schemas.microsoft.com/office/powerpoint/2010/main" val="3408557734"/>
                  </p:ext>
                </p:extLst>
              </p:nvPr>
            </p:nvGraphicFramePr>
            <p:xfrm>
              <a:off x="386474" y="3788206"/>
              <a:ext cx="2370040" cy="2115992"/>
            </p:xfrm>
            <a:graphic>
              <a:graphicData uri="http://schemas.openxmlformats.org/drawingml/2006/chart">
                <c:chart xmlns:c="http://schemas.openxmlformats.org/drawingml/2006/chart" xmlns:r="http://schemas.openxmlformats.org/officeDocument/2006/relationships" r:id="rId2"/>
              </a:graphicData>
            </a:graphic>
          </p:graphicFrame>
          <p:cxnSp>
            <p:nvCxnSpPr>
              <p:cNvPr id="39" name="直接连接符 38"/>
              <p:cNvCxnSpPr/>
              <p:nvPr/>
            </p:nvCxnSpPr>
            <p:spPr>
              <a:xfrm>
                <a:off x="1571494" y="4949420"/>
                <a:ext cx="0" cy="1256774"/>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1222681" y="4622962"/>
                <a:ext cx="697627" cy="369332"/>
              </a:xfrm>
              <a:prstGeom prst="rect">
                <a:avLst/>
              </a:prstGeom>
              <a:noFill/>
            </p:spPr>
            <p:txBody>
              <a:bodyPr wrap="none" rtlCol="0">
                <a:spAutoFit/>
              </a:bodyPr>
              <a:lstStyle/>
              <a:p>
                <a:r>
                  <a:rPr lang="en-US" altLang="zh-CN" dirty="0" smtClean="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2011</a:t>
                </a:r>
                <a:endParaRPr lang="zh-CN" altLang="en-US" dirty="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1" name="文本框 40"/>
              <p:cNvSpPr txBox="1"/>
              <p:nvPr/>
            </p:nvSpPr>
            <p:spPr>
              <a:xfrm>
                <a:off x="1248329" y="6243295"/>
                <a:ext cx="646331" cy="369332"/>
              </a:xfrm>
              <a:prstGeom prst="rect">
                <a:avLst/>
              </a:prstGeom>
              <a:noFill/>
            </p:spPr>
            <p:txBody>
              <a:bodyPr wrap="none" rtlCol="0">
                <a:spAutoFit/>
              </a:bodyPr>
              <a:lstStyle/>
              <a:p>
                <a:r>
                  <a:rPr lang="en-US" altLang="zh-CN" dirty="0" smtClean="0">
                    <a:solidFill>
                      <a:srgbClr val="80A933"/>
                    </a:solidFill>
                    <a:latin typeface="Arial Unicode MS" panose="020B0604020202020204" pitchFamily="34" charset="-122"/>
                    <a:ea typeface="Arial Unicode MS" panose="020B0604020202020204" pitchFamily="34" charset="-122"/>
                    <a:cs typeface="Arial Unicode MS" panose="020B0604020202020204" pitchFamily="34" charset="-122"/>
                  </a:rPr>
                  <a:t>62%</a:t>
                </a:r>
                <a:endParaRPr lang="zh-CN" altLang="en-US" dirty="0">
                  <a:solidFill>
                    <a:srgbClr val="80A933"/>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28" name="组合 27"/>
            <p:cNvGrpSpPr/>
            <p:nvPr/>
          </p:nvGrpSpPr>
          <p:grpSpPr>
            <a:xfrm>
              <a:off x="2653267" y="3815849"/>
              <a:ext cx="2370040" cy="2824421"/>
              <a:chOff x="386474" y="3788206"/>
              <a:chExt cx="2370040" cy="2824421"/>
            </a:xfrm>
          </p:grpSpPr>
          <p:graphicFrame>
            <p:nvGraphicFramePr>
              <p:cNvPr id="34" name="图表 33"/>
              <p:cNvGraphicFramePr/>
              <p:nvPr>
                <p:extLst>
                  <p:ext uri="{D42A27DB-BD31-4B8C-83A1-F6EECF244321}">
                    <p14:modId xmlns:p14="http://schemas.microsoft.com/office/powerpoint/2010/main" val="3295409121"/>
                  </p:ext>
                </p:extLst>
              </p:nvPr>
            </p:nvGraphicFramePr>
            <p:xfrm>
              <a:off x="386474" y="3788206"/>
              <a:ext cx="2370040" cy="2115992"/>
            </p:xfrm>
            <a:graphic>
              <a:graphicData uri="http://schemas.openxmlformats.org/drawingml/2006/chart">
                <c:chart xmlns:c="http://schemas.openxmlformats.org/drawingml/2006/chart" xmlns:r="http://schemas.openxmlformats.org/officeDocument/2006/relationships" r:id="rId3"/>
              </a:graphicData>
            </a:graphic>
          </p:graphicFrame>
          <p:cxnSp>
            <p:nvCxnSpPr>
              <p:cNvPr id="35" name="直接连接符 34"/>
              <p:cNvCxnSpPr/>
              <p:nvPr/>
            </p:nvCxnSpPr>
            <p:spPr>
              <a:xfrm>
                <a:off x="1571494" y="4949420"/>
                <a:ext cx="0" cy="1256774"/>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222681" y="4622962"/>
                <a:ext cx="697627" cy="369332"/>
              </a:xfrm>
              <a:prstGeom prst="rect">
                <a:avLst/>
              </a:prstGeom>
              <a:noFill/>
            </p:spPr>
            <p:txBody>
              <a:bodyPr wrap="none" rtlCol="0">
                <a:spAutoFit/>
              </a:bodyPr>
              <a:lstStyle/>
              <a:p>
                <a:r>
                  <a:rPr lang="en-US" altLang="zh-CN" dirty="0" smtClean="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2012</a:t>
                </a:r>
                <a:endParaRPr lang="zh-CN" altLang="en-US" dirty="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7" name="文本框 36"/>
              <p:cNvSpPr txBox="1"/>
              <p:nvPr/>
            </p:nvSpPr>
            <p:spPr>
              <a:xfrm>
                <a:off x="1248329" y="6243295"/>
                <a:ext cx="646331" cy="369332"/>
              </a:xfrm>
              <a:prstGeom prst="rect">
                <a:avLst/>
              </a:prstGeom>
              <a:noFill/>
            </p:spPr>
            <p:txBody>
              <a:bodyPr wrap="none" rtlCol="0">
                <a:spAutoFit/>
              </a:bodyPr>
              <a:lstStyle/>
              <a:p>
                <a:r>
                  <a:rPr lang="en-US" altLang="zh-CN" dirty="0" smtClean="0">
                    <a:solidFill>
                      <a:srgbClr val="80A933"/>
                    </a:solidFill>
                    <a:latin typeface="Arial Unicode MS" panose="020B0604020202020204" pitchFamily="34" charset="-122"/>
                    <a:ea typeface="Arial Unicode MS" panose="020B0604020202020204" pitchFamily="34" charset="-122"/>
                    <a:cs typeface="Arial Unicode MS" panose="020B0604020202020204" pitchFamily="34" charset="-122"/>
                  </a:rPr>
                  <a:t>71%</a:t>
                </a:r>
                <a:endParaRPr lang="zh-CN" altLang="en-US" dirty="0">
                  <a:solidFill>
                    <a:srgbClr val="80A933"/>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29" name="组合 28"/>
            <p:cNvGrpSpPr/>
            <p:nvPr/>
          </p:nvGrpSpPr>
          <p:grpSpPr>
            <a:xfrm>
              <a:off x="4909772" y="3815849"/>
              <a:ext cx="2370040" cy="2824421"/>
              <a:chOff x="386474" y="3788206"/>
              <a:chExt cx="2370040" cy="2824421"/>
            </a:xfrm>
          </p:grpSpPr>
          <p:graphicFrame>
            <p:nvGraphicFramePr>
              <p:cNvPr id="30" name="图表 29"/>
              <p:cNvGraphicFramePr/>
              <p:nvPr>
                <p:extLst>
                  <p:ext uri="{D42A27DB-BD31-4B8C-83A1-F6EECF244321}">
                    <p14:modId xmlns:p14="http://schemas.microsoft.com/office/powerpoint/2010/main" val="2368129885"/>
                  </p:ext>
                </p:extLst>
              </p:nvPr>
            </p:nvGraphicFramePr>
            <p:xfrm>
              <a:off x="386474" y="3788206"/>
              <a:ext cx="2370040" cy="2115992"/>
            </p:xfrm>
            <a:graphic>
              <a:graphicData uri="http://schemas.openxmlformats.org/drawingml/2006/chart">
                <c:chart xmlns:c="http://schemas.openxmlformats.org/drawingml/2006/chart" xmlns:r="http://schemas.openxmlformats.org/officeDocument/2006/relationships" r:id="rId4"/>
              </a:graphicData>
            </a:graphic>
          </p:graphicFrame>
          <p:cxnSp>
            <p:nvCxnSpPr>
              <p:cNvPr id="31" name="直接连接符 30"/>
              <p:cNvCxnSpPr/>
              <p:nvPr/>
            </p:nvCxnSpPr>
            <p:spPr>
              <a:xfrm>
                <a:off x="1571494" y="4949420"/>
                <a:ext cx="0" cy="1256774"/>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222681" y="4622962"/>
                <a:ext cx="697627" cy="369332"/>
              </a:xfrm>
              <a:prstGeom prst="rect">
                <a:avLst/>
              </a:prstGeom>
              <a:noFill/>
            </p:spPr>
            <p:txBody>
              <a:bodyPr wrap="none" rtlCol="0">
                <a:spAutoFit/>
              </a:bodyPr>
              <a:lstStyle/>
              <a:p>
                <a:r>
                  <a:rPr lang="en-US" altLang="zh-CN" dirty="0" smtClean="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2013</a:t>
                </a:r>
                <a:endParaRPr lang="zh-CN" altLang="en-US" dirty="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3" name="文本框 32"/>
              <p:cNvSpPr txBox="1"/>
              <p:nvPr/>
            </p:nvSpPr>
            <p:spPr>
              <a:xfrm>
                <a:off x="1248329" y="6243295"/>
                <a:ext cx="646331" cy="369332"/>
              </a:xfrm>
              <a:prstGeom prst="rect">
                <a:avLst/>
              </a:prstGeom>
              <a:noFill/>
            </p:spPr>
            <p:txBody>
              <a:bodyPr wrap="none" rtlCol="0">
                <a:spAutoFit/>
              </a:bodyPr>
              <a:lstStyle/>
              <a:p>
                <a:r>
                  <a:rPr lang="en-US" altLang="zh-CN" dirty="0" smtClean="0">
                    <a:solidFill>
                      <a:srgbClr val="80A933"/>
                    </a:solidFill>
                    <a:latin typeface="Arial Unicode MS" panose="020B0604020202020204" pitchFamily="34" charset="-122"/>
                    <a:ea typeface="Arial Unicode MS" panose="020B0604020202020204" pitchFamily="34" charset="-122"/>
                    <a:cs typeface="Arial Unicode MS" panose="020B0604020202020204" pitchFamily="34" charset="-122"/>
                  </a:rPr>
                  <a:t>86%</a:t>
                </a:r>
                <a:endParaRPr lang="zh-CN" altLang="en-US" dirty="0">
                  <a:solidFill>
                    <a:srgbClr val="80A933"/>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sp>
        <p:nvSpPr>
          <p:cNvPr id="42" name="文本框 41"/>
          <p:cNvSpPr txBox="1"/>
          <p:nvPr/>
        </p:nvSpPr>
        <p:spPr>
          <a:xfrm>
            <a:off x="899224" y="5327081"/>
            <a:ext cx="10879487" cy="923330"/>
          </a:xfrm>
          <a:prstGeom prst="rect">
            <a:avLst/>
          </a:prstGeom>
          <a:noFill/>
        </p:spPr>
        <p:txBody>
          <a:bodyPr wrap="square" rtlCol="0">
            <a:spAutoFit/>
          </a:bodyPr>
          <a:lstStyle/>
          <a:p>
            <a:pPr>
              <a:lnSpc>
                <a:spcPct val="150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上</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图</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设计要点：主体环设为目标比例及目标颜色，其他部分设为无色，边框统一为目标颜色。</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PS</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：第一扇区起始角度设为</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180°</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3907282"/>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3363685" y="476368"/>
            <a:ext cx="249459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3.4  </a:t>
            </a:r>
            <a:r>
              <a:rPr lang="zh-CN" altLang="en-US" dirty="0">
                <a:solidFill>
                  <a:schemeClr val="bg1"/>
                </a:solidFill>
                <a:latin typeface="微软雅黑" panose="020B0503020204020204" pitchFamily="34" charset="-122"/>
                <a:ea typeface="微软雅黑" panose="020B0503020204020204" pitchFamily="34" charset="-122"/>
              </a:rPr>
              <a:t>时尚</a:t>
            </a:r>
            <a:r>
              <a:rPr lang="zh-CN" altLang="en-US" dirty="0" smtClean="0">
                <a:solidFill>
                  <a:schemeClr val="bg1"/>
                </a:solidFill>
                <a:latin typeface="微软雅黑" panose="020B0503020204020204" pitchFamily="34" charset="-122"/>
                <a:ea typeface="微软雅黑" panose="020B0503020204020204" pitchFamily="34" charset="-122"/>
              </a:rPr>
              <a:t>流行多环设计</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6" name="组合 65"/>
          <p:cNvGrpSpPr/>
          <p:nvPr/>
        </p:nvGrpSpPr>
        <p:grpSpPr>
          <a:xfrm>
            <a:off x="1677889" y="2006257"/>
            <a:ext cx="4590659" cy="4092464"/>
            <a:chOff x="384667" y="1825010"/>
            <a:chExt cx="4835033" cy="43103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7647" y="3169154"/>
              <a:ext cx="1507370" cy="1476836"/>
            </a:xfrm>
            <a:prstGeom prst="rect">
              <a:avLst/>
            </a:prstGeom>
          </p:spPr>
        </p:pic>
        <p:graphicFrame>
          <p:nvGraphicFramePr>
            <p:cNvPr id="62" name="图表 61"/>
            <p:cNvGraphicFramePr/>
            <p:nvPr>
              <p:extLst>
                <p:ext uri="{D42A27DB-BD31-4B8C-83A1-F6EECF244321}">
                  <p14:modId xmlns:p14="http://schemas.microsoft.com/office/powerpoint/2010/main" val="3516970535"/>
                </p:ext>
              </p:extLst>
            </p:nvPr>
          </p:nvGraphicFramePr>
          <p:xfrm>
            <a:off x="384667" y="1825010"/>
            <a:ext cx="4835033" cy="4310318"/>
          </p:xfrm>
          <a:graphic>
            <a:graphicData uri="http://schemas.openxmlformats.org/drawingml/2006/chart">
              <c:chart xmlns:c="http://schemas.openxmlformats.org/drawingml/2006/chart" xmlns:r="http://schemas.openxmlformats.org/officeDocument/2006/relationships" r:id="rId3"/>
            </a:graphicData>
          </a:graphic>
        </p:graphicFrame>
        <p:sp>
          <p:nvSpPr>
            <p:cNvPr id="63" name="文本框 62"/>
            <p:cNvSpPr txBox="1"/>
            <p:nvPr/>
          </p:nvSpPr>
          <p:spPr>
            <a:xfrm>
              <a:off x="3905412" y="3444059"/>
              <a:ext cx="430887" cy="502702"/>
            </a:xfrm>
            <a:prstGeom prst="rect">
              <a:avLst/>
            </a:prstGeom>
            <a:noFill/>
          </p:spPr>
          <p:txBody>
            <a:bodyPr vert="vert270" wrap="none" rtlCol="0">
              <a:spAutoFit/>
            </a:bodyPr>
            <a:lstStyle/>
            <a:p>
              <a:r>
                <a:rPr lang="en-US" altLang="zh-CN" sz="1600" dirty="0" smtClean="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50%</a:t>
              </a:r>
              <a:endParaRPr lang="zh-CN" altLang="en-US" sz="1600" dirty="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4" name="文本框 63"/>
            <p:cNvSpPr txBox="1"/>
            <p:nvPr/>
          </p:nvSpPr>
          <p:spPr>
            <a:xfrm>
              <a:off x="4203890" y="3444059"/>
              <a:ext cx="430887" cy="502702"/>
            </a:xfrm>
            <a:prstGeom prst="rect">
              <a:avLst/>
            </a:prstGeom>
            <a:noFill/>
          </p:spPr>
          <p:txBody>
            <a:bodyPr vert="vert270" wrap="none" rtlCol="0">
              <a:spAutoFit/>
            </a:bodyPr>
            <a:lstStyle/>
            <a:p>
              <a:r>
                <a:rPr lang="en-US" altLang="zh-CN" sz="1600" dirty="0" smtClean="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70%</a:t>
              </a:r>
              <a:endParaRPr lang="zh-CN" altLang="en-US" sz="1600" dirty="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5" name="文本框 64"/>
            <p:cNvSpPr txBox="1"/>
            <p:nvPr/>
          </p:nvSpPr>
          <p:spPr>
            <a:xfrm>
              <a:off x="4502368" y="3444059"/>
              <a:ext cx="430887" cy="502702"/>
            </a:xfrm>
            <a:prstGeom prst="rect">
              <a:avLst/>
            </a:prstGeom>
            <a:noFill/>
          </p:spPr>
          <p:txBody>
            <a:bodyPr vert="vert270" wrap="none" rtlCol="0">
              <a:spAutoFit/>
            </a:bodyPr>
            <a:lstStyle/>
            <a:p>
              <a:r>
                <a:rPr lang="en-US" altLang="zh-CN" sz="1600" dirty="0" smtClean="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80%</a:t>
              </a:r>
              <a:endParaRPr lang="zh-CN" altLang="en-US" sz="1600" dirty="0">
                <a:solidFill>
                  <a:schemeClr val="tx1">
                    <a:lumMod val="50000"/>
                    <a:lumOff val="50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70" name="矩形 69"/>
          <p:cNvSpPr/>
          <p:nvPr/>
        </p:nvSpPr>
        <p:spPr>
          <a:xfrm>
            <a:off x="7842796" y="2515050"/>
            <a:ext cx="3608148" cy="3268324"/>
          </a:xfrm>
          <a:prstGeom prst="rect">
            <a:avLst/>
          </a:prstGeom>
          <a:solidFill>
            <a:srgbClr val="8BAB00">
              <a:alpha val="1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71" name="圆角矩形 70"/>
          <p:cNvSpPr/>
          <p:nvPr/>
        </p:nvSpPr>
        <p:spPr>
          <a:xfrm>
            <a:off x="7842796" y="2340984"/>
            <a:ext cx="3608148" cy="436817"/>
          </a:xfrm>
          <a:prstGeom prst="round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设计要点</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72" name="文本框 71"/>
          <p:cNvSpPr txBox="1"/>
          <p:nvPr/>
        </p:nvSpPr>
        <p:spPr>
          <a:xfrm>
            <a:off x="7842796" y="2951867"/>
            <a:ext cx="3608148" cy="230832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参照前面辅助灰色同心圆环的设置方法，设置</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个同心圆环</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第一扇区起始角度设为</a:t>
            </a:r>
            <a:r>
              <a:rPr lang="en-US" altLang="zh-CN" sz="1600" dirty="0" smtClean="0">
                <a:solidFill>
                  <a:srgbClr val="FF9300"/>
                </a:solidFill>
                <a:latin typeface="微软雅黑" panose="020B0503020204020204" pitchFamily="34" charset="-122"/>
                <a:ea typeface="微软雅黑" panose="020B0503020204020204" pitchFamily="34" charset="-122"/>
              </a:rPr>
              <a:t>90°</a:t>
            </a:r>
            <a:endParaRPr lang="en-US" altLang="zh-CN" sz="1600" dirty="0">
              <a:solidFill>
                <a:srgbClr val="FF9300"/>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除</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目标环形区外，其余环形区内部及所有边框设为无色</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以中心图标及数字标签</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311172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3363685" y="476368"/>
            <a:ext cx="4123245"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3.5  </a:t>
            </a:r>
            <a:r>
              <a:rPr lang="zh-CN" altLang="en-US" dirty="0" smtClean="0">
                <a:solidFill>
                  <a:schemeClr val="bg1"/>
                </a:solidFill>
                <a:latin typeface="微软雅黑" panose="020B0503020204020204" pitchFamily="34" charset="-122"/>
                <a:ea typeface="微软雅黑" panose="020B0503020204020204" pitchFamily="34" charset="-122"/>
              </a:rPr>
              <a:t>圆环与</a:t>
            </a:r>
            <a:r>
              <a:rPr lang="en-US" altLang="zh-CN" dirty="0" smtClean="0">
                <a:solidFill>
                  <a:schemeClr val="bg1"/>
                </a:solidFill>
                <a:latin typeface="微软雅黑" panose="020B0503020204020204" pitchFamily="34" charset="-122"/>
                <a:ea typeface="微软雅黑" panose="020B0503020204020204" pitchFamily="34" charset="-122"/>
              </a:rPr>
              <a:t>77%</a:t>
            </a:r>
            <a:r>
              <a:rPr lang="zh-CN" altLang="en-US" dirty="0" smtClean="0">
                <a:solidFill>
                  <a:schemeClr val="bg1"/>
                </a:solidFill>
                <a:latin typeface="微软雅黑" panose="020B0503020204020204" pitchFamily="34" charset="-122"/>
                <a:ea typeface="微软雅黑" panose="020B0503020204020204" pitchFamily="34" charset="-122"/>
              </a:rPr>
              <a:t>透明度黑色圆环的组合</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0" name="矩形 69"/>
          <p:cNvSpPr/>
          <p:nvPr/>
        </p:nvSpPr>
        <p:spPr>
          <a:xfrm>
            <a:off x="7842796" y="2515050"/>
            <a:ext cx="3608148" cy="3268324"/>
          </a:xfrm>
          <a:prstGeom prst="rect">
            <a:avLst/>
          </a:prstGeom>
          <a:solidFill>
            <a:srgbClr val="8BAB00">
              <a:alpha val="1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71" name="圆角矩形 70"/>
          <p:cNvSpPr/>
          <p:nvPr/>
        </p:nvSpPr>
        <p:spPr>
          <a:xfrm>
            <a:off x="7842796" y="2340984"/>
            <a:ext cx="3608148" cy="436817"/>
          </a:xfrm>
          <a:prstGeom prst="round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设计要点</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72" name="文本框 71"/>
          <p:cNvSpPr txBox="1"/>
          <p:nvPr/>
        </p:nvSpPr>
        <p:spPr>
          <a:xfrm>
            <a:off x="7842796" y="2951867"/>
            <a:ext cx="3608148" cy="230832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按照比例设置圆环，并着色</a:t>
            </a:r>
            <a:endParaRPr lang="en-US" altLang="zh-CN" sz="1600" dirty="0">
              <a:solidFill>
                <a:srgbClr val="FF9300"/>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画一黑色圆环，透明度设为</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77%</a:t>
            </a:r>
          </a:p>
          <a:p>
            <a:pPr marL="285750" indent="-285750">
              <a:lnSpc>
                <a:spcPct val="150000"/>
              </a:lnSpc>
              <a:buFont typeface="Arial" panose="020B0604020202020204" pitchFamily="34" charset="0"/>
              <a:buChar cha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二者居中组合，调整主圆环或辅助圆环的内径使之完美对齐</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辅以数据标签</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以文字内容或图标</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2140470" y="2101643"/>
            <a:ext cx="3856111" cy="3681731"/>
            <a:chOff x="8665699" y="3875862"/>
            <a:chExt cx="3020245" cy="2883664"/>
          </a:xfrm>
        </p:grpSpPr>
        <p:graphicFrame>
          <p:nvGraphicFramePr>
            <p:cNvPr id="18" name="图表 17"/>
            <p:cNvGraphicFramePr/>
            <p:nvPr>
              <p:extLst>
                <p:ext uri="{D42A27DB-BD31-4B8C-83A1-F6EECF244321}">
                  <p14:modId xmlns:p14="http://schemas.microsoft.com/office/powerpoint/2010/main" val="1062587562"/>
                </p:ext>
              </p:extLst>
            </p:nvPr>
          </p:nvGraphicFramePr>
          <p:xfrm>
            <a:off x="8665699" y="3875862"/>
            <a:ext cx="3020245" cy="2883664"/>
          </p:xfrm>
          <a:graphic>
            <a:graphicData uri="http://schemas.openxmlformats.org/drawingml/2006/chart">
              <c:chart xmlns:c="http://schemas.openxmlformats.org/drawingml/2006/chart" xmlns:r="http://schemas.openxmlformats.org/officeDocument/2006/relationships" r:id="rId2"/>
            </a:graphicData>
          </a:graphic>
        </p:graphicFrame>
        <p:sp>
          <p:nvSpPr>
            <p:cNvPr id="19" name="同心圆 18"/>
            <p:cNvSpPr/>
            <p:nvPr/>
          </p:nvSpPr>
          <p:spPr>
            <a:xfrm>
              <a:off x="9209831" y="4351704"/>
              <a:ext cx="1931980" cy="1931980"/>
            </a:xfrm>
            <a:prstGeom prst="donut">
              <a:avLst>
                <a:gd name="adj" fmla="val 14274"/>
              </a:avLst>
            </a:prstGeom>
            <a:solidFill>
              <a:srgbClr val="000000">
                <a:alpha val="2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Freeform 59"/>
            <p:cNvSpPr>
              <a:spLocks/>
            </p:cNvSpPr>
            <p:nvPr/>
          </p:nvSpPr>
          <p:spPr bwMode="auto">
            <a:xfrm>
              <a:off x="9913963" y="5133479"/>
              <a:ext cx="499358" cy="475000"/>
            </a:xfrm>
            <a:custGeom>
              <a:avLst/>
              <a:gdLst>
                <a:gd name="T0" fmla="*/ 82 w 164"/>
                <a:gd name="T1" fmla="*/ 0 h 156"/>
                <a:gd name="T2" fmla="*/ 39 w 164"/>
                <a:gd name="T3" fmla="*/ 35 h 156"/>
                <a:gd name="T4" fmla="*/ 0 w 164"/>
                <a:gd name="T5" fmla="*/ 66 h 156"/>
                <a:gd name="T6" fmla="*/ 0 w 164"/>
                <a:gd name="T7" fmla="*/ 156 h 156"/>
                <a:gd name="T8" fmla="*/ 58 w 164"/>
                <a:gd name="T9" fmla="*/ 156 h 156"/>
                <a:gd name="T10" fmla="*/ 58 w 164"/>
                <a:gd name="T11" fmla="*/ 82 h 156"/>
                <a:gd name="T12" fmla="*/ 105 w 164"/>
                <a:gd name="T13" fmla="*/ 82 h 156"/>
                <a:gd name="T14" fmla="*/ 105 w 164"/>
                <a:gd name="T15" fmla="*/ 156 h 156"/>
                <a:gd name="T16" fmla="*/ 164 w 164"/>
                <a:gd name="T17" fmla="*/ 156 h 156"/>
                <a:gd name="T18" fmla="*/ 164 w 164"/>
                <a:gd name="T19" fmla="*/ 66 h 156"/>
                <a:gd name="T20" fmla="*/ 125 w 164"/>
                <a:gd name="T21" fmla="*/ 35 h 156"/>
                <a:gd name="T22" fmla="*/ 82 w 164"/>
                <a:gd name="T2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56">
                  <a:moveTo>
                    <a:pt x="82" y="0"/>
                  </a:moveTo>
                  <a:lnTo>
                    <a:pt x="39" y="35"/>
                  </a:lnTo>
                  <a:lnTo>
                    <a:pt x="0" y="66"/>
                  </a:lnTo>
                  <a:lnTo>
                    <a:pt x="0" y="156"/>
                  </a:lnTo>
                  <a:lnTo>
                    <a:pt x="58" y="156"/>
                  </a:lnTo>
                  <a:lnTo>
                    <a:pt x="58" y="82"/>
                  </a:lnTo>
                  <a:lnTo>
                    <a:pt x="105" y="82"/>
                  </a:lnTo>
                  <a:lnTo>
                    <a:pt x="105" y="156"/>
                  </a:lnTo>
                  <a:lnTo>
                    <a:pt x="164" y="156"/>
                  </a:lnTo>
                  <a:lnTo>
                    <a:pt x="164" y="66"/>
                  </a:lnTo>
                  <a:lnTo>
                    <a:pt x="125" y="35"/>
                  </a:lnTo>
                  <a:lnTo>
                    <a:pt x="82" y="0"/>
                  </a:lnTo>
                  <a:close/>
                </a:path>
              </a:pathLst>
            </a:custGeom>
            <a:solidFill>
              <a:srgbClr val="80A9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0"/>
            <p:cNvSpPr>
              <a:spLocks/>
            </p:cNvSpPr>
            <p:nvPr/>
          </p:nvSpPr>
          <p:spPr bwMode="auto">
            <a:xfrm>
              <a:off x="9831751" y="5026910"/>
              <a:ext cx="688140" cy="319712"/>
            </a:xfrm>
            <a:custGeom>
              <a:avLst/>
              <a:gdLst>
                <a:gd name="T0" fmla="*/ 179 w 226"/>
                <a:gd name="T1" fmla="*/ 54 h 105"/>
                <a:gd name="T2" fmla="*/ 179 w 226"/>
                <a:gd name="T3" fmla="*/ 11 h 105"/>
                <a:gd name="T4" fmla="*/ 148 w 226"/>
                <a:gd name="T5" fmla="*/ 11 h 105"/>
                <a:gd name="T6" fmla="*/ 148 w 226"/>
                <a:gd name="T7" fmla="*/ 31 h 105"/>
                <a:gd name="T8" fmla="*/ 124 w 226"/>
                <a:gd name="T9" fmla="*/ 11 h 105"/>
                <a:gd name="T10" fmla="*/ 113 w 226"/>
                <a:gd name="T11" fmla="*/ 0 h 105"/>
                <a:gd name="T12" fmla="*/ 97 w 226"/>
                <a:gd name="T13" fmla="*/ 11 h 105"/>
                <a:gd name="T14" fmla="*/ 0 w 226"/>
                <a:gd name="T15" fmla="*/ 89 h 105"/>
                <a:gd name="T16" fmla="*/ 7 w 226"/>
                <a:gd name="T17" fmla="*/ 105 h 105"/>
                <a:gd name="T18" fmla="*/ 113 w 226"/>
                <a:gd name="T19" fmla="*/ 23 h 105"/>
                <a:gd name="T20" fmla="*/ 214 w 226"/>
                <a:gd name="T21" fmla="*/ 105 h 105"/>
                <a:gd name="T22" fmla="*/ 226 w 226"/>
                <a:gd name="T23" fmla="*/ 89 h 105"/>
                <a:gd name="T24" fmla="*/ 179 w 226"/>
                <a:gd name="T25" fmla="*/ 5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105">
                  <a:moveTo>
                    <a:pt x="179" y="54"/>
                  </a:moveTo>
                  <a:lnTo>
                    <a:pt x="179" y="11"/>
                  </a:lnTo>
                  <a:lnTo>
                    <a:pt x="148" y="11"/>
                  </a:lnTo>
                  <a:lnTo>
                    <a:pt x="148" y="31"/>
                  </a:lnTo>
                  <a:lnTo>
                    <a:pt x="124" y="11"/>
                  </a:lnTo>
                  <a:lnTo>
                    <a:pt x="113" y="0"/>
                  </a:lnTo>
                  <a:lnTo>
                    <a:pt x="97" y="11"/>
                  </a:lnTo>
                  <a:lnTo>
                    <a:pt x="0" y="89"/>
                  </a:lnTo>
                  <a:lnTo>
                    <a:pt x="7" y="105"/>
                  </a:lnTo>
                  <a:lnTo>
                    <a:pt x="113" y="23"/>
                  </a:lnTo>
                  <a:lnTo>
                    <a:pt x="214" y="105"/>
                  </a:lnTo>
                  <a:lnTo>
                    <a:pt x="226" y="89"/>
                  </a:lnTo>
                  <a:lnTo>
                    <a:pt x="179" y="54"/>
                  </a:lnTo>
                  <a:close/>
                </a:path>
              </a:pathLst>
            </a:custGeom>
            <a:solidFill>
              <a:srgbClr val="80A9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椭圆 21"/>
          <p:cNvSpPr/>
          <p:nvPr/>
        </p:nvSpPr>
        <p:spPr>
          <a:xfrm>
            <a:off x="6095896" y="2709176"/>
            <a:ext cx="513348" cy="513348"/>
          </a:xfrm>
          <a:prstGeom prst="ellipse">
            <a:avLst/>
          </a:prstGeom>
          <a:solidFill>
            <a:srgbClr val="80A93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t>40%</a:t>
            </a:r>
            <a:endParaRPr lang="zh-CN" altLang="en-US" sz="1600" dirty="0"/>
          </a:p>
        </p:txBody>
      </p:sp>
      <p:sp>
        <p:nvSpPr>
          <p:cNvPr id="23" name="椭圆 22"/>
          <p:cNvSpPr/>
          <p:nvPr/>
        </p:nvSpPr>
        <p:spPr>
          <a:xfrm>
            <a:off x="6095896" y="3986632"/>
            <a:ext cx="513348" cy="513348"/>
          </a:xfrm>
          <a:prstGeom prst="ellipse">
            <a:avLst/>
          </a:prstGeom>
          <a:solidFill>
            <a:srgbClr val="7F7F7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t>20%</a:t>
            </a:r>
            <a:endParaRPr lang="zh-CN" altLang="en-US" sz="1600" dirty="0"/>
          </a:p>
        </p:txBody>
      </p:sp>
      <p:sp>
        <p:nvSpPr>
          <p:cNvPr id="24" name="椭圆 23"/>
          <p:cNvSpPr/>
          <p:nvPr/>
        </p:nvSpPr>
        <p:spPr>
          <a:xfrm>
            <a:off x="6095896" y="4625359"/>
            <a:ext cx="513348" cy="513348"/>
          </a:xfrm>
          <a:prstGeom prst="ellipse">
            <a:avLst/>
          </a:prstGeom>
          <a:solidFill>
            <a:srgbClr val="BFBFB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t>15%</a:t>
            </a:r>
            <a:endParaRPr lang="zh-CN" altLang="en-US" sz="1600" dirty="0"/>
          </a:p>
        </p:txBody>
      </p:sp>
      <p:sp>
        <p:nvSpPr>
          <p:cNvPr id="25" name="椭圆 24"/>
          <p:cNvSpPr/>
          <p:nvPr/>
        </p:nvSpPr>
        <p:spPr>
          <a:xfrm>
            <a:off x="6095896" y="3347904"/>
            <a:ext cx="513348" cy="513348"/>
          </a:xfrm>
          <a:prstGeom prst="ellipse">
            <a:avLst/>
          </a:prstGeom>
          <a:solidFill>
            <a:srgbClr val="FF91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smtClean="0"/>
              <a:t>25%</a:t>
            </a:r>
            <a:endParaRPr lang="zh-CN" altLang="en-US" sz="1600" dirty="0"/>
          </a:p>
        </p:txBody>
      </p:sp>
    </p:spTree>
    <p:extLst>
      <p:ext uri="{BB962C8B-B14F-4D97-AF65-F5344CB8AC3E}">
        <p14:creationId xmlns:p14="http://schemas.microsoft.com/office/powerpoint/2010/main" val="246234480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 name="组合 336"/>
          <p:cNvGrpSpPr/>
          <p:nvPr/>
        </p:nvGrpSpPr>
        <p:grpSpPr>
          <a:xfrm>
            <a:off x="1663475" y="1492817"/>
            <a:ext cx="4977168" cy="4988798"/>
            <a:chOff x="1753416" y="1387888"/>
            <a:chExt cx="4977168" cy="4988798"/>
          </a:xfrm>
        </p:grpSpPr>
        <p:grpSp>
          <p:nvGrpSpPr>
            <p:cNvPr id="61" name="组合 60"/>
            <p:cNvGrpSpPr/>
            <p:nvPr/>
          </p:nvGrpSpPr>
          <p:grpSpPr>
            <a:xfrm>
              <a:off x="3873969" y="1387888"/>
              <a:ext cx="534888" cy="452051"/>
              <a:chOff x="8002588" y="2990851"/>
              <a:chExt cx="358775" cy="303212"/>
            </a:xfrm>
            <a:solidFill>
              <a:srgbClr val="80A933"/>
            </a:solidFill>
          </p:grpSpPr>
          <p:sp>
            <p:nvSpPr>
              <p:cNvPr id="62" name="Freeform 59"/>
              <p:cNvSpPr>
                <a:spLocks/>
              </p:cNvSpPr>
              <p:nvPr/>
            </p:nvSpPr>
            <p:spPr bwMode="auto">
              <a:xfrm>
                <a:off x="8045451" y="3046413"/>
                <a:ext cx="260350" cy="247650"/>
              </a:xfrm>
              <a:custGeom>
                <a:avLst/>
                <a:gdLst>
                  <a:gd name="T0" fmla="*/ 82 w 164"/>
                  <a:gd name="T1" fmla="*/ 0 h 156"/>
                  <a:gd name="T2" fmla="*/ 39 w 164"/>
                  <a:gd name="T3" fmla="*/ 35 h 156"/>
                  <a:gd name="T4" fmla="*/ 0 w 164"/>
                  <a:gd name="T5" fmla="*/ 66 h 156"/>
                  <a:gd name="T6" fmla="*/ 0 w 164"/>
                  <a:gd name="T7" fmla="*/ 156 h 156"/>
                  <a:gd name="T8" fmla="*/ 58 w 164"/>
                  <a:gd name="T9" fmla="*/ 156 h 156"/>
                  <a:gd name="T10" fmla="*/ 58 w 164"/>
                  <a:gd name="T11" fmla="*/ 82 h 156"/>
                  <a:gd name="T12" fmla="*/ 105 w 164"/>
                  <a:gd name="T13" fmla="*/ 82 h 156"/>
                  <a:gd name="T14" fmla="*/ 105 w 164"/>
                  <a:gd name="T15" fmla="*/ 156 h 156"/>
                  <a:gd name="T16" fmla="*/ 164 w 164"/>
                  <a:gd name="T17" fmla="*/ 156 h 156"/>
                  <a:gd name="T18" fmla="*/ 164 w 164"/>
                  <a:gd name="T19" fmla="*/ 66 h 156"/>
                  <a:gd name="T20" fmla="*/ 125 w 164"/>
                  <a:gd name="T21" fmla="*/ 35 h 156"/>
                  <a:gd name="T22" fmla="*/ 82 w 164"/>
                  <a:gd name="T2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56">
                    <a:moveTo>
                      <a:pt x="82" y="0"/>
                    </a:moveTo>
                    <a:lnTo>
                      <a:pt x="39" y="35"/>
                    </a:lnTo>
                    <a:lnTo>
                      <a:pt x="0" y="66"/>
                    </a:lnTo>
                    <a:lnTo>
                      <a:pt x="0" y="156"/>
                    </a:lnTo>
                    <a:lnTo>
                      <a:pt x="58" y="156"/>
                    </a:lnTo>
                    <a:lnTo>
                      <a:pt x="58" y="82"/>
                    </a:lnTo>
                    <a:lnTo>
                      <a:pt x="105" y="82"/>
                    </a:lnTo>
                    <a:lnTo>
                      <a:pt x="105" y="156"/>
                    </a:lnTo>
                    <a:lnTo>
                      <a:pt x="164" y="156"/>
                    </a:lnTo>
                    <a:lnTo>
                      <a:pt x="164" y="66"/>
                    </a:lnTo>
                    <a:lnTo>
                      <a:pt x="125" y="35"/>
                    </a:lnTo>
                    <a:lnTo>
                      <a:pt x="8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0"/>
              <p:cNvSpPr>
                <a:spLocks/>
              </p:cNvSpPr>
              <p:nvPr/>
            </p:nvSpPr>
            <p:spPr bwMode="auto">
              <a:xfrm>
                <a:off x="8002588" y="2990851"/>
                <a:ext cx="358775" cy="166688"/>
              </a:xfrm>
              <a:custGeom>
                <a:avLst/>
                <a:gdLst>
                  <a:gd name="T0" fmla="*/ 179 w 226"/>
                  <a:gd name="T1" fmla="*/ 54 h 105"/>
                  <a:gd name="T2" fmla="*/ 179 w 226"/>
                  <a:gd name="T3" fmla="*/ 11 h 105"/>
                  <a:gd name="T4" fmla="*/ 148 w 226"/>
                  <a:gd name="T5" fmla="*/ 11 h 105"/>
                  <a:gd name="T6" fmla="*/ 148 w 226"/>
                  <a:gd name="T7" fmla="*/ 31 h 105"/>
                  <a:gd name="T8" fmla="*/ 124 w 226"/>
                  <a:gd name="T9" fmla="*/ 11 h 105"/>
                  <a:gd name="T10" fmla="*/ 113 w 226"/>
                  <a:gd name="T11" fmla="*/ 0 h 105"/>
                  <a:gd name="T12" fmla="*/ 97 w 226"/>
                  <a:gd name="T13" fmla="*/ 11 h 105"/>
                  <a:gd name="T14" fmla="*/ 0 w 226"/>
                  <a:gd name="T15" fmla="*/ 89 h 105"/>
                  <a:gd name="T16" fmla="*/ 7 w 226"/>
                  <a:gd name="T17" fmla="*/ 105 h 105"/>
                  <a:gd name="T18" fmla="*/ 113 w 226"/>
                  <a:gd name="T19" fmla="*/ 23 h 105"/>
                  <a:gd name="T20" fmla="*/ 214 w 226"/>
                  <a:gd name="T21" fmla="*/ 105 h 105"/>
                  <a:gd name="T22" fmla="*/ 226 w 226"/>
                  <a:gd name="T23" fmla="*/ 89 h 105"/>
                  <a:gd name="T24" fmla="*/ 179 w 226"/>
                  <a:gd name="T25" fmla="*/ 5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105">
                    <a:moveTo>
                      <a:pt x="179" y="54"/>
                    </a:moveTo>
                    <a:lnTo>
                      <a:pt x="179" y="11"/>
                    </a:lnTo>
                    <a:lnTo>
                      <a:pt x="148" y="11"/>
                    </a:lnTo>
                    <a:lnTo>
                      <a:pt x="148" y="31"/>
                    </a:lnTo>
                    <a:lnTo>
                      <a:pt x="124" y="11"/>
                    </a:lnTo>
                    <a:lnTo>
                      <a:pt x="113" y="0"/>
                    </a:lnTo>
                    <a:lnTo>
                      <a:pt x="97" y="11"/>
                    </a:lnTo>
                    <a:lnTo>
                      <a:pt x="0" y="89"/>
                    </a:lnTo>
                    <a:lnTo>
                      <a:pt x="7" y="105"/>
                    </a:lnTo>
                    <a:lnTo>
                      <a:pt x="113" y="23"/>
                    </a:lnTo>
                    <a:lnTo>
                      <a:pt x="214" y="105"/>
                    </a:lnTo>
                    <a:lnTo>
                      <a:pt x="226" y="89"/>
                    </a:lnTo>
                    <a:lnTo>
                      <a:pt x="179"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5" name="组合 334"/>
            <p:cNvGrpSpPr/>
            <p:nvPr/>
          </p:nvGrpSpPr>
          <p:grpSpPr>
            <a:xfrm>
              <a:off x="1753416" y="3432602"/>
              <a:ext cx="324247" cy="795233"/>
              <a:chOff x="11045826" y="2897188"/>
              <a:chExt cx="217488" cy="533401"/>
            </a:xfrm>
            <a:solidFill>
              <a:srgbClr val="A5A5A5"/>
            </a:solidFill>
          </p:grpSpPr>
          <p:sp>
            <p:nvSpPr>
              <p:cNvPr id="64" name="Freeform 61"/>
              <p:cNvSpPr>
                <a:spLocks/>
              </p:cNvSpPr>
              <p:nvPr/>
            </p:nvSpPr>
            <p:spPr bwMode="auto">
              <a:xfrm>
                <a:off x="11045826" y="2990851"/>
                <a:ext cx="217488" cy="439738"/>
              </a:xfrm>
              <a:custGeom>
                <a:avLst/>
                <a:gdLst>
                  <a:gd name="T0" fmla="*/ 27 w 35"/>
                  <a:gd name="T1" fmla="*/ 0 h 71"/>
                  <a:gd name="T2" fmla="*/ 9 w 35"/>
                  <a:gd name="T3" fmla="*/ 0 h 71"/>
                  <a:gd name="T4" fmla="*/ 0 w 35"/>
                  <a:gd name="T5" fmla="*/ 7 h 71"/>
                  <a:gd name="T6" fmla="*/ 0 w 35"/>
                  <a:gd name="T7" fmla="*/ 7 h 71"/>
                  <a:gd name="T8" fmla="*/ 0 w 35"/>
                  <a:gd name="T9" fmla="*/ 8 h 71"/>
                  <a:gd name="T10" fmla="*/ 0 w 35"/>
                  <a:gd name="T11" fmla="*/ 32 h 71"/>
                  <a:gd name="T12" fmla="*/ 3 w 35"/>
                  <a:gd name="T13" fmla="*/ 35 h 71"/>
                  <a:gd name="T14" fmla="*/ 6 w 35"/>
                  <a:gd name="T15" fmla="*/ 32 h 71"/>
                  <a:gd name="T16" fmla="*/ 6 w 35"/>
                  <a:gd name="T17" fmla="*/ 11 h 71"/>
                  <a:gd name="T18" fmla="*/ 8 w 35"/>
                  <a:gd name="T19" fmla="*/ 11 h 71"/>
                  <a:gd name="T20" fmla="*/ 8 w 35"/>
                  <a:gd name="T21" fmla="*/ 31 h 71"/>
                  <a:gd name="T22" fmla="*/ 9 w 35"/>
                  <a:gd name="T23" fmla="*/ 32 h 71"/>
                  <a:gd name="T24" fmla="*/ 9 w 35"/>
                  <a:gd name="T25" fmla="*/ 67 h 71"/>
                  <a:gd name="T26" fmla="*/ 13 w 35"/>
                  <a:gd name="T27" fmla="*/ 71 h 71"/>
                  <a:gd name="T28" fmla="*/ 17 w 35"/>
                  <a:gd name="T29" fmla="*/ 67 h 71"/>
                  <a:gd name="T30" fmla="*/ 17 w 35"/>
                  <a:gd name="T31" fmla="*/ 36 h 71"/>
                  <a:gd name="T32" fmla="*/ 19 w 35"/>
                  <a:gd name="T33" fmla="*/ 36 h 71"/>
                  <a:gd name="T34" fmla="*/ 19 w 35"/>
                  <a:gd name="T35" fmla="*/ 67 h 71"/>
                  <a:gd name="T36" fmla="*/ 23 w 35"/>
                  <a:gd name="T37" fmla="*/ 71 h 71"/>
                  <a:gd name="T38" fmla="*/ 27 w 35"/>
                  <a:gd name="T39" fmla="*/ 67 h 71"/>
                  <a:gd name="T40" fmla="*/ 27 w 35"/>
                  <a:gd name="T41" fmla="*/ 31 h 71"/>
                  <a:gd name="T42" fmla="*/ 27 w 35"/>
                  <a:gd name="T43" fmla="*/ 31 h 71"/>
                  <a:gd name="T44" fmla="*/ 27 w 35"/>
                  <a:gd name="T45" fmla="*/ 11 h 71"/>
                  <a:gd name="T46" fmla="*/ 29 w 35"/>
                  <a:gd name="T47" fmla="*/ 11 h 71"/>
                  <a:gd name="T48" fmla="*/ 29 w 35"/>
                  <a:gd name="T49" fmla="*/ 32 h 71"/>
                  <a:gd name="T50" fmla="*/ 32 w 35"/>
                  <a:gd name="T51" fmla="*/ 35 h 71"/>
                  <a:gd name="T52" fmla="*/ 35 w 35"/>
                  <a:gd name="T53" fmla="*/ 32 h 71"/>
                  <a:gd name="T54" fmla="*/ 35 w 35"/>
                  <a:gd name="T55" fmla="*/ 8 h 71"/>
                  <a:gd name="T56" fmla="*/ 35 w 35"/>
                  <a:gd name="T57" fmla="*/ 7 h 71"/>
                  <a:gd name="T58" fmla="*/ 35 w 35"/>
                  <a:gd name="T59" fmla="*/ 7 h 71"/>
                  <a:gd name="T60" fmla="*/ 27 w 35"/>
                  <a:gd name="T6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71">
                    <a:moveTo>
                      <a:pt x="27" y="0"/>
                    </a:moveTo>
                    <a:cubicBezTo>
                      <a:pt x="9" y="0"/>
                      <a:pt x="9" y="0"/>
                      <a:pt x="9" y="0"/>
                    </a:cubicBezTo>
                    <a:cubicBezTo>
                      <a:pt x="3" y="0"/>
                      <a:pt x="0" y="5"/>
                      <a:pt x="0" y="7"/>
                    </a:cubicBezTo>
                    <a:cubicBezTo>
                      <a:pt x="0" y="7"/>
                      <a:pt x="0" y="7"/>
                      <a:pt x="0" y="7"/>
                    </a:cubicBezTo>
                    <a:cubicBezTo>
                      <a:pt x="0" y="8"/>
                      <a:pt x="0" y="8"/>
                      <a:pt x="0" y="8"/>
                    </a:cubicBezTo>
                    <a:cubicBezTo>
                      <a:pt x="0" y="32"/>
                      <a:pt x="0" y="32"/>
                      <a:pt x="0" y="32"/>
                    </a:cubicBezTo>
                    <a:cubicBezTo>
                      <a:pt x="0" y="34"/>
                      <a:pt x="2" y="35"/>
                      <a:pt x="3" y="35"/>
                    </a:cubicBezTo>
                    <a:cubicBezTo>
                      <a:pt x="5" y="35"/>
                      <a:pt x="6" y="34"/>
                      <a:pt x="6" y="32"/>
                    </a:cubicBezTo>
                    <a:cubicBezTo>
                      <a:pt x="6" y="11"/>
                      <a:pt x="6" y="11"/>
                      <a:pt x="6" y="11"/>
                    </a:cubicBezTo>
                    <a:cubicBezTo>
                      <a:pt x="8" y="11"/>
                      <a:pt x="8" y="11"/>
                      <a:pt x="8" y="11"/>
                    </a:cubicBezTo>
                    <a:cubicBezTo>
                      <a:pt x="8" y="31"/>
                      <a:pt x="8" y="31"/>
                      <a:pt x="8" y="31"/>
                    </a:cubicBezTo>
                    <a:cubicBezTo>
                      <a:pt x="8" y="31"/>
                      <a:pt x="9" y="32"/>
                      <a:pt x="9" y="32"/>
                    </a:cubicBezTo>
                    <a:cubicBezTo>
                      <a:pt x="9" y="67"/>
                      <a:pt x="9" y="67"/>
                      <a:pt x="9" y="67"/>
                    </a:cubicBezTo>
                    <a:cubicBezTo>
                      <a:pt x="9" y="70"/>
                      <a:pt x="10" y="71"/>
                      <a:pt x="13" y="71"/>
                    </a:cubicBezTo>
                    <a:cubicBezTo>
                      <a:pt x="15" y="71"/>
                      <a:pt x="17" y="70"/>
                      <a:pt x="17" y="67"/>
                    </a:cubicBezTo>
                    <a:cubicBezTo>
                      <a:pt x="17" y="36"/>
                      <a:pt x="17" y="36"/>
                      <a:pt x="17" y="36"/>
                    </a:cubicBezTo>
                    <a:cubicBezTo>
                      <a:pt x="19" y="36"/>
                      <a:pt x="19" y="36"/>
                      <a:pt x="19" y="36"/>
                    </a:cubicBezTo>
                    <a:cubicBezTo>
                      <a:pt x="19" y="67"/>
                      <a:pt x="19" y="67"/>
                      <a:pt x="19" y="67"/>
                    </a:cubicBezTo>
                    <a:cubicBezTo>
                      <a:pt x="19" y="70"/>
                      <a:pt x="20" y="71"/>
                      <a:pt x="23" y="71"/>
                    </a:cubicBezTo>
                    <a:cubicBezTo>
                      <a:pt x="25" y="71"/>
                      <a:pt x="27" y="70"/>
                      <a:pt x="27" y="67"/>
                    </a:cubicBezTo>
                    <a:cubicBezTo>
                      <a:pt x="27" y="31"/>
                      <a:pt x="27" y="31"/>
                      <a:pt x="27" y="31"/>
                    </a:cubicBezTo>
                    <a:cubicBezTo>
                      <a:pt x="27" y="31"/>
                      <a:pt x="27" y="31"/>
                      <a:pt x="27" y="31"/>
                    </a:cubicBezTo>
                    <a:cubicBezTo>
                      <a:pt x="27" y="11"/>
                      <a:pt x="27" y="11"/>
                      <a:pt x="27" y="11"/>
                    </a:cubicBezTo>
                    <a:cubicBezTo>
                      <a:pt x="29" y="11"/>
                      <a:pt x="29" y="11"/>
                      <a:pt x="29" y="11"/>
                    </a:cubicBezTo>
                    <a:cubicBezTo>
                      <a:pt x="29" y="32"/>
                      <a:pt x="29" y="32"/>
                      <a:pt x="29" y="32"/>
                    </a:cubicBezTo>
                    <a:cubicBezTo>
                      <a:pt x="29" y="34"/>
                      <a:pt x="30" y="35"/>
                      <a:pt x="32" y="35"/>
                    </a:cubicBezTo>
                    <a:cubicBezTo>
                      <a:pt x="33" y="35"/>
                      <a:pt x="35" y="34"/>
                      <a:pt x="35" y="32"/>
                    </a:cubicBezTo>
                    <a:cubicBezTo>
                      <a:pt x="35" y="8"/>
                      <a:pt x="35" y="8"/>
                      <a:pt x="35" y="8"/>
                    </a:cubicBezTo>
                    <a:cubicBezTo>
                      <a:pt x="35" y="7"/>
                      <a:pt x="35" y="7"/>
                      <a:pt x="35" y="7"/>
                    </a:cubicBezTo>
                    <a:cubicBezTo>
                      <a:pt x="35" y="7"/>
                      <a:pt x="35" y="7"/>
                      <a:pt x="35" y="7"/>
                    </a:cubicBezTo>
                    <a:cubicBezTo>
                      <a:pt x="35" y="4"/>
                      <a:pt x="3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62"/>
              <p:cNvSpPr>
                <a:spLocks noChangeArrowheads="1"/>
              </p:cNvSpPr>
              <p:nvPr/>
            </p:nvSpPr>
            <p:spPr bwMode="auto">
              <a:xfrm>
                <a:off x="11114088" y="2897188"/>
                <a:ext cx="80963" cy="87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6" name="Freeform 63"/>
            <p:cNvSpPr>
              <a:spLocks/>
            </p:cNvSpPr>
            <p:nvPr/>
          </p:nvSpPr>
          <p:spPr bwMode="auto">
            <a:xfrm>
              <a:off x="3814800" y="5775529"/>
              <a:ext cx="653226" cy="601157"/>
            </a:xfrm>
            <a:custGeom>
              <a:avLst/>
              <a:gdLst>
                <a:gd name="T0" fmla="*/ 0 w 71"/>
                <a:gd name="T1" fmla="*/ 63 h 65"/>
                <a:gd name="T2" fmla="*/ 3 w 71"/>
                <a:gd name="T3" fmla="*/ 65 h 65"/>
                <a:gd name="T4" fmla="*/ 12 w 71"/>
                <a:gd name="T5" fmla="*/ 51 h 65"/>
                <a:gd name="T6" fmla="*/ 44 w 71"/>
                <a:gd name="T7" fmla="*/ 44 h 65"/>
                <a:gd name="T8" fmla="*/ 71 w 71"/>
                <a:gd name="T9" fmla="*/ 0 h 65"/>
                <a:gd name="T10" fmla="*/ 8 w 71"/>
                <a:gd name="T11" fmla="*/ 49 h 65"/>
                <a:gd name="T12" fmla="*/ 38 w 71"/>
                <a:gd name="T13" fmla="*/ 20 h 65"/>
                <a:gd name="T14" fmla="*/ 0 w 71"/>
                <a:gd name="T15" fmla="*/ 6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65">
                  <a:moveTo>
                    <a:pt x="0" y="63"/>
                  </a:moveTo>
                  <a:cubicBezTo>
                    <a:pt x="0" y="63"/>
                    <a:pt x="0" y="65"/>
                    <a:pt x="3" y="65"/>
                  </a:cubicBezTo>
                  <a:cubicBezTo>
                    <a:pt x="3" y="62"/>
                    <a:pt x="12" y="51"/>
                    <a:pt x="12" y="51"/>
                  </a:cubicBezTo>
                  <a:cubicBezTo>
                    <a:pt x="12" y="51"/>
                    <a:pt x="28" y="62"/>
                    <a:pt x="44" y="44"/>
                  </a:cubicBezTo>
                  <a:cubicBezTo>
                    <a:pt x="60" y="27"/>
                    <a:pt x="49" y="12"/>
                    <a:pt x="71" y="0"/>
                  </a:cubicBezTo>
                  <a:cubicBezTo>
                    <a:pt x="18" y="11"/>
                    <a:pt x="7" y="27"/>
                    <a:pt x="8" y="49"/>
                  </a:cubicBezTo>
                  <a:cubicBezTo>
                    <a:pt x="14" y="39"/>
                    <a:pt x="26" y="25"/>
                    <a:pt x="38" y="20"/>
                  </a:cubicBezTo>
                  <a:cubicBezTo>
                    <a:pt x="18" y="34"/>
                    <a:pt x="5" y="54"/>
                    <a:pt x="0" y="63"/>
                  </a:cubicBezTo>
                  <a:close/>
                </a:path>
              </a:pathLst>
            </a:custGeom>
            <a:solidFill>
              <a:srgbClr val="7F7F7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4"/>
            <p:cNvSpPr>
              <a:spLocks/>
            </p:cNvSpPr>
            <p:nvPr/>
          </p:nvSpPr>
          <p:spPr bwMode="auto">
            <a:xfrm>
              <a:off x="6205163" y="3599459"/>
              <a:ext cx="525421" cy="461519"/>
            </a:xfrm>
            <a:custGeom>
              <a:avLst/>
              <a:gdLst>
                <a:gd name="T0" fmla="*/ 29 w 57"/>
                <a:gd name="T1" fmla="*/ 10 h 50"/>
                <a:gd name="T2" fmla="*/ 14 w 57"/>
                <a:gd name="T3" fmla="*/ 0 h 50"/>
                <a:gd name="T4" fmla="*/ 1 w 57"/>
                <a:gd name="T5" fmla="*/ 17 h 50"/>
                <a:gd name="T6" fmla="*/ 28 w 57"/>
                <a:gd name="T7" fmla="*/ 50 h 50"/>
                <a:gd name="T8" fmla="*/ 56 w 57"/>
                <a:gd name="T9" fmla="*/ 18 h 50"/>
                <a:gd name="T10" fmla="*/ 43 w 57"/>
                <a:gd name="T11" fmla="*/ 0 h 50"/>
                <a:gd name="T12" fmla="*/ 29 w 57"/>
                <a:gd name="T13" fmla="*/ 10 h 50"/>
              </a:gdLst>
              <a:ahLst/>
              <a:cxnLst>
                <a:cxn ang="0">
                  <a:pos x="T0" y="T1"/>
                </a:cxn>
                <a:cxn ang="0">
                  <a:pos x="T2" y="T3"/>
                </a:cxn>
                <a:cxn ang="0">
                  <a:pos x="T4" y="T5"/>
                </a:cxn>
                <a:cxn ang="0">
                  <a:pos x="T6" y="T7"/>
                </a:cxn>
                <a:cxn ang="0">
                  <a:pos x="T8" y="T9"/>
                </a:cxn>
                <a:cxn ang="0">
                  <a:pos x="T10" y="T11"/>
                </a:cxn>
                <a:cxn ang="0">
                  <a:pos x="T12" y="T13"/>
                </a:cxn>
              </a:cxnLst>
              <a:rect l="0" t="0" r="r" b="b"/>
              <a:pathLst>
                <a:path w="57" h="50">
                  <a:moveTo>
                    <a:pt x="29" y="10"/>
                  </a:moveTo>
                  <a:cubicBezTo>
                    <a:pt x="26" y="4"/>
                    <a:pt x="21" y="0"/>
                    <a:pt x="14" y="0"/>
                  </a:cubicBezTo>
                  <a:cubicBezTo>
                    <a:pt x="4" y="1"/>
                    <a:pt x="0" y="8"/>
                    <a:pt x="1" y="17"/>
                  </a:cubicBezTo>
                  <a:cubicBezTo>
                    <a:pt x="2" y="29"/>
                    <a:pt x="18" y="36"/>
                    <a:pt x="28" y="50"/>
                  </a:cubicBezTo>
                  <a:cubicBezTo>
                    <a:pt x="39" y="36"/>
                    <a:pt x="55" y="29"/>
                    <a:pt x="56" y="18"/>
                  </a:cubicBezTo>
                  <a:cubicBezTo>
                    <a:pt x="57" y="8"/>
                    <a:pt x="53" y="1"/>
                    <a:pt x="43" y="0"/>
                  </a:cubicBezTo>
                  <a:cubicBezTo>
                    <a:pt x="36" y="0"/>
                    <a:pt x="31" y="4"/>
                    <a:pt x="29" y="10"/>
                  </a:cubicBezTo>
                  <a:close/>
                </a:path>
              </a:pathLst>
            </a:custGeom>
            <a:solidFill>
              <a:srgbClr val="FF91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34" name="组合 333"/>
            <p:cNvGrpSpPr/>
            <p:nvPr/>
          </p:nvGrpSpPr>
          <p:grpSpPr>
            <a:xfrm>
              <a:off x="2166762" y="1885773"/>
              <a:ext cx="3949302" cy="3888891"/>
              <a:chOff x="2097111" y="2011726"/>
              <a:chExt cx="3949302" cy="3888891"/>
            </a:xfrm>
          </p:grpSpPr>
          <p:graphicFrame>
            <p:nvGraphicFramePr>
              <p:cNvPr id="4" name="图表 3"/>
              <p:cNvGraphicFramePr/>
              <p:nvPr>
                <p:extLst>
                  <p:ext uri="{D42A27DB-BD31-4B8C-83A1-F6EECF244321}">
                    <p14:modId xmlns:p14="http://schemas.microsoft.com/office/powerpoint/2010/main" val="3436758924"/>
                  </p:ext>
                </p:extLst>
              </p:nvPr>
            </p:nvGraphicFramePr>
            <p:xfrm>
              <a:off x="2140470" y="2101643"/>
              <a:ext cx="3856111" cy="3681731"/>
            </p:xfrm>
            <a:graphic>
              <a:graphicData uri="http://schemas.openxmlformats.org/drawingml/2006/chart">
                <c:chart xmlns:c="http://schemas.openxmlformats.org/drawingml/2006/chart" xmlns:r="http://schemas.openxmlformats.org/officeDocument/2006/relationships" r:id="rId2"/>
              </a:graphicData>
            </a:graphic>
          </p:graphicFrame>
          <p:sp>
            <p:nvSpPr>
              <p:cNvPr id="330" name="等腰三角形 329"/>
              <p:cNvSpPr/>
              <p:nvPr/>
            </p:nvSpPr>
            <p:spPr>
              <a:xfrm>
                <a:off x="3816525" y="2011726"/>
                <a:ext cx="504000" cy="360000"/>
              </a:xfrm>
              <a:prstGeom prst="triangle">
                <a:avLst/>
              </a:prstGeom>
              <a:solidFill>
                <a:srgbClr val="80A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等腰三角形 330"/>
              <p:cNvSpPr/>
              <p:nvPr/>
            </p:nvSpPr>
            <p:spPr>
              <a:xfrm rot="10800000">
                <a:off x="3816525" y="5540617"/>
                <a:ext cx="504000" cy="360000"/>
              </a:xfrm>
              <a:prstGeom prst="triangl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等腰三角形 331"/>
              <p:cNvSpPr/>
              <p:nvPr/>
            </p:nvSpPr>
            <p:spPr>
              <a:xfrm rot="16200000">
                <a:off x="2025111" y="3762508"/>
                <a:ext cx="504000" cy="360000"/>
              </a:xfrm>
              <a:prstGeom prst="triangl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等腰三角形 332"/>
              <p:cNvSpPr/>
              <p:nvPr/>
            </p:nvSpPr>
            <p:spPr>
              <a:xfrm rot="5400000">
                <a:off x="5614413" y="3762508"/>
                <a:ext cx="504000" cy="360000"/>
              </a:xfrm>
              <a:prstGeom prst="triangle">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6" name="文本框 335"/>
          <p:cNvSpPr txBox="1"/>
          <p:nvPr/>
        </p:nvSpPr>
        <p:spPr>
          <a:xfrm>
            <a:off x="3363685" y="476368"/>
            <a:ext cx="2725426"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3.6  </a:t>
            </a:r>
            <a:r>
              <a:rPr lang="zh-CN" altLang="en-US" dirty="0" smtClean="0">
                <a:solidFill>
                  <a:schemeClr val="bg1"/>
                </a:solidFill>
                <a:latin typeface="微软雅黑" panose="020B0503020204020204" pitchFamily="34" charset="-122"/>
                <a:ea typeface="微软雅黑" panose="020B0503020204020204" pitchFamily="34" charset="-122"/>
              </a:rPr>
              <a:t>圆环与小三角形组合</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38" name="矩形 337"/>
          <p:cNvSpPr/>
          <p:nvPr/>
        </p:nvSpPr>
        <p:spPr>
          <a:xfrm>
            <a:off x="7842796" y="2515050"/>
            <a:ext cx="3608148" cy="3268324"/>
          </a:xfrm>
          <a:prstGeom prst="rect">
            <a:avLst/>
          </a:prstGeom>
          <a:solidFill>
            <a:srgbClr val="8BAB00">
              <a:alpha val="1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39" name="圆角矩形 338"/>
          <p:cNvSpPr/>
          <p:nvPr/>
        </p:nvSpPr>
        <p:spPr>
          <a:xfrm>
            <a:off x="7842796" y="2340984"/>
            <a:ext cx="3608148" cy="436817"/>
          </a:xfrm>
          <a:prstGeom prst="round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设计要点</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40" name="文本框 339"/>
          <p:cNvSpPr txBox="1"/>
          <p:nvPr/>
        </p:nvSpPr>
        <p:spPr>
          <a:xfrm>
            <a:off x="7842796" y="2951867"/>
            <a:ext cx="3608148" cy="2677656"/>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按照四等分比例设置圆环，并着色</a:t>
            </a:r>
            <a:endParaRPr lang="en-US" altLang="zh-CN" sz="1600" dirty="0">
              <a:solidFill>
                <a:srgbClr val="FF9300"/>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圆环第一扇区起始角度设为</a:t>
            </a:r>
            <a:r>
              <a:rPr lang="en-US" altLang="zh-CN" sz="1600" dirty="0" smtClean="0">
                <a:solidFill>
                  <a:srgbClr val="FF9300"/>
                </a:solidFill>
                <a:latin typeface="微软雅黑" panose="020B0503020204020204" pitchFamily="34" charset="-122"/>
                <a:ea typeface="微软雅黑" panose="020B0503020204020204" pitchFamily="34" charset="-122"/>
              </a:rPr>
              <a:t>45</a:t>
            </a:r>
            <a:r>
              <a:rPr lang="en-US" altLang="zh-CN" sz="1600" dirty="0">
                <a:solidFill>
                  <a:srgbClr val="FF9300"/>
                </a:solidFill>
                <a:latin typeface="微软雅黑" panose="020B0503020204020204" pitchFamily="34" charset="-122"/>
                <a:ea typeface="微软雅黑" panose="020B0503020204020204" pitchFamily="34" charset="-122"/>
              </a:rPr>
              <a:t>°</a:t>
            </a:r>
            <a:endParaRPr lang="en-US" altLang="zh-CN" sz="1600" dirty="0" smtClean="0">
              <a:solidFill>
                <a:srgbClr val="FF9300"/>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圆环图分离程度设为</a:t>
            </a:r>
            <a:r>
              <a:rPr lang="en-US" altLang="zh-CN" sz="1600" dirty="0" smtClean="0">
                <a:solidFill>
                  <a:srgbClr val="FF9300"/>
                </a:solidFill>
                <a:latin typeface="微软雅黑" panose="020B0503020204020204" pitchFamily="34" charset="-122"/>
                <a:ea typeface="微软雅黑" panose="020B0503020204020204" pitchFamily="34" charset="-122"/>
              </a:rPr>
              <a:t>2%</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圆环图内径大小设为</a:t>
            </a:r>
            <a:r>
              <a:rPr lang="en-US" altLang="zh-CN" sz="1600" dirty="0" smtClean="0">
                <a:solidFill>
                  <a:srgbClr val="FF9300"/>
                </a:solidFill>
                <a:latin typeface="微软雅黑" panose="020B0503020204020204" pitchFamily="34" charset="-122"/>
                <a:ea typeface="微软雅黑" panose="020B0503020204020204" pitchFamily="34" charset="-122"/>
              </a:rPr>
              <a:t>60%</a:t>
            </a:r>
            <a:endParaRPr lang="en-US" altLang="zh-CN" sz="1600" dirty="0">
              <a:solidFill>
                <a:srgbClr val="FF9300"/>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画同样大小的等腰三角形四个，并着色后放置到相应位置</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以图标或文字</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527836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a:xfrm>
            <a:off x="6242165" y="1248082"/>
            <a:ext cx="2323690" cy="2323690"/>
          </a:xfrm>
          <a:prstGeom prst="ellipse">
            <a:avLst/>
          </a:prstGeom>
          <a:solidFill>
            <a:srgbClr val="80A93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7" name="组合 66"/>
          <p:cNvGrpSpPr/>
          <p:nvPr/>
        </p:nvGrpSpPr>
        <p:grpSpPr>
          <a:xfrm>
            <a:off x="3485448" y="1677040"/>
            <a:ext cx="2797549" cy="4631461"/>
            <a:chOff x="3203575" y="4113213"/>
            <a:chExt cx="1331913" cy="2205038"/>
          </a:xfrm>
        </p:grpSpPr>
        <p:sp>
          <p:nvSpPr>
            <p:cNvPr id="68" name="Freeform 190"/>
            <p:cNvSpPr>
              <a:spLocks/>
            </p:cNvSpPr>
            <p:nvPr/>
          </p:nvSpPr>
          <p:spPr bwMode="auto">
            <a:xfrm>
              <a:off x="3508375" y="4387851"/>
              <a:ext cx="153988" cy="130175"/>
            </a:xfrm>
            <a:custGeom>
              <a:avLst/>
              <a:gdLst>
                <a:gd name="T0" fmla="*/ 14 w 41"/>
                <a:gd name="T1" fmla="*/ 33 h 35"/>
                <a:gd name="T2" fmla="*/ 21 w 41"/>
                <a:gd name="T3" fmla="*/ 34 h 35"/>
                <a:gd name="T4" fmla="*/ 34 w 41"/>
                <a:gd name="T5" fmla="*/ 31 h 35"/>
                <a:gd name="T6" fmla="*/ 41 w 41"/>
                <a:gd name="T7" fmla="*/ 25 h 35"/>
                <a:gd name="T8" fmla="*/ 41 w 41"/>
                <a:gd name="T9" fmla="*/ 4 h 35"/>
                <a:gd name="T10" fmla="*/ 2 w 41"/>
                <a:gd name="T11" fmla="*/ 0 h 35"/>
                <a:gd name="T12" fmla="*/ 0 w 41"/>
                <a:gd name="T13" fmla="*/ 12 h 35"/>
                <a:gd name="T14" fmla="*/ 14 w 41"/>
                <a:gd name="T15" fmla="*/ 33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5">
                  <a:moveTo>
                    <a:pt x="14" y="33"/>
                  </a:moveTo>
                  <a:cubicBezTo>
                    <a:pt x="14" y="33"/>
                    <a:pt x="19" y="32"/>
                    <a:pt x="21" y="34"/>
                  </a:cubicBezTo>
                  <a:cubicBezTo>
                    <a:pt x="21" y="34"/>
                    <a:pt x="31" y="35"/>
                    <a:pt x="34" y="31"/>
                  </a:cubicBezTo>
                  <a:cubicBezTo>
                    <a:pt x="37" y="27"/>
                    <a:pt x="41" y="25"/>
                    <a:pt x="41" y="25"/>
                  </a:cubicBezTo>
                  <a:cubicBezTo>
                    <a:pt x="41" y="4"/>
                    <a:pt x="41" y="4"/>
                    <a:pt x="41" y="4"/>
                  </a:cubicBezTo>
                  <a:cubicBezTo>
                    <a:pt x="41" y="4"/>
                    <a:pt x="21" y="20"/>
                    <a:pt x="2" y="0"/>
                  </a:cubicBezTo>
                  <a:cubicBezTo>
                    <a:pt x="2" y="0"/>
                    <a:pt x="1" y="9"/>
                    <a:pt x="0" y="12"/>
                  </a:cubicBezTo>
                  <a:cubicBezTo>
                    <a:pt x="0" y="12"/>
                    <a:pt x="5" y="32"/>
                    <a:pt x="14" y="33"/>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191"/>
            <p:cNvSpPr>
              <a:spLocks/>
            </p:cNvSpPr>
            <p:nvPr/>
          </p:nvSpPr>
          <p:spPr bwMode="auto">
            <a:xfrm>
              <a:off x="3489325" y="4151313"/>
              <a:ext cx="220663" cy="311150"/>
            </a:xfrm>
            <a:custGeom>
              <a:avLst/>
              <a:gdLst>
                <a:gd name="T0" fmla="*/ 3 w 59"/>
                <a:gd name="T1" fmla="*/ 33 h 83"/>
                <a:gd name="T2" fmla="*/ 0 w 59"/>
                <a:gd name="T3" fmla="*/ 43 h 83"/>
                <a:gd name="T4" fmla="*/ 1 w 59"/>
                <a:gd name="T5" fmla="*/ 52 h 83"/>
                <a:gd name="T6" fmla="*/ 4 w 59"/>
                <a:gd name="T7" fmla="*/ 52 h 83"/>
                <a:gd name="T8" fmla="*/ 5 w 59"/>
                <a:gd name="T9" fmla="*/ 63 h 83"/>
                <a:gd name="T10" fmla="*/ 19 w 59"/>
                <a:gd name="T11" fmla="*/ 81 h 83"/>
                <a:gd name="T12" fmla="*/ 33 w 59"/>
                <a:gd name="T13" fmla="*/ 81 h 83"/>
                <a:gd name="T14" fmla="*/ 50 w 59"/>
                <a:gd name="T15" fmla="*/ 64 h 83"/>
                <a:gd name="T16" fmla="*/ 51 w 59"/>
                <a:gd name="T17" fmla="*/ 58 h 83"/>
                <a:gd name="T18" fmla="*/ 54 w 59"/>
                <a:gd name="T19" fmla="*/ 58 h 83"/>
                <a:gd name="T20" fmla="*/ 57 w 59"/>
                <a:gd name="T21" fmla="*/ 49 h 83"/>
                <a:gd name="T22" fmla="*/ 57 w 59"/>
                <a:gd name="T23" fmla="*/ 39 h 83"/>
                <a:gd name="T24" fmla="*/ 57 w 59"/>
                <a:gd name="T25" fmla="*/ 27 h 83"/>
                <a:gd name="T26" fmla="*/ 35 w 59"/>
                <a:gd name="T27" fmla="*/ 2 h 83"/>
                <a:gd name="T28" fmla="*/ 6 w 59"/>
                <a:gd name="T29" fmla="*/ 22 h 83"/>
                <a:gd name="T30" fmla="*/ 3 w 59"/>
                <a:gd name="T31"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3">
                  <a:moveTo>
                    <a:pt x="3" y="33"/>
                  </a:moveTo>
                  <a:cubicBezTo>
                    <a:pt x="3" y="33"/>
                    <a:pt x="0" y="41"/>
                    <a:pt x="0" y="43"/>
                  </a:cubicBezTo>
                  <a:cubicBezTo>
                    <a:pt x="1" y="45"/>
                    <a:pt x="1" y="52"/>
                    <a:pt x="1" y="52"/>
                  </a:cubicBezTo>
                  <a:cubicBezTo>
                    <a:pt x="2" y="52"/>
                    <a:pt x="4" y="52"/>
                    <a:pt x="4" y="52"/>
                  </a:cubicBezTo>
                  <a:cubicBezTo>
                    <a:pt x="4" y="52"/>
                    <a:pt x="4" y="62"/>
                    <a:pt x="5" y="63"/>
                  </a:cubicBezTo>
                  <a:cubicBezTo>
                    <a:pt x="6" y="65"/>
                    <a:pt x="13" y="79"/>
                    <a:pt x="19" y="81"/>
                  </a:cubicBezTo>
                  <a:cubicBezTo>
                    <a:pt x="24" y="83"/>
                    <a:pt x="29" y="83"/>
                    <a:pt x="33" y="81"/>
                  </a:cubicBezTo>
                  <a:cubicBezTo>
                    <a:pt x="37" y="80"/>
                    <a:pt x="48" y="67"/>
                    <a:pt x="50" y="64"/>
                  </a:cubicBezTo>
                  <a:cubicBezTo>
                    <a:pt x="51" y="62"/>
                    <a:pt x="51" y="58"/>
                    <a:pt x="51" y="58"/>
                  </a:cubicBezTo>
                  <a:cubicBezTo>
                    <a:pt x="51" y="58"/>
                    <a:pt x="54" y="59"/>
                    <a:pt x="54" y="58"/>
                  </a:cubicBezTo>
                  <a:cubicBezTo>
                    <a:pt x="55" y="57"/>
                    <a:pt x="56" y="52"/>
                    <a:pt x="57" y="49"/>
                  </a:cubicBezTo>
                  <a:cubicBezTo>
                    <a:pt x="59" y="46"/>
                    <a:pt x="57" y="39"/>
                    <a:pt x="57" y="39"/>
                  </a:cubicBezTo>
                  <a:cubicBezTo>
                    <a:pt x="57" y="39"/>
                    <a:pt x="57" y="29"/>
                    <a:pt x="57" y="27"/>
                  </a:cubicBezTo>
                  <a:cubicBezTo>
                    <a:pt x="58" y="25"/>
                    <a:pt x="55" y="3"/>
                    <a:pt x="35" y="2"/>
                  </a:cubicBezTo>
                  <a:cubicBezTo>
                    <a:pt x="15" y="0"/>
                    <a:pt x="10" y="12"/>
                    <a:pt x="6" y="22"/>
                  </a:cubicBezTo>
                  <a:cubicBezTo>
                    <a:pt x="6" y="22"/>
                    <a:pt x="4" y="30"/>
                    <a:pt x="3" y="3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192"/>
            <p:cNvSpPr>
              <a:spLocks/>
            </p:cNvSpPr>
            <p:nvPr/>
          </p:nvSpPr>
          <p:spPr bwMode="auto">
            <a:xfrm>
              <a:off x="3489325" y="4176713"/>
              <a:ext cx="220663" cy="285750"/>
            </a:xfrm>
            <a:custGeom>
              <a:avLst/>
              <a:gdLst>
                <a:gd name="T0" fmla="*/ 57 w 59"/>
                <a:gd name="T1" fmla="*/ 32 h 76"/>
                <a:gd name="T2" fmla="*/ 57 w 59"/>
                <a:gd name="T3" fmla="*/ 20 h 76"/>
                <a:gd name="T4" fmla="*/ 50 w 59"/>
                <a:gd name="T5" fmla="*/ 2 h 76"/>
                <a:gd name="T6" fmla="*/ 42 w 59"/>
                <a:gd name="T7" fmla="*/ 4 h 76"/>
                <a:gd name="T8" fmla="*/ 42 w 59"/>
                <a:gd name="T9" fmla="*/ 30 h 76"/>
                <a:gd name="T10" fmla="*/ 43 w 59"/>
                <a:gd name="T11" fmla="*/ 39 h 76"/>
                <a:gd name="T12" fmla="*/ 44 w 59"/>
                <a:gd name="T13" fmla="*/ 51 h 76"/>
                <a:gd name="T14" fmla="*/ 34 w 59"/>
                <a:gd name="T15" fmla="*/ 64 h 76"/>
                <a:gd name="T16" fmla="*/ 31 w 59"/>
                <a:gd name="T17" fmla="*/ 72 h 76"/>
                <a:gd name="T18" fmla="*/ 19 w 59"/>
                <a:gd name="T19" fmla="*/ 71 h 76"/>
                <a:gd name="T20" fmla="*/ 8 w 59"/>
                <a:gd name="T21" fmla="*/ 52 h 76"/>
                <a:gd name="T22" fmla="*/ 12 w 59"/>
                <a:gd name="T23" fmla="*/ 50 h 76"/>
                <a:gd name="T24" fmla="*/ 9 w 59"/>
                <a:gd name="T25" fmla="*/ 45 h 76"/>
                <a:gd name="T26" fmla="*/ 11 w 59"/>
                <a:gd name="T27" fmla="*/ 34 h 76"/>
                <a:gd name="T28" fmla="*/ 14 w 59"/>
                <a:gd name="T29" fmla="*/ 27 h 76"/>
                <a:gd name="T30" fmla="*/ 17 w 59"/>
                <a:gd name="T31" fmla="*/ 19 h 76"/>
                <a:gd name="T32" fmla="*/ 18 w 59"/>
                <a:gd name="T33" fmla="*/ 5 h 76"/>
                <a:gd name="T34" fmla="*/ 16 w 59"/>
                <a:gd name="T35" fmla="*/ 0 h 76"/>
                <a:gd name="T36" fmla="*/ 6 w 59"/>
                <a:gd name="T37" fmla="*/ 15 h 76"/>
                <a:gd name="T38" fmla="*/ 3 w 59"/>
                <a:gd name="T39" fmla="*/ 26 h 76"/>
                <a:gd name="T40" fmla="*/ 0 w 59"/>
                <a:gd name="T41" fmla="*/ 36 h 76"/>
                <a:gd name="T42" fmla="*/ 1 w 59"/>
                <a:gd name="T43" fmla="*/ 45 h 76"/>
                <a:gd name="T44" fmla="*/ 4 w 59"/>
                <a:gd name="T45" fmla="*/ 45 h 76"/>
                <a:gd name="T46" fmla="*/ 5 w 59"/>
                <a:gd name="T47" fmla="*/ 56 h 76"/>
                <a:gd name="T48" fmla="*/ 19 w 59"/>
                <a:gd name="T49" fmla="*/ 74 h 76"/>
                <a:gd name="T50" fmla="*/ 33 w 59"/>
                <a:gd name="T51" fmla="*/ 74 h 76"/>
                <a:gd name="T52" fmla="*/ 50 w 59"/>
                <a:gd name="T53" fmla="*/ 57 h 76"/>
                <a:gd name="T54" fmla="*/ 51 w 59"/>
                <a:gd name="T55" fmla="*/ 51 h 76"/>
                <a:gd name="T56" fmla="*/ 54 w 59"/>
                <a:gd name="T57" fmla="*/ 51 h 76"/>
                <a:gd name="T58" fmla="*/ 57 w 59"/>
                <a:gd name="T59" fmla="*/ 42 h 76"/>
                <a:gd name="T60" fmla="*/ 57 w 59"/>
                <a:gd name="T61"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 h="76">
                  <a:moveTo>
                    <a:pt x="57" y="32"/>
                  </a:moveTo>
                  <a:cubicBezTo>
                    <a:pt x="57" y="32"/>
                    <a:pt x="57" y="22"/>
                    <a:pt x="57" y="20"/>
                  </a:cubicBezTo>
                  <a:cubicBezTo>
                    <a:pt x="58" y="19"/>
                    <a:pt x="56" y="9"/>
                    <a:pt x="50" y="2"/>
                  </a:cubicBezTo>
                  <a:cubicBezTo>
                    <a:pt x="45" y="3"/>
                    <a:pt x="42" y="4"/>
                    <a:pt x="42" y="4"/>
                  </a:cubicBezTo>
                  <a:cubicBezTo>
                    <a:pt x="42" y="4"/>
                    <a:pt x="44" y="24"/>
                    <a:pt x="42" y="30"/>
                  </a:cubicBezTo>
                  <a:cubicBezTo>
                    <a:pt x="42" y="30"/>
                    <a:pt x="44" y="36"/>
                    <a:pt x="43" y="39"/>
                  </a:cubicBezTo>
                  <a:cubicBezTo>
                    <a:pt x="43" y="39"/>
                    <a:pt x="46" y="44"/>
                    <a:pt x="44" y="51"/>
                  </a:cubicBezTo>
                  <a:cubicBezTo>
                    <a:pt x="42" y="57"/>
                    <a:pt x="42" y="60"/>
                    <a:pt x="34" y="64"/>
                  </a:cubicBezTo>
                  <a:cubicBezTo>
                    <a:pt x="34" y="64"/>
                    <a:pt x="33" y="71"/>
                    <a:pt x="31" y="72"/>
                  </a:cubicBezTo>
                  <a:cubicBezTo>
                    <a:pt x="29" y="72"/>
                    <a:pt x="22" y="74"/>
                    <a:pt x="19" y="71"/>
                  </a:cubicBezTo>
                  <a:cubicBezTo>
                    <a:pt x="17" y="68"/>
                    <a:pt x="7" y="57"/>
                    <a:pt x="8" y="52"/>
                  </a:cubicBezTo>
                  <a:cubicBezTo>
                    <a:pt x="8" y="52"/>
                    <a:pt x="12" y="50"/>
                    <a:pt x="12" y="50"/>
                  </a:cubicBezTo>
                  <a:cubicBezTo>
                    <a:pt x="13" y="49"/>
                    <a:pt x="10" y="49"/>
                    <a:pt x="9" y="45"/>
                  </a:cubicBezTo>
                  <a:cubicBezTo>
                    <a:pt x="9" y="41"/>
                    <a:pt x="8" y="37"/>
                    <a:pt x="11" y="34"/>
                  </a:cubicBezTo>
                  <a:cubicBezTo>
                    <a:pt x="11" y="34"/>
                    <a:pt x="11" y="28"/>
                    <a:pt x="14" y="27"/>
                  </a:cubicBezTo>
                  <a:cubicBezTo>
                    <a:pt x="14" y="27"/>
                    <a:pt x="17" y="23"/>
                    <a:pt x="17" y="19"/>
                  </a:cubicBezTo>
                  <a:cubicBezTo>
                    <a:pt x="16" y="14"/>
                    <a:pt x="16" y="7"/>
                    <a:pt x="18" y="5"/>
                  </a:cubicBezTo>
                  <a:cubicBezTo>
                    <a:pt x="19" y="5"/>
                    <a:pt x="18" y="2"/>
                    <a:pt x="16" y="0"/>
                  </a:cubicBezTo>
                  <a:cubicBezTo>
                    <a:pt x="11" y="4"/>
                    <a:pt x="8" y="9"/>
                    <a:pt x="6" y="15"/>
                  </a:cubicBezTo>
                  <a:cubicBezTo>
                    <a:pt x="6" y="15"/>
                    <a:pt x="4" y="23"/>
                    <a:pt x="3" y="26"/>
                  </a:cubicBezTo>
                  <a:cubicBezTo>
                    <a:pt x="3" y="26"/>
                    <a:pt x="0" y="34"/>
                    <a:pt x="0" y="36"/>
                  </a:cubicBezTo>
                  <a:cubicBezTo>
                    <a:pt x="1" y="38"/>
                    <a:pt x="1" y="45"/>
                    <a:pt x="1" y="45"/>
                  </a:cubicBezTo>
                  <a:cubicBezTo>
                    <a:pt x="2" y="45"/>
                    <a:pt x="4" y="45"/>
                    <a:pt x="4" y="45"/>
                  </a:cubicBezTo>
                  <a:cubicBezTo>
                    <a:pt x="4" y="45"/>
                    <a:pt x="4" y="55"/>
                    <a:pt x="5" y="56"/>
                  </a:cubicBezTo>
                  <a:cubicBezTo>
                    <a:pt x="6" y="58"/>
                    <a:pt x="13" y="72"/>
                    <a:pt x="19" y="74"/>
                  </a:cubicBezTo>
                  <a:cubicBezTo>
                    <a:pt x="24" y="76"/>
                    <a:pt x="29" y="76"/>
                    <a:pt x="33" y="74"/>
                  </a:cubicBezTo>
                  <a:cubicBezTo>
                    <a:pt x="37" y="73"/>
                    <a:pt x="48" y="60"/>
                    <a:pt x="50" y="57"/>
                  </a:cubicBezTo>
                  <a:cubicBezTo>
                    <a:pt x="51" y="55"/>
                    <a:pt x="51" y="51"/>
                    <a:pt x="51" y="51"/>
                  </a:cubicBezTo>
                  <a:cubicBezTo>
                    <a:pt x="51" y="51"/>
                    <a:pt x="54" y="52"/>
                    <a:pt x="54" y="51"/>
                  </a:cubicBezTo>
                  <a:cubicBezTo>
                    <a:pt x="55" y="50"/>
                    <a:pt x="56" y="45"/>
                    <a:pt x="57" y="42"/>
                  </a:cubicBezTo>
                  <a:cubicBezTo>
                    <a:pt x="59" y="39"/>
                    <a:pt x="57" y="32"/>
                    <a:pt x="57" y="3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193"/>
            <p:cNvSpPr>
              <a:spLocks/>
            </p:cNvSpPr>
            <p:nvPr/>
          </p:nvSpPr>
          <p:spPr bwMode="auto">
            <a:xfrm>
              <a:off x="3492500" y="4113213"/>
              <a:ext cx="228600" cy="236538"/>
            </a:xfrm>
            <a:custGeom>
              <a:avLst/>
              <a:gdLst>
                <a:gd name="T0" fmla="*/ 2 w 61"/>
                <a:gd name="T1" fmla="*/ 54 h 63"/>
                <a:gd name="T2" fmla="*/ 5 w 61"/>
                <a:gd name="T3" fmla="*/ 55 h 63"/>
                <a:gd name="T4" fmla="*/ 7 w 61"/>
                <a:gd name="T5" fmla="*/ 42 h 63"/>
                <a:gd name="T6" fmla="*/ 12 w 61"/>
                <a:gd name="T7" fmla="*/ 27 h 63"/>
                <a:gd name="T8" fmla="*/ 34 w 61"/>
                <a:gd name="T9" fmla="*/ 26 h 63"/>
                <a:gd name="T10" fmla="*/ 44 w 61"/>
                <a:gd name="T11" fmla="*/ 30 h 63"/>
                <a:gd name="T12" fmla="*/ 51 w 61"/>
                <a:gd name="T13" fmla="*/ 46 h 63"/>
                <a:gd name="T14" fmla="*/ 51 w 61"/>
                <a:gd name="T15" fmla="*/ 55 h 63"/>
                <a:gd name="T16" fmla="*/ 50 w 61"/>
                <a:gd name="T17" fmla="*/ 63 h 63"/>
                <a:gd name="T18" fmla="*/ 52 w 61"/>
                <a:gd name="T19" fmla="*/ 63 h 63"/>
                <a:gd name="T20" fmla="*/ 55 w 61"/>
                <a:gd name="T21" fmla="*/ 52 h 63"/>
                <a:gd name="T22" fmla="*/ 57 w 61"/>
                <a:gd name="T23" fmla="*/ 54 h 63"/>
                <a:gd name="T24" fmla="*/ 58 w 61"/>
                <a:gd name="T25" fmla="*/ 47 h 63"/>
                <a:gd name="T26" fmla="*/ 61 w 61"/>
                <a:gd name="T27" fmla="*/ 34 h 63"/>
                <a:gd name="T28" fmla="*/ 47 w 61"/>
                <a:gd name="T29" fmla="*/ 10 h 63"/>
                <a:gd name="T30" fmla="*/ 27 w 61"/>
                <a:gd name="T31" fmla="*/ 7 h 63"/>
                <a:gd name="T32" fmla="*/ 6 w 61"/>
                <a:gd name="T33" fmla="*/ 18 h 63"/>
                <a:gd name="T34" fmla="*/ 0 w 61"/>
                <a:gd name="T35" fmla="*/ 27 h 63"/>
                <a:gd name="T36" fmla="*/ 0 w 61"/>
                <a:gd name="T37" fmla="*/ 47 h 63"/>
                <a:gd name="T38" fmla="*/ 3 w 61"/>
                <a:gd name="T39" fmla="*/ 45 h 63"/>
                <a:gd name="T40" fmla="*/ 2 w 61"/>
                <a:gd name="T41"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63">
                  <a:moveTo>
                    <a:pt x="2" y="54"/>
                  </a:moveTo>
                  <a:cubicBezTo>
                    <a:pt x="5" y="55"/>
                    <a:pt x="5" y="55"/>
                    <a:pt x="5" y="55"/>
                  </a:cubicBezTo>
                  <a:cubicBezTo>
                    <a:pt x="5" y="55"/>
                    <a:pt x="6" y="44"/>
                    <a:pt x="7" y="42"/>
                  </a:cubicBezTo>
                  <a:cubicBezTo>
                    <a:pt x="8" y="39"/>
                    <a:pt x="13" y="28"/>
                    <a:pt x="12" y="27"/>
                  </a:cubicBezTo>
                  <a:cubicBezTo>
                    <a:pt x="12" y="27"/>
                    <a:pt x="28" y="24"/>
                    <a:pt x="34" y="26"/>
                  </a:cubicBezTo>
                  <a:cubicBezTo>
                    <a:pt x="34" y="26"/>
                    <a:pt x="43" y="29"/>
                    <a:pt x="44" y="30"/>
                  </a:cubicBezTo>
                  <a:cubicBezTo>
                    <a:pt x="46" y="31"/>
                    <a:pt x="49" y="38"/>
                    <a:pt x="51" y="46"/>
                  </a:cubicBezTo>
                  <a:cubicBezTo>
                    <a:pt x="51" y="46"/>
                    <a:pt x="51" y="53"/>
                    <a:pt x="51" y="55"/>
                  </a:cubicBezTo>
                  <a:cubicBezTo>
                    <a:pt x="50" y="57"/>
                    <a:pt x="50" y="63"/>
                    <a:pt x="50" y="63"/>
                  </a:cubicBezTo>
                  <a:cubicBezTo>
                    <a:pt x="52" y="63"/>
                    <a:pt x="52" y="63"/>
                    <a:pt x="52" y="63"/>
                  </a:cubicBezTo>
                  <a:cubicBezTo>
                    <a:pt x="52" y="63"/>
                    <a:pt x="53" y="54"/>
                    <a:pt x="55" y="52"/>
                  </a:cubicBezTo>
                  <a:cubicBezTo>
                    <a:pt x="57" y="51"/>
                    <a:pt x="57" y="54"/>
                    <a:pt x="57" y="54"/>
                  </a:cubicBezTo>
                  <a:cubicBezTo>
                    <a:pt x="57" y="54"/>
                    <a:pt x="58" y="49"/>
                    <a:pt x="58" y="47"/>
                  </a:cubicBezTo>
                  <a:cubicBezTo>
                    <a:pt x="59" y="44"/>
                    <a:pt x="61" y="34"/>
                    <a:pt x="61" y="34"/>
                  </a:cubicBezTo>
                  <a:cubicBezTo>
                    <a:pt x="61" y="34"/>
                    <a:pt x="57" y="20"/>
                    <a:pt x="47" y="10"/>
                  </a:cubicBezTo>
                  <a:cubicBezTo>
                    <a:pt x="37" y="0"/>
                    <a:pt x="27" y="7"/>
                    <a:pt x="27" y="7"/>
                  </a:cubicBezTo>
                  <a:cubicBezTo>
                    <a:pt x="27" y="7"/>
                    <a:pt x="16" y="6"/>
                    <a:pt x="6" y="18"/>
                  </a:cubicBezTo>
                  <a:cubicBezTo>
                    <a:pt x="6" y="18"/>
                    <a:pt x="1" y="25"/>
                    <a:pt x="0" y="27"/>
                  </a:cubicBezTo>
                  <a:cubicBezTo>
                    <a:pt x="0" y="27"/>
                    <a:pt x="0" y="44"/>
                    <a:pt x="0" y="47"/>
                  </a:cubicBezTo>
                  <a:cubicBezTo>
                    <a:pt x="0" y="47"/>
                    <a:pt x="2" y="45"/>
                    <a:pt x="3" y="45"/>
                  </a:cubicBezTo>
                  <a:cubicBezTo>
                    <a:pt x="3" y="46"/>
                    <a:pt x="2" y="53"/>
                    <a:pt x="2" y="53"/>
                  </a:cubicBezTo>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194"/>
            <p:cNvSpPr>
              <a:spLocks/>
            </p:cNvSpPr>
            <p:nvPr/>
          </p:nvSpPr>
          <p:spPr bwMode="auto">
            <a:xfrm>
              <a:off x="3294063" y="5148263"/>
              <a:ext cx="104775" cy="165100"/>
            </a:xfrm>
            <a:custGeom>
              <a:avLst/>
              <a:gdLst>
                <a:gd name="T0" fmla="*/ 1 w 28"/>
                <a:gd name="T1" fmla="*/ 0 h 44"/>
                <a:gd name="T2" fmla="*/ 1 w 28"/>
                <a:gd name="T3" fmla="*/ 36 h 44"/>
                <a:gd name="T4" fmla="*/ 28 w 28"/>
                <a:gd name="T5" fmla="*/ 44 h 44"/>
                <a:gd name="T6" fmla="*/ 14 w 28"/>
                <a:gd name="T7" fmla="*/ 0 h 44"/>
                <a:gd name="T8" fmla="*/ 1 w 28"/>
                <a:gd name="T9" fmla="*/ 0 h 44"/>
              </a:gdLst>
              <a:ahLst/>
              <a:cxnLst>
                <a:cxn ang="0">
                  <a:pos x="T0" y="T1"/>
                </a:cxn>
                <a:cxn ang="0">
                  <a:pos x="T2" y="T3"/>
                </a:cxn>
                <a:cxn ang="0">
                  <a:pos x="T4" y="T5"/>
                </a:cxn>
                <a:cxn ang="0">
                  <a:pos x="T6" y="T7"/>
                </a:cxn>
                <a:cxn ang="0">
                  <a:pos x="T8" y="T9"/>
                </a:cxn>
              </a:cxnLst>
              <a:rect l="0" t="0" r="r" b="b"/>
              <a:pathLst>
                <a:path w="28" h="44">
                  <a:moveTo>
                    <a:pt x="1" y="0"/>
                  </a:moveTo>
                  <a:cubicBezTo>
                    <a:pt x="1" y="0"/>
                    <a:pt x="0" y="32"/>
                    <a:pt x="1" y="36"/>
                  </a:cubicBezTo>
                  <a:cubicBezTo>
                    <a:pt x="3" y="41"/>
                    <a:pt x="28" y="44"/>
                    <a:pt x="28" y="44"/>
                  </a:cubicBezTo>
                  <a:cubicBezTo>
                    <a:pt x="14" y="0"/>
                    <a:pt x="14" y="0"/>
                    <a:pt x="14"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195"/>
            <p:cNvSpPr>
              <a:spLocks/>
            </p:cNvSpPr>
            <p:nvPr/>
          </p:nvSpPr>
          <p:spPr bwMode="auto">
            <a:xfrm>
              <a:off x="3327400" y="5148263"/>
              <a:ext cx="79375" cy="120650"/>
            </a:xfrm>
            <a:custGeom>
              <a:avLst/>
              <a:gdLst>
                <a:gd name="T0" fmla="*/ 0 w 21"/>
                <a:gd name="T1" fmla="*/ 14 h 32"/>
                <a:gd name="T2" fmla="*/ 11 w 21"/>
                <a:gd name="T3" fmla="*/ 32 h 32"/>
                <a:gd name="T4" fmla="*/ 11 w 21"/>
                <a:gd name="T5" fmla="*/ 16 h 32"/>
                <a:gd name="T6" fmla="*/ 18 w 21"/>
                <a:gd name="T7" fmla="*/ 0 h 32"/>
                <a:gd name="T8" fmla="*/ 0 w 21"/>
                <a:gd name="T9" fmla="*/ 14 h 32"/>
              </a:gdLst>
              <a:ahLst/>
              <a:cxnLst>
                <a:cxn ang="0">
                  <a:pos x="T0" y="T1"/>
                </a:cxn>
                <a:cxn ang="0">
                  <a:pos x="T2" y="T3"/>
                </a:cxn>
                <a:cxn ang="0">
                  <a:pos x="T4" y="T5"/>
                </a:cxn>
                <a:cxn ang="0">
                  <a:pos x="T6" y="T7"/>
                </a:cxn>
                <a:cxn ang="0">
                  <a:pos x="T8" y="T9"/>
                </a:cxn>
              </a:cxnLst>
              <a:rect l="0" t="0" r="r" b="b"/>
              <a:pathLst>
                <a:path w="21" h="32">
                  <a:moveTo>
                    <a:pt x="0" y="14"/>
                  </a:moveTo>
                  <a:cubicBezTo>
                    <a:pt x="0" y="14"/>
                    <a:pt x="4" y="29"/>
                    <a:pt x="11" y="32"/>
                  </a:cubicBezTo>
                  <a:cubicBezTo>
                    <a:pt x="11" y="32"/>
                    <a:pt x="8" y="20"/>
                    <a:pt x="11" y="16"/>
                  </a:cubicBezTo>
                  <a:cubicBezTo>
                    <a:pt x="11" y="16"/>
                    <a:pt x="21" y="9"/>
                    <a:pt x="18" y="0"/>
                  </a:cubicBezTo>
                  <a:lnTo>
                    <a:pt x="0" y="14"/>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196"/>
            <p:cNvSpPr>
              <a:spLocks/>
            </p:cNvSpPr>
            <p:nvPr/>
          </p:nvSpPr>
          <p:spPr bwMode="auto">
            <a:xfrm>
              <a:off x="3362325" y="4418013"/>
              <a:ext cx="457200" cy="749300"/>
            </a:xfrm>
            <a:custGeom>
              <a:avLst/>
              <a:gdLst>
                <a:gd name="T0" fmla="*/ 38 w 122"/>
                <a:gd name="T1" fmla="*/ 0 h 200"/>
                <a:gd name="T2" fmla="*/ 51 w 122"/>
                <a:gd name="T3" fmla="*/ 18 h 200"/>
                <a:gd name="T4" fmla="*/ 79 w 122"/>
                <a:gd name="T5" fmla="*/ 13 h 200"/>
                <a:gd name="T6" fmla="*/ 103 w 122"/>
                <a:gd name="T7" fmla="*/ 120 h 200"/>
                <a:gd name="T8" fmla="*/ 122 w 122"/>
                <a:gd name="T9" fmla="*/ 170 h 200"/>
                <a:gd name="T10" fmla="*/ 64 w 122"/>
                <a:gd name="T11" fmla="*/ 200 h 200"/>
                <a:gd name="T12" fmla="*/ 5 w 122"/>
                <a:gd name="T13" fmla="*/ 175 h 200"/>
                <a:gd name="T14" fmla="*/ 0 w 122"/>
                <a:gd name="T15" fmla="*/ 52 h 200"/>
                <a:gd name="T16" fmla="*/ 38 w 122"/>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200">
                  <a:moveTo>
                    <a:pt x="38" y="0"/>
                  </a:moveTo>
                  <a:cubicBezTo>
                    <a:pt x="38" y="0"/>
                    <a:pt x="45" y="17"/>
                    <a:pt x="51" y="18"/>
                  </a:cubicBezTo>
                  <a:cubicBezTo>
                    <a:pt x="51" y="18"/>
                    <a:pt x="66" y="23"/>
                    <a:pt x="79" y="13"/>
                  </a:cubicBezTo>
                  <a:cubicBezTo>
                    <a:pt x="103" y="120"/>
                    <a:pt x="103" y="120"/>
                    <a:pt x="103" y="120"/>
                  </a:cubicBezTo>
                  <a:cubicBezTo>
                    <a:pt x="122" y="170"/>
                    <a:pt x="122" y="170"/>
                    <a:pt x="122" y="170"/>
                  </a:cubicBezTo>
                  <a:cubicBezTo>
                    <a:pt x="64" y="200"/>
                    <a:pt x="64" y="200"/>
                    <a:pt x="64" y="200"/>
                  </a:cubicBezTo>
                  <a:cubicBezTo>
                    <a:pt x="5" y="175"/>
                    <a:pt x="5" y="175"/>
                    <a:pt x="5" y="175"/>
                  </a:cubicBezTo>
                  <a:cubicBezTo>
                    <a:pt x="0" y="52"/>
                    <a:pt x="0" y="52"/>
                    <a:pt x="0" y="52"/>
                  </a:cubicBezTo>
                  <a:lnTo>
                    <a:pt x="38"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Freeform 197"/>
            <p:cNvSpPr>
              <a:spLocks/>
            </p:cNvSpPr>
            <p:nvPr/>
          </p:nvSpPr>
          <p:spPr bwMode="auto">
            <a:xfrm>
              <a:off x="3349625" y="5021263"/>
              <a:ext cx="469900" cy="1131888"/>
            </a:xfrm>
            <a:custGeom>
              <a:avLst/>
              <a:gdLst>
                <a:gd name="T0" fmla="*/ 125 w 125"/>
                <a:gd name="T1" fmla="*/ 25 h 302"/>
                <a:gd name="T2" fmla="*/ 122 w 125"/>
                <a:gd name="T3" fmla="*/ 121 h 302"/>
                <a:gd name="T4" fmla="*/ 100 w 125"/>
                <a:gd name="T5" fmla="*/ 208 h 302"/>
                <a:gd name="T6" fmla="*/ 122 w 125"/>
                <a:gd name="T7" fmla="*/ 281 h 302"/>
                <a:gd name="T8" fmla="*/ 119 w 125"/>
                <a:gd name="T9" fmla="*/ 295 h 302"/>
                <a:gd name="T10" fmla="*/ 91 w 125"/>
                <a:gd name="T11" fmla="*/ 295 h 302"/>
                <a:gd name="T12" fmla="*/ 91 w 125"/>
                <a:gd name="T13" fmla="*/ 284 h 302"/>
                <a:gd name="T14" fmla="*/ 76 w 125"/>
                <a:gd name="T15" fmla="*/ 276 h 302"/>
                <a:gd name="T16" fmla="*/ 79 w 125"/>
                <a:gd name="T17" fmla="*/ 284 h 302"/>
                <a:gd name="T18" fmla="*/ 50 w 125"/>
                <a:gd name="T19" fmla="*/ 285 h 302"/>
                <a:gd name="T20" fmla="*/ 44 w 125"/>
                <a:gd name="T21" fmla="*/ 268 h 302"/>
                <a:gd name="T22" fmla="*/ 53 w 125"/>
                <a:gd name="T23" fmla="*/ 247 h 302"/>
                <a:gd name="T24" fmla="*/ 60 w 125"/>
                <a:gd name="T25" fmla="*/ 237 h 302"/>
                <a:gd name="T26" fmla="*/ 29 w 125"/>
                <a:gd name="T27" fmla="*/ 140 h 302"/>
                <a:gd name="T28" fmla="*/ 5 w 125"/>
                <a:gd name="T29" fmla="*/ 66 h 302"/>
                <a:gd name="T30" fmla="*/ 4 w 125"/>
                <a:gd name="T31" fmla="*/ 51 h 302"/>
                <a:gd name="T32" fmla="*/ 13 w 125"/>
                <a:gd name="T33" fmla="*/ 36 h 302"/>
                <a:gd name="T34" fmla="*/ 23 w 125"/>
                <a:gd name="T35" fmla="*/ 12 h 302"/>
                <a:gd name="T36" fmla="*/ 116 w 125"/>
                <a:gd name="T37" fmla="*/ 0 h 302"/>
                <a:gd name="T38" fmla="*/ 125 w 125"/>
                <a:gd name="T39" fmla="*/ 2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302">
                  <a:moveTo>
                    <a:pt x="125" y="25"/>
                  </a:moveTo>
                  <a:cubicBezTo>
                    <a:pt x="125" y="25"/>
                    <a:pt x="124" y="109"/>
                    <a:pt x="122" y="121"/>
                  </a:cubicBezTo>
                  <a:cubicBezTo>
                    <a:pt x="121" y="133"/>
                    <a:pt x="100" y="208"/>
                    <a:pt x="100" y="208"/>
                  </a:cubicBezTo>
                  <a:cubicBezTo>
                    <a:pt x="100" y="208"/>
                    <a:pt x="125" y="271"/>
                    <a:pt x="122" y="281"/>
                  </a:cubicBezTo>
                  <a:cubicBezTo>
                    <a:pt x="122" y="281"/>
                    <a:pt x="122" y="292"/>
                    <a:pt x="119" y="295"/>
                  </a:cubicBezTo>
                  <a:cubicBezTo>
                    <a:pt x="115" y="298"/>
                    <a:pt x="98" y="302"/>
                    <a:pt x="91" y="295"/>
                  </a:cubicBezTo>
                  <a:cubicBezTo>
                    <a:pt x="91" y="295"/>
                    <a:pt x="92" y="285"/>
                    <a:pt x="91" y="284"/>
                  </a:cubicBezTo>
                  <a:cubicBezTo>
                    <a:pt x="90" y="283"/>
                    <a:pt x="82" y="290"/>
                    <a:pt x="76" y="276"/>
                  </a:cubicBezTo>
                  <a:cubicBezTo>
                    <a:pt x="79" y="284"/>
                    <a:pt x="79" y="284"/>
                    <a:pt x="79" y="284"/>
                  </a:cubicBezTo>
                  <a:cubicBezTo>
                    <a:pt x="79" y="284"/>
                    <a:pt x="55" y="291"/>
                    <a:pt x="50" y="285"/>
                  </a:cubicBezTo>
                  <a:cubicBezTo>
                    <a:pt x="45" y="278"/>
                    <a:pt x="44" y="271"/>
                    <a:pt x="44" y="268"/>
                  </a:cubicBezTo>
                  <a:cubicBezTo>
                    <a:pt x="45" y="264"/>
                    <a:pt x="52" y="249"/>
                    <a:pt x="53" y="247"/>
                  </a:cubicBezTo>
                  <a:cubicBezTo>
                    <a:pt x="55" y="246"/>
                    <a:pt x="60" y="239"/>
                    <a:pt x="60" y="237"/>
                  </a:cubicBezTo>
                  <a:cubicBezTo>
                    <a:pt x="60" y="236"/>
                    <a:pt x="35" y="159"/>
                    <a:pt x="29" y="140"/>
                  </a:cubicBezTo>
                  <a:cubicBezTo>
                    <a:pt x="23" y="121"/>
                    <a:pt x="10" y="70"/>
                    <a:pt x="5" y="66"/>
                  </a:cubicBezTo>
                  <a:cubicBezTo>
                    <a:pt x="0" y="62"/>
                    <a:pt x="1" y="54"/>
                    <a:pt x="4" y="51"/>
                  </a:cubicBezTo>
                  <a:cubicBezTo>
                    <a:pt x="8" y="47"/>
                    <a:pt x="9" y="39"/>
                    <a:pt x="13" y="36"/>
                  </a:cubicBezTo>
                  <a:cubicBezTo>
                    <a:pt x="16" y="33"/>
                    <a:pt x="23" y="12"/>
                    <a:pt x="23" y="12"/>
                  </a:cubicBezTo>
                  <a:cubicBezTo>
                    <a:pt x="23" y="12"/>
                    <a:pt x="76" y="18"/>
                    <a:pt x="116" y="0"/>
                  </a:cubicBezTo>
                  <a:lnTo>
                    <a:pt x="125" y="25"/>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198"/>
            <p:cNvSpPr>
              <a:spLocks/>
            </p:cNvSpPr>
            <p:nvPr/>
          </p:nvSpPr>
          <p:spPr bwMode="auto">
            <a:xfrm>
              <a:off x="3538538" y="5924551"/>
              <a:ext cx="123825" cy="187325"/>
            </a:xfrm>
            <a:custGeom>
              <a:avLst/>
              <a:gdLst>
                <a:gd name="T0" fmla="*/ 33 w 33"/>
                <a:gd name="T1" fmla="*/ 43 h 50"/>
                <a:gd name="T2" fmla="*/ 26 w 33"/>
                <a:gd name="T3" fmla="*/ 35 h 50"/>
                <a:gd name="T4" fmla="*/ 17 w 33"/>
                <a:gd name="T5" fmla="*/ 15 h 50"/>
                <a:gd name="T6" fmla="*/ 11 w 33"/>
                <a:gd name="T7" fmla="*/ 0 h 50"/>
                <a:gd name="T8" fmla="*/ 13 w 33"/>
                <a:gd name="T9" fmla="*/ 19 h 50"/>
                <a:gd name="T10" fmla="*/ 0 w 33"/>
                <a:gd name="T11" fmla="*/ 43 h 50"/>
                <a:gd name="T12" fmla="*/ 0 w 33"/>
                <a:gd name="T13" fmla="*/ 44 h 50"/>
                <a:gd name="T14" fmla="*/ 33 w 33"/>
                <a:gd name="T15" fmla="*/ 43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50">
                  <a:moveTo>
                    <a:pt x="33" y="43"/>
                  </a:moveTo>
                  <a:cubicBezTo>
                    <a:pt x="26" y="35"/>
                    <a:pt x="26" y="35"/>
                    <a:pt x="26" y="35"/>
                  </a:cubicBezTo>
                  <a:cubicBezTo>
                    <a:pt x="22" y="26"/>
                    <a:pt x="17" y="15"/>
                    <a:pt x="17" y="15"/>
                  </a:cubicBezTo>
                  <a:cubicBezTo>
                    <a:pt x="14" y="9"/>
                    <a:pt x="11" y="0"/>
                    <a:pt x="11" y="0"/>
                  </a:cubicBezTo>
                  <a:cubicBezTo>
                    <a:pt x="12" y="5"/>
                    <a:pt x="13" y="19"/>
                    <a:pt x="13" y="19"/>
                  </a:cubicBezTo>
                  <a:cubicBezTo>
                    <a:pt x="11" y="22"/>
                    <a:pt x="3" y="34"/>
                    <a:pt x="0" y="43"/>
                  </a:cubicBezTo>
                  <a:cubicBezTo>
                    <a:pt x="0" y="43"/>
                    <a:pt x="0" y="43"/>
                    <a:pt x="0" y="44"/>
                  </a:cubicBezTo>
                  <a:cubicBezTo>
                    <a:pt x="5" y="50"/>
                    <a:pt x="33" y="43"/>
                    <a:pt x="33" y="4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199"/>
            <p:cNvSpPr>
              <a:spLocks/>
            </p:cNvSpPr>
            <p:nvPr/>
          </p:nvSpPr>
          <p:spPr bwMode="auto">
            <a:xfrm>
              <a:off x="3417888" y="5065713"/>
              <a:ext cx="401638" cy="1087438"/>
            </a:xfrm>
            <a:custGeom>
              <a:avLst/>
              <a:gdLst>
                <a:gd name="T0" fmla="*/ 101 w 107"/>
                <a:gd name="T1" fmla="*/ 283 h 290"/>
                <a:gd name="T2" fmla="*/ 104 w 107"/>
                <a:gd name="T3" fmla="*/ 269 h 290"/>
                <a:gd name="T4" fmla="*/ 82 w 107"/>
                <a:gd name="T5" fmla="*/ 196 h 290"/>
                <a:gd name="T6" fmla="*/ 104 w 107"/>
                <a:gd name="T7" fmla="*/ 109 h 290"/>
                <a:gd name="T8" fmla="*/ 107 w 107"/>
                <a:gd name="T9" fmla="*/ 27 h 290"/>
                <a:gd name="T10" fmla="*/ 107 w 107"/>
                <a:gd name="T11" fmla="*/ 27 h 290"/>
                <a:gd name="T12" fmla="*/ 97 w 107"/>
                <a:gd name="T13" fmla="*/ 43 h 290"/>
                <a:gd name="T14" fmla="*/ 100 w 107"/>
                <a:gd name="T15" fmla="*/ 81 h 290"/>
                <a:gd name="T16" fmla="*/ 82 w 107"/>
                <a:gd name="T17" fmla="*/ 161 h 290"/>
                <a:gd name="T18" fmla="*/ 72 w 107"/>
                <a:gd name="T19" fmla="*/ 151 h 290"/>
                <a:gd name="T20" fmla="*/ 78 w 107"/>
                <a:gd name="T21" fmla="*/ 105 h 290"/>
                <a:gd name="T22" fmla="*/ 69 w 107"/>
                <a:gd name="T23" fmla="*/ 109 h 290"/>
                <a:gd name="T24" fmla="*/ 79 w 107"/>
                <a:gd name="T25" fmla="*/ 76 h 290"/>
                <a:gd name="T26" fmla="*/ 65 w 107"/>
                <a:gd name="T27" fmla="*/ 95 h 290"/>
                <a:gd name="T28" fmla="*/ 69 w 107"/>
                <a:gd name="T29" fmla="*/ 68 h 290"/>
                <a:gd name="T30" fmla="*/ 71 w 107"/>
                <a:gd name="T31" fmla="*/ 27 h 290"/>
                <a:gd name="T32" fmla="*/ 65 w 107"/>
                <a:gd name="T33" fmla="*/ 55 h 290"/>
                <a:gd name="T34" fmla="*/ 49 w 107"/>
                <a:gd name="T35" fmla="*/ 63 h 290"/>
                <a:gd name="T36" fmla="*/ 46 w 107"/>
                <a:gd name="T37" fmla="*/ 13 h 290"/>
                <a:gd name="T38" fmla="*/ 21 w 107"/>
                <a:gd name="T39" fmla="*/ 1 h 290"/>
                <a:gd name="T40" fmla="*/ 5 w 107"/>
                <a:gd name="T41" fmla="*/ 0 h 290"/>
                <a:gd name="T42" fmla="*/ 0 w 107"/>
                <a:gd name="T43" fmla="*/ 13 h 290"/>
                <a:gd name="T44" fmla="*/ 32 w 107"/>
                <a:gd name="T45" fmla="*/ 44 h 290"/>
                <a:gd name="T46" fmla="*/ 40 w 107"/>
                <a:gd name="T47" fmla="*/ 59 h 290"/>
                <a:gd name="T48" fmla="*/ 6 w 107"/>
                <a:gd name="T49" fmla="*/ 55 h 290"/>
                <a:gd name="T50" fmla="*/ 49 w 107"/>
                <a:gd name="T51" fmla="*/ 72 h 290"/>
                <a:gd name="T52" fmla="*/ 25 w 107"/>
                <a:gd name="T53" fmla="*/ 70 h 290"/>
                <a:gd name="T54" fmla="*/ 56 w 107"/>
                <a:gd name="T55" fmla="*/ 87 h 290"/>
                <a:gd name="T56" fmla="*/ 61 w 107"/>
                <a:gd name="T57" fmla="*/ 104 h 290"/>
                <a:gd name="T58" fmla="*/ 79 w 107"/>
                <a:gd name="T59" fmla="*/ 200 h 290"/>
                <a:gd name="T60" fmla="*/ 100 w 107"/>
                <a:gd name="T61" fmla="*/ 265 h 290"/>
                <a:gd name="T62" fmla="*/ 78 w 107"/>
                <a:gd name="T63" fmla="*/ 263 h 290"/>
                <a:gd name="T64" fmla="*/ 65 w 107"/>
                <a:gd name="T65" fmla="*/ 263 h 290"/>
                <a:gd name="T66" fmla="*/ 65 w 107"/>
                <a:gd name="T67" fmla="*/ 272 h 290"/>
                <a:gd name="T68" fmla="*/ 73 w 107"/>
                <a:gd name="T69" fmla="*/ 272 h 290"/>
                <a:gd name="T70" fmla="*/ 73 w 107"/>
                <a:gd name="T71" fmla="*/ 283 h 290"/>
                <a:gd name="T72" fmla="*/ 101 w 107"/>
                <a:gd name="T73" fmla="*/ 28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 h="290">
                  <a:moveTo>
                    <a:pt x="101" y="283"/>
                  </a:moveTo>
                  <a:cubicBezTo>
                    <a:pt x="104" y="280"/>
                    <a:pt x="104" y="269"/>
                    <a:pt x="104" y="269"/>
                  </a:cubicBezTo>
                  <a:cubicBezTo>
                    <a:pt x="107" y="259"/>
                    <a:pt x="82" y="196"/>
                    <a:pt x="82" y="196"/>
                  </a:cubicBezTo>
                  <a:cubicBezTo>
                    <a:pt x="82" y="196"/>
                    <a:pt x="103" y="121"/>
                    <a:pt x="104" y="109"/>
                  </a:cubicBezTo>
                  <a:cubicBezTo>
                    <a:pt x="106" y="100"/>
                    <a:pt x="107" y="51"/>
                    <a:pt x="107" y="27"/>
                  </a:cubicBezTo>
                  <a:cubicBezTo>
                    <a:pt x="107" y="27"/>
                    <a:pt x="107" y="27"/>
                    <a:pt x="107" y="27"/>
                  </a:cubicBezTo>
                  <a:cubicBezTo>
                    <a:pt x="107" y="27"/>
                    <a:pt x="93" y="40"/>
                    <a:pt x="97" y="43"/>
                  </a:cubicBezTo>
                  <a:cubicBezTo>
                    <a:pt x="101" y="46"/>
                    <a:pt x="100" y="81"/>
                    <a:pt x="100" y="81"/>
                  </a:cubicBezTo>
                  <a:cubicBezTo>
                    <a:pt x="88" y="96"/>
                    <a:pt x="89" y="151"/>
                    <a:pt x="82" y="161"/>
                  </a:cubicBezTo>
                  <a:cubicBezTo>
                    <a:pt x="75" y="171"/>
                    <a:pt x="74" y="160"/>
                    <a:pt x="72" y="151"/>
                  </a:cubicBezTo>
                  <a:cubicBezTo>
                    <a:pt x="69" y="143"/>
                    <a:pt x="78" y="105"/>
                    <a:pt x="78" y="105"/>
                  </a:cubicBezTo>
                  <a:cubicBezTo>
                    <a:pt x="75" y="109"/>
                    <a:pt x="69" y="109"/>
                    <a:pt x="69" y="109"/>
                  </a:cubicBezTo>
                  <a:cubicBezTo>
                    <a:pt x="80" y="101"/>
                    <a:pt x="79" y="76"/>
                    <a:pt x="79" y="76"/>
                  </a:cubicBezTo>
                  <a:cubicBezTo>
                    <a:pt x="79" y="76"/>
                    <a:pt x="70" y="97"/>
                    <a:pt x="65" y="95"/>
                  </a:cubicBezTo>
                  <a:cubicBezTo>
                    <a:pt x="60" y="92"/>
                    <a:pt x="66" y="74"/>
                    <a:pt x="69" y="68"/>
                  </a:cubicBezTo>
                  <a:cubicBezTo>
                    <a:pt x="73" y="61"/>
                    <a:pt x="71" y="27"/>
                    <a:pt x="71" y="27"/>
                  </a:cubicBezTo>
                  <a:cubicBezTo>
                    <a:pt x="71" y="27"/>
                    <a:pt x="70" y="37"/>
                    <a:pt x="65" y="55"/>
                  </a:cubicBezTo>
                  <a:cubicBezTo>
                    <a:pt x="59" y="74"/>
                    <a:pt x="52" y="67"/>
                    <a:pt x="49" y="63"/>
                  </a:cubicBezTo>
                  <a:cubicBezTo>
                    <a:pt x="47" y="58"/>
                    <a:pt x="46" y="13"/>
                    <a:pt x="46" y="13"/>
                  </a:cubicBezTo>
                  <a:cubicBezTo>
                    <a:pt x="42" y="12"/>
                    <a:pt x="31" y="6"/>
                    <a:pt x="21" y="1"/>
                  </a:cubicBezTo>
                  <a:cubicBezTo>
                    <a:pt x="11" y="1"/>
                    <a:pt x="5" y="0"/>
                    <a:pt x="5" y="0"/>
                  </a:cubicBezTo>
                  <a:cubicBezTo>
                    <a:pt x="5" y="0"/>
                    <a:pt x="3" y="6"/>
                    <a:pt x="0" y="13"/>
                  </a:cubicBezTo>
                  <a:cubicBezTo>
                    <a:pt x="7" y="19"/>
                    <a:pt x="25" y="40"/>
                    <a:pt x="32" y="44"/>
                  </a:cubicBezTo>
                  <a:cubicBezTo>
                    <a:pt x="40" y="49"/>
                    <a:pt x="49" y="63"/>
                    <a:pt x="40" y="59"/>
                  </a:cubicBezTo>
                  <a:cubicBezTo>
                    <a:pt x="30" y="56"/>
                    <a:pt x="6" y="55"/>
                    <a:pt x="6" y="55"/>
                  </a:cubicBezTo>
                  <a:cubicBezTo>
                    <a:pt x="35" y="61"/>
                    <a:pt x="49" y="72"/>
                    <a:pt x="49" y="72"/>
                  </a:cubicBezTo>
                  <a:cubicBezTo>
                    <a:pt x="37" y="69"/>
                    <a:pt x="25" y="70"/>
                    <a:pt x="25" y="70"/>
                  </a:cubicBezTo>
                  <a:cubicBezTo>
                    <a:pt x="47" y="74"/>
                    <a:pt x="56" y="87"/>
                    <a:pt x="56" y="87"/>
                  </a:cubicBezTo>
                  <a:cubicBezTo>
                    <a:pt x="53" y="98"/>
                    <a:pt x="61" y="104"/>
                    <a:pt x="61" y="104"/>
                  </a:cubicBezTo>
                  <a:cubicBezTo>
                    <a:pt x="58" y="113"/>
                    <a:pt x="72" y="191"/>
                    <a:pt x="79" y="200"/>
                  </a:cubicBezTo>
                  <a:cubicBezTo>
                    <a:pt x="86" y="208"/>
                    <a:pt x="100" y="265"/>
                    <a:pt x="100" y="265"/>
                  </a:cubicBezTo>
                  <a:cubicBezTo>
                    <a:pt x="96" y="257"/>
                    <a:pt x="81" y="260"/>
                    <a:pt x="78" y="263"/>
                  </a:cubicBezTo>
                  <a:cubicBezTo>
                    <a:pt x="74" y="266"/>
                    <a:pt x="69" y="262"/>
                    <a:pt x="65" y="263"/>
                  </a:cubicBezTo>
                  <a:cubicBezTo>
                    <a:pt x="62" y="264"/>
                    <a:pt x="64" y="269"/>
                    <a:pt x="65" y="272"/>
                  </a:cubicBezTo>
                  <a:cubicBezTo>
                    <a:pt x="69" y="274"/>
                    <a:pt x="73" y="271"/>
                    <a:pt x="73" y="272"/>
                  </a:cubicBezTo>
                  <a:cubicBezTo>
                    <a:pt x="74" y="273"/>
                    <a:pt x="73" y="283"/>
                    <a:pt x="73" y="283"/>
                  </a:cubicBezTo>
                  <a:cubicBezTo>
                    <a:pt x="80" y="290"/>
                    <a:pt x="97" y="286"/>
                    <a:pt x="101" y="2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200"/>
            <p:cNvSpPr>
              <a:spLocks/>
            </p:cNvSpPr>
            <p:nvPr/>
          </p:nvSpPr>
          <p:spPr bwMode="auto">
            <a:xfrm>
              <a:off x="4359275" y="4387851"/>
              <a:ext cx="176213" cy="234950"/>
            </a:xfrm>
            <a:custGeom>
              <a:avLst/>
              <a:gdLst>
                <a:gd name="T0" fmla="*/ 5 w 47"/>
                <a:gd name="T1" fmla="*/ 61 h 63"/>
                <a:gd name="T2" fmla="*/ 16 w 47"/>
                <a:gd name="T3" fmla="*/ 61 h 63"/>
                <a:gd name="T4" fmla="*/ 34 w 47"/>
                <a:gd name="T5" fmla="*/ 44 h 63"/>
                <a:gd name="T6" fmla="*/ 37 w 47"/>
                <a:gd name="T7" fmla="*/ 35 h 63"/>
                <a:gd name="T8" fmla="*/ 42 w 47"/>
                <a:gd name="T9" fmla="*/ 20 h 63"/>
                <a:gd name="T10" fmla="*/ 38 w 47"/>
                <a:gd name="T11" fmla="*/ 23 h 63"/>
                <a:gd name="T12" fmla="*/ 39 w 47"/>
                <a:gd name="T13" fmla="*/ 15 h 63"/>
                <a:gd name="T14" fmla="*/ 45 w 47"/>
                <a:gd name="T15" fmla="*/ 1 h 63"/>
                <a:gd name="T16" fmla="*/ 40 w 47"/>
                <a:gd name="T17" fmla="*/ 2 h 63"/>
                <a:gd name="T18" fmla="*/ 38 w 47"/>
                <a:gd name="T19" fmla="*/ 4 h 63"/>
                <a:gd name="T20" fmla="*/ 30 w 47"/>
                <a:gd name="T21" fmla="*/ 12 h 63"/>
                <a:gd name="T22" fmla="*/ 23 w 47"/>
                <a:gd name="T23" fmla="*/ 28 h 63"/>
                <a:gd name="T24" fmla="*/ 10 w 47"/>
                <a:gd name="T25" fmla="*/ 42 h 63"/>
                <a:gd name="T26" fmla="*/ 0 w 47"/>
                <a:gd name="T27" fmla="*/ 46 h 63"/>
                <a:gd name="T28" fmla="*/ 5 w 47"/>
                <a:gd name="T29"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63">
                  <a:moveTo>
                    <a:pt x="5" y="61"/>
                  </a:moveTo>
                  <a:cubicBezTo>
                    <a:pt x="5" y="61"/>
                    <a:pt x="14" y="63"/>
                    <a:pt x="16" y="61"/>
                  </a:cubicBezTo>
                  <a:cubicBezTo>
                    <a:pt x="18" y="59"/>
                    <a:pt x="34" y="44"/>
                    <a:pt x="34" y="44"/>
                  </a:cubicBezTo>
                  <a:cubicBezTo>
                    <a:pt x="34" y="44"/>
                    <a:pt x="35" y="39"/>
                    <a:pt x="37" y="35"/>
                  </a:cubicBezTo>
                  <a:cubicBezTo>
                    <a:pt x="40" y="31"/>
                    <a:pt x="45" y="22"/>
                    <a:pt x="42" y="20"/>
                  </a:cubicBezTo>
                  <a:cubicBezTo>
                    <a:pt x="38" y="23"/>
                    <a:pt x="38" y="23"/>
                    <a:pt x="38" y="23"/>
                  </a:cubicBezTo>
                  <a:cubicBezTo>
                    <a:pt x="38" y="23"/>
                    <a:pt x="39" y="19"/>
                    <a:pt x="39" y="15"/>
                  </a:cubicBezTo>
                  <a:cubicBezTo>
                    <a:pt x="39" y="15"/>
                    <a:pt x="47" y="3"/>
                    <a:pt x="45" y="1"/>
                  </a:cubicBezTo>
                  <a:cubicBezTo>
                    <a:pt x="44" y="0"/>
                    <a:pt x="43" y="0"/>
                    <a:pt x="40" y="2"/>
                  </a:cubicBezTo>
                  <a:cubicBezTo>
                    <a:pt x="40" y="3"/>
                    <a:pt x="39" y="3"/>
                    <a:pt x="38" y="4"/>
                  </a:cubicBezTo>
                  <a:cubicBezTo>
                    <a:pt x="35" y="7"/>
                    <a:pt x="30" y="11"/>
                    <a:pt x="30" y="12"/>
                  </a:cubicBezTo>
                  <a:cubicBezTo>
                    <a:pt x="27" y="17"/>
                    <a:pt x="24" y="27"/>
                    <a:pt x="23" y="28"/>
                  </a:cubicBezTo>
                  <a:cubicBezTo>
                    <a:pt x="22" y="30"/>
                    <a:pt x="15" y="36"/>
                    <a:pt x="10" y="42"/>
                  </a:cubicBezTo>
                  <a:cubicBezTo>
                    <a:pt x="4" y="48"/>
                    <a:pt x="0" y="46"/>
                    <a:pt x="0" y="46"/>
                  </a:cubicBezTo>
                  <a:cubicBezTo>
                    <a:pt x="0" y="46"/>
                    <a:pt x="2" y="57"/>
                    <a:pt x="5" y="61"/>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Freeform 201"/>
            <p:cNvSpPr>
              <a:spLocks/>
            </p:cNvSpPr>
            <p:nvPr/>
          </p:nvSpPr>
          <p:spPr bwMode="auto">
            <a:xfrm>
              <a:off x="3451225" y="4492626"/>
              <a:ext cx="90488" cy="88900"/>
            </a:xfrm>
            <a:custGeom>
              <a:avLst/>
              <a:gdLst>
                <a:gd name="T0" fmla="*/ 0 w 57"/>
                <a:gd name="T1" fmla="*/ 42 h 56"/>
                <a:gd name="T2" fmla="*/ 57 w 57"/>
                <a:gd name="T3" fmla="*/ 0 h 56"/>
                <a:gd name="T4" fmla="*/ 0 w 57"/>
                <a:gd name="T5" fmla="*/ 56 h 56"/>
                <a:gd name="T6" fmla="*/ 0 w 57"/>
                <a:gd name="T7" fmla="*/ 42 h 56"/>
              </a:gdLst>
              <a:ahLst/>
              <a:cxnLst>
                <a:cxn ang="0">
                  <a:pos x="T0" y="T1"/>
                </a:cxn>
                <a:cxn ang="0">
                  <a:pos x="T2" y="T3"/>
                </a:cxn>
                <a:cxn ang="0">
                  <a:pos x="T4" y="T5"/>
                </a:cxn>
                <a:cxn ang="0">
                  <a:pos x="T6" y="T7"/>
                </a:cxn>
              </a:cxnLst>
              <a:rect l="0" t="0" r="r" b="b"/>
              <a:pathLst>
                <a:path w="57" h="56">
                  <a:moveTo>
                    <a:pt x="0" y="42"/>
                  </a:moveTo>
                  <a:lnTo>
                    <a:pt x="57" y="0"/>
                  </a:lnTo>
                  <a:lnTo>
                    <a:pt x="0" y="56"/>
                  </a:lnTo>
                  <a:lnTo>
                    <a:pt x="0" y="42"/>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Freeform 202"/>
            <p:cNvSpPr>
              <a:spLocks/>
            </p:cNvSpPr>
            <p:nvPr/>
          </p:nvSpPr>
          <p:spPr bwMode="auto">
            <a:xfrm>
              <a:off x="3586163" y="4511676"/>
              <a:ext cx="214313" cy="523875"/>
            </a:xfrm>
            <a:custGeom>
              <a:avLst/>
              <a:gdLst>
                <a:gd name="T0" fmla="*/ 0 w 57"/>
                <a:gd name="T1" fmla="*/ 0 h 140"/>
                <a:gd name="T2" fmla="*/ 20 w 57"/>
                <a:gd name="T3" fmla="*/ 16 h 140"/>
                <a:gd name="T4" fmla="*/ 39 w 57"/>
                <a:gd name="T5" fmla="*/ 75 h 140"/>
                <a:gd name="T6" fmla="*/ 57 w 57"/>
                <a:gd name="T7" fmla="*/ 131 h 140"/>
                <a:gd name="T8" fmla="*/ 16 w 57"/>
                <a:gd name="T9" fmla="*/ 129 h 140"/>
                <a:gd name="T10" fmla="*/ 33 w 57"/>
                <a:gd name="T11" fmla="*/ 115 h 140"/>
                <a:gd name="T12" fmla="*/ 16 w 57"/>
                <a:gd name="T13" fmla="*/ 88 h 140"/>
                <a:gd name="T14" fmla="*/ 20 w 57"/>
                <a:gd name="T15" fmla="*/ 72 h 140"/>
                <a:gd name="T16" fmla="*/ 17 w 57"/>
                <a:gd name="T17" fmla="*/ 22 h 140"/>
                <a:gd name="T18" fmla="*/ 0 w 57"/>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140">
                  <a:moveTo>
                    <a:pt x="0" y="0"/>
                  </a:moveTo>
                  <a:cubicBezTo>
                    <a:pt x="20" y="16"/>
                    <a:pt x="20" y="16"/>
                    <a:pt x="20" y="16"/>
                  </a:cubicBezTo>
                  <a:cubicBezTo>
                    <a:pt x="39" y="75"/>
                    <a:pt x="39" y="75"/>
                    <a:pt x="39" y="75"/>
                  </a:cubicBezTo>
                  <a:cubicBezTo>
                    <a:pt x="57" y="131"/>
                    <a:pt x="57" y="131"/>
                    <a:pt x="57" y="131"/>
                  </a:cubicBezTo>
                  <a:cubicBezTo>
                    <a:pt x="57" y="131"/>
                    <a:pt x="23" y="140"/>
                    <a:pt x="16" y="129"/>
                  </a:cubicBezTo>
                  <a:cubicBezTo>
                    <a:pt x="16" y="129"/>
                    <a:pt x="36" y="136"/>
                    <a:pt x="33" y="115"/>
                  </a:cubicBezTo>
                  <a:cubicBezTo>
                    <a:pt x="31" y="94"/>
                    <a:pt x="19" y="96"/>
                    <a:pt x="16" y="88"/>
                  </a:cubicBezTo>
                  <a:cubicBezTo>
                    <a:pt x="16" y="88"/>
                    <a:pt x="20" y="88"/>
                    <a:pt x="20" y="72"/>
                  </a:cubicBezTo>
                  <a:cubicBezTo>
                    <a:pt x="21" y="56"/>
                    <a:pt x="17" y="22"/>
                    <a:pt x="17" y="22"/>
                  </a:cubicBezTo>
                  <a:cubicBezTo>
                    <a:pt x="17" y="22"/>
                    <a:pt x="9" y="12"/>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3" name="Freeform 203"/>
            <p:cNvSpPr>
              <a:spLocks/>
            </p:cNvSpPr>
            <p:nvPr/>
          </p:nvSpPr>
          <p:spPr bwMode="auto">
            <a:xfrm>
              <a:off x="3203575" y="4435476"/>
              <a:ext cx="285750" cy="814388"/>
            </a:xfrm>
            <a:custGeom>
              <a:avLst/>
              <a:gdLst>
                <a:gd name="T0" fmla="*/ 33 w 76"/>
                <a:gd name="T1" fmla="*/ 217 h 217"/>
                <a:gd name="T2" fmla="*/ 52 w 76"/>
                <a:gd name="T3" fmla="*/ 195 h 217"/>
                <a:gd name="T4" fmla="*/ 72 w 76"/>
                <a:gd name="T5" fmla="*/ 113 h 217"/>
                <a:gd name="T6" fmla="*/ 76 w 76"/>
                <a:gd name="T7" fmla="*/ 0 h 217"/>
                <a:gd name="T8" fmla="*/ 65 w 76"/>
                <a:gd name="T9" fmla="*/ 11 h 217"/>
                <a:gd name="T10" fmla="*/ 18 w 76"/>
                <a:gd name="T11" fmla="*/ 24 h 217"/>
                <a:gd name="T12" fmla="*/ 0 w 76"/>
                <a:gd name="T13" fmla="*/ 120 h 217"/>
                <a:gd name="T14" fmla="*/ 8 w 76"/>
                <a:gd name="T15" fmla="*/ 162 h 217"/>
                <a:gd name="T16" fmla="*/ 33 w 76"/>
                <a:gd name="T17"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217">
                  <a:moveTo>
                    <a:pt x="33" y="217"/>
                  </a:moveTo>
                  <a:cubicBezTo>
                    <a:pt x="33" y="217"/>
                    <a:pt x="34" y="203"/>
                    <a:pt x="52" y="195"/>
                  </a:cubicBezTo>
                  <a:cubicBezTo>
                    <a:pt x="52" y="195"/>
                    <a:pt x="70" y="154"/>
                    <a:pt x="72" y="113"/>
                  </a:cubicBezTo>
                  <a:cubicBezTo>
                    <a:pt x="74" y="73"/>
                    <a:pt x="71" y="11"/>
                    <a:pt x="76" y="0"/>
                  </a:cubicBezTo>
                  <a:cubicBezTo>
                    <a:pt x="76" y="0"/>
                    <a:pt x="72" y="2"/>
                    <a:pt x="65" y="11"/>
                  </a:cubicBezTo>
                  <a:cubicBezTo>
                    <a:pt x="65" y="11"/>
                    <a:pt x="27" y="17"/>
                    <a:pt x="18" y="24"/>
                  </a:cubicBezTo>
                  <a:cubicBezTo>
                    <a:pt x="18" y="24"/>
                    <a:pt x="5" y="57"/>
                    <a:pt x="0" y="120"/>
                  </a:cubicBezTo>
                  <a:cubicBezTo>
                    <a:pt x="0" y="120"/>
                    <a:pt x="6" y="157"/>
                    <a:pt x="8" y="162"/>
                  </a:cubicBezTo>
                  <a:cubicBezTo>
                    <a:pt x="11" y="167"/>
                    <a:pt x="21" y="196"/>
                    <a:pt x="33" y="217"/>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4" name="Freeform 204"/>
            <p:cNvSpPr>
              <a:spLocks/>
            </p:cNvSpPr>
            <p:nvPr/>
          </p:nvSpPr>
          <p:spPr bwMode="auto">
            <a:xfrm>
              <a:off x="4373563" y="4387851"/>
              <a:ext cx="161925" cy="234950"/>
            </a:xfrm>
            <a:custGeom>
              <a:avLst/>
              <a:gdLst>
                <a:gd name="T0" fmla="*/ 41 w 43"/>
                <a:gd name="T1" fmla="*/ 1 h 63"/>
                <a:gd name="T2" fmla="*/ 39 w 43"/>
                <a:gd name="T3" fmla="*/ 1 h 63"/>
                <a:gd name="T4" fmla="*/ 33 w 43"/>
                <a:gd name="T5" fmla="*/ 18 h 63"/>
                <a:gd name="T6" fmla="*/ 30 w 43"/>
                <a:gd name="T7" fmla="*/ 28 h 63"/>
                <a:gd name="T8" fmla="*/ 36 w 43"/>
                <a:gd name="T9" fmla="*/ 27 h 63"/>
                <a:gd name="T10" fmla="*/ 28 w 43"/>
                <a:gd name="T11" fmla="*/ 43 h 63"/>
                <a:gd name="T12" fmla="*/ 13 w 43"/>
                <a:gd name="T13" fmla="*/ 56 h 63"/>
                <a:gd name="T14" fmla="*/ 1 w 43"/>
                <a:gd name="T15" fmla="*/ 54 h 63"/>
                <a:gd name="T16" fmla="*/ 0 w 43"/>
                <a:gd name="T17" fmla="*/ 60 h 63"/>
                <a:gd name="T18" fmla="*/ 1 w 43"/>
                <a:gd name="T19" fmla="*/ 61 h 63"/>
                <a:gd name="T20" fmla="*/ 12 w 43"/>
                <a:gd name="T21" fmla="*/ 61 h 63"/>
                <a:gd name="T22" fmla="*/ 30 w 43"/>
                <a:gd name="T23" fmla="*/ 44 h 63"/>
                <a:gd name="T24" fmla="*/ 33 w 43"/>
                <a:gd name="T25" fmla="*/ 35 h 63"/>
                <a:gd name="T26" fmla="*/ 38 w 43"/>
                <a:gd name="T27" fmla="*/ 20 h 63"/>
                <a:gd name="T28" fmla="*/ 34 w 43"/>
                <a:gd name="T29" fmla="*/ 23 h 63"/>
                <a:gd name="T30" fmla="*/ 35 w 43"/>
                <a:gd name="T31" fmla="*/ 15 h 63"/>
                <a:gd name="T32" fmla="*/ 41 w 43"/>
                <a:gd name="T33"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63">
                  <a:moveTo>
                    <a:pt x="41" y="1"/>
                  </a:moveTo>
                  <a:cubicBezTo>
                    <a:pt x="41" y="0"/>
                    <a:pt x="40" y="0"/>
                    <a:pt x="39" y="1"/>
                  </a:cubicBezTo>
                  <a:cubicBezTo>
                    <a:pt x="42" y="4"/>
                    <a:pt x="33" y="18"/>
                    <a:pt x="33" y="18"/>
                  </a:cubicBezTo>
                  <a:cubicBezTo>
                    <a:pt x="30" y="28"/>
                    <a:pt x="30" y="28"/>
                    <a:pt x="30" y="28"/>
                  </a:cubicBezTo>
                  <a:cubicBezTo>
                    <a:pt x="30" y="28"/>
                    <a:pt x="34" y="25"/>
                    <a:pt x="36" y="27"/>
                  </a:cubicBezTo>
                  <a:cubicBezTo>
                    <a:pt x="33" y="31"/>
                    <a:pt x="28" y="43"/>
                    <a:pt x="28" y="43"/>
                  </a:cubicBezTo>
                  <a:cubicBezTo>
                    <a:pt x="28" y="43"/>
                    <a:pt x="21" y="50"/>
                    <a:pt x="13" y="56"/>
                  </a:cubicBezTo>
                  <a:cubicBezTo>
                    <a:pt x="4" y="63"/>
                    <a:pt x="1" y="54"/>
                    <a:pt x="1" y="54"/>
                  </a:cubicBezTo>
                  <a:cubicBezTo>
                    <a:pt x="0" y="60"/>
                    <a:pt x="0" y="60"/>
                    <a:pt x="0" y="60"/>
                  </a:cubicBezTo>
                  <a:cubicBezTo>
                    <a:pt x="0" y="60"/>
                    <a:pt x="0" y="61"/>
                    <a:pt x="1" y="61"/>
                  </a:cubicBezTo>
                  <a:cubicBezTo>
                    <a:pt x="1" y="61"/>
                    <a:pt x="10" y="63"/>
                    <a:pt x="12" y="61"/>
                  </a:cubicBezTo>
                  <a:cubicBezTo>
                    <a:pt x="14" y="59"/>
                    <a:pt x="30" y="44"/>
                    <a:pt x="30" y="44"/>
                  </a:cubicBezTo>
                  <a:cubicBezTo>
                    <a:pt x="30" y="44"/>
                    <a:pt x="31" y="39"/>
                    <a:pt x="33" y="35"/>
                  </a:cubicBezTo>
                  <a:cubicBezTo>
                    <a:pt x="36" y="31"/>
                    <a:pt x="41" y="22"/>
                    <a:pt x="38" y="20"/>
                  </a:cubicBezTo>
                  <a:cubicBezTo>
                    <a:pt x="34" y="23"/>
                    <a:pt x="34" y="23"/>
                    <a:pt x="34" y="23"/>
                  </a:cubicBezTo>
                  <a:cubicBezTo>
                    <a:pt x="34" y="23"/>
                    <a:pt x="35" y="19"/>
                    <a:pt x="35" y="15"/>
                  </a:cubicBezTo>
                  <a:cubicBezTo>
                    <a:pt x="35" y="15"/>
                    <a:pt x="43" y="3"/>
                    <a:pt x="41" y="1"/>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Freeform 205"/>
            <p:cNvSpPr>
              <a:spLocks/>
            </p:cNvSpPr>
            <p:nvPr/>
          </p:nvSpPr>
          <p:spPr bwMode="auto">
            <a:xfrm>
              <a:off x="3451225" y="5029201"/>
              <a:ext cx="333375" cy="85725"/>
            </a:xfrm>
            <a:custGeom>
              <a:avLst/>
              <a:gdLst>
                <a:gd name="T0" fmla="*/ 83 w 89"/>
                <a:gd name="T1" fmla="*/ 0 h 23"/>
                <a:gd name="T2" fmla="*/ 3 w 89"/>
                <a:gd name="T3" fmla="*/ 10 h 23"/>
                <a:gd name="T4" fmla="*/ 0 w 89"/>
                <a:gd name="T5" fmla="*/ 12 h 23"/>
                <a:gd name="T6" fmla="*/ 89 w 89"/>
                <a:gd name="T7" fmla="*/ 10 h 23"/>
                <a:gd name="T8" fmla="*/ 83 w 89"/>
                <a:gd name="T9" fmla="*/ 0 h 23"/>
              </a:gdLst>
              <a:ahLst/>
              <a:cxnLst>
                <a:cxn ang="0">
                  <a:pos x="T0" y="T1"/>
                </a:cxn>
                <a:cxn ang="0">
                  <a:pos x="T2" y="T3"/>
                </a:cxn>
                <a:cxn ang="0">
                  <a:pos x="T4" y="T5"/>
                </a:cxn>
                <a:cxn ang="0">
                  <a:pos x="T6" y="T7"/>
                </a:cxn>
                <a:cxn ang="0">
                  <a:pos x="T8" y="T9"/>
                </a:cxn>
              </a:cxnLst>
              <a:rect l="0" t="0" r="r" b="b"/>
              <a:pathLst>
                <a:path w="89" h="23">
                  <a:moveTo>
                    <a:pt x="83" y="0"/>
                  </a:moveTo>
                  <a:cubicBezTo>
                    <a:pt x="53" y="12"/>
                    <a:pt x="18" y="11"/>
                    <a:pt x="3" y="10"/>
                  </a:cubicBezTo>
                  <a:cubicBezTo>
                    <a:pt x="1" y="11"/>
                    <a:pt x="0" y="12"/>
                    <a:pt x="0" y="12"/>
                  </a:cubicBezTo>
                  <a:cubicBezTo>
                    <a:pt x="0" y="12"/>
                    <a:pt x="52" y="23"/>
                    <a:pt x="89" y="10"/>
                  </a:cubicBezTo>
                  <a:lnTo>
                    <a:pt x="8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6" name="Freeform 206"/>
            <p:cNvSpPr>
              <a:spLocks/>
            </p:cNvSpPr>
            <p:nvPr/>
          </p:nvSpPr>
          <p:spPr bwMode="auto">
            <a:xfrm>
              <a:off x="3379788" y="4511676"/>
              <a:ext cx="93663" cy="449263"/>
            </a:xfrm>
            <a:custGeom>
              <a:avLst/>
              <a:gdLst>
                <a:gd name="T0" fmla="*/ 22 w 25"/>
                <a:gd name="T1" fmla="*/ 120 h 120"/>
                <a:gd name="T2" fmla="*/ 25 w 25"/>
                <a:gd name="T3" fmla="*/ 93 h 120"/>
                <a:gd name="T4" fmla="*/ 25 w 25"/>
                <a:gd name="T5" fmla="*/ 88 h 120"/>
                <a:gd name="T6" fmla="*/ 3 w 25"/>
                <a:gd name="T7" fmla="*/ 14 h 120"/>
                <a:gd name="T8" fmla="*/ 12 w 25"/>
                <a:gd name="T9" fmla="*/ 11 h 120"/>
                <a:gd name="T10" fmla="*/ 3 w 25"/>
                <a:gd name="T11" fmla="*/ 0 h 120"/>
                <a:gd name="T12" fmla="*/ 8 w 25"/>
                <a:gd name="T13" fmla="*/ 10 h 120"/>
                <a:gd name="T14" fmla="*/ 0 w 25"/>
                <a:gd name="T15" fmla="*/ 14 h 120"/>
                <a:gd name="T16" fmla="*/ 22 w 25"/>
                <a:gd name="T1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20">
                  <a:moveTo>
                    <a:pt x="22" y="120"/>
                  </a:moveTo>
                  <a:cubicBezTo>
                    <a:pt x="23" y="112"/>
                    <a:pt x="24" y="102"/>
                    <a:pt x="25" y="93"/>
                  </a:cubicBezTo>
                  <a:cubicBezTo>
                    <a:pt x="25" y="91"/>
                    <a:pt x="25" y="90"/>
                    <a:pt x="25" y="88"/>
                  </a:cubicBezTo>
                  <a:cubicBezTo>
                    <a:pt x="15" y="59"/>
                    <a:pt x="3" y="14"/>
                    <a:pt x="3" y="14"/>
                  </a:cubicBezTo>
                  <a:cubicBezTo>
                    <a:pt x="12" y="11"/>
                    <a:pt x="12" y="11"/>
                    <a:pt x="12" y="11"/>
                  </a:cubicBezTo>
                  <a:cubicBezTo>
                    <a:pt x="7" y="6"/>
                    <a:pt x="3" y="0"/>
                    <a:pt x="3" y="0"/>
                  </a:cubicBezTo>
                  <a:cubicBezTo>
                    <a:pt x="8" y="10"/>
                    <a:pt x="8" y="10"/>
                    <a:pt x="8" y="10"/>
                  </a:cubicBezTo>
                  <a:cubicBezTo>
                    <a:pt x="4" y="12"/>
                    <a:pt x="0" y="14"/>
                    <a:pt x="0" y="14"/>
                  </a:cubicBezTo>
                  <a:cubicBezTo>
                    <a:pt x="12" y="57"/>
                    <a:pt x="19" y="99"/>
                    <a:pt x="22" y="1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7" name="Freeform 207"/>
            <p:cNvSpPr>
              <a:spLocks/>
            </p:cNvSpPr>
            <p:nvPr/>
          </p:nvSpPr>
          <p:spPr bwMode="auto">
            <a:xfrm>
              <a:off x="4359275" y="4541838"/>
              <a:ext cx="52388" cy="115888"/>
            </a:xfrm>
            <a:custGeom>
              <a:avLst/>
              <a:gdLst>
                <a:gd name="T0" fmla="*/ 10 w 14"/>
                <a:gd name="T1" fmla="*/ 0 h 31"/>
                <a:gd name="T2" fmla="*/ 0 w 14"/>
                <a:gd name="T3" fmla="*/ 5 h 31"/>
                <a:gd name="T4" fmla="*/ 9 w 14"/>
                <a:gd name="T5" fmla="*/ 31 h 31"/>
                <a:gd name="T6" fmla="*/ 10 w 14"/>
                <a:gd name="T7" fmla="*/ 0 h 31"/>
              </a:gdLst>
              <a:ahLst/>
              <a:cxnLst>
                <a:cxn ang="0">
                  <a:pos x="T0" y="T1"/>
                </a:cxn>
                <a:cxn ang="0">
                  <a:pos x="T2" y="T3"/>
                </a:cxn>
                <a:cxn ang="0">
                  <a:pos x="T4" y="T5"/>
                </a:cxn>
                <a:cxn ang="0">
                  <a:pos x="T6" y="T7"/>
                </a:cxn>
              </a:cxnLst>
              <a:rect l="0" t="0" r="r" b="b"/>
              <a:pathLst>
                <a:path w="14" h="31">
                  <a:moveTo>
                    <a:pt x="10" y="0"/>
                  </a:moveTo>
                  <a:cubicBezTo>
                    <a:pt x="0" y="5"/>
                    <a:pt x="0" y="5"/>
                    <a:pt x="0" y="5"/>
                  </a:cubicBezTo>
                  <a:cubicBezTo>
                    <a:pt x="9" y="31"/>
                    <a:pt x="9" y="31"/>
                    <a:pt x="9" y="31"/>
                  </a:cubicBezTo>
                  <a:cubicBezTo>
                    <a:pt x="9" y="31"/>
                    <a:pt x="14" y="14"/>
                    <a:pt x="1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Freeform 208"/>
            <p:cNvSpPr>
              <a:spLocks/>
            </p:cNvSpPr>
            <p:nvPr/>
          </p:nvSpPr>
          <p:spPr bwMode="auto">
            <a:xfrm>
              <a:off x="3395663" y="4721226"/>
              <a:ext cx="0" cy="55563"/>
            </a:xfrm>
            <a:custGeom>
              <a:avLst/>
              <a:gdLst>
                <a:gd name="T0" fmla="*/ 4 h 15"/>
                <a:gd name="T1" fmla="*/ 15 h 15"/>
                <a:gd name="T2" fmla="*/ 6 h 15"/>
                <a:gd name="T3" fmla="*/ 4 h 15"/>
              </a:gdLst>
              <a:ahLst/>
              <a:cxnLst>
                <a:cxn ang="0">
                  <a:pos x="0" y="T0"/>
                </a:cxn>
                <a:cxn ang="0">
                  <a:pos x="0" y="T1"/>
                </a:cxn>
                <a:cxn ang="0">
                  <a:pos x="0" y="T2"/>
                </a:cxn>
                <a:cxn ang="0">
                  <a:pos x="0" y="T3"/>
                </a:cxn>
              </a:cxnLst>
              <a:rect l="0" t="0" r="r" b="b"/>
              <a:pathLst>
                <a:path h="15">
                  <a:moveTo>
                    <a:pt x="0" y="4"/>
                  </a:moveTo>
                  <a:cubicBezTo>
                    <a:pt x="0" y="0"/>
                    <a:pt x="0" y="6"/>
                    <a:pt x="0" y="15"/>
                  </a:cubicBezTo>
                  <a:cubicBezTo>
                    <a:pt x="0" y="11"/>
                    <a:pt x="0" y="8"/>
                    <a:pt x="0" y="6"/>
                  </a:cubicBezTo>
                  <a:cubicBezTo>
                    <a:pt x="0" y="5"/>
                    <a:pt x="0" y="5"/>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9" name="Freeform 209"/>
            <p:cNvSpPr>
              <a:spLocks/>
            </p:cNvSpPr>
            <p:nvPr/>
          </p:nvSpPr>
          <p:spPr bwMode="auto">
            <a:xfrm>
              <a:off x="3238500" y="4570413"/>
              <a:ext cx="179388" cy="596900"/>
            </a:xfrm>
            <a:custGeom>
              <a:avLst/>
              <a:gdLst>
                <a:gd name="T0" fmla="*/ 48 w 48"/>
                <a:gd name="T1" fmla="*/ 148 h 159"/>
                <a:gd name="T2" fmla="*/ 42 w 48"/>
                <a:gd name="T3" fmla="*/ 115 h 159"/>
                <a:gd name="T4" fmla="*/ 42 w 48"/>
                <a:gd name="T5" fmla="*/ 55 h 159"/>
                <a:gd name="T6" fmla="*/ 37 w 48"/>
                <a:gd name="T7" fmla="*/ 100 h 159"/>
                <a:gd name="T8" fmla="*/ 33 w 48"/>
                <a:gd name="T9" fmla="*/ 44 h 159"/>
                <a:gd name="T10" fmla="*/ 33 w 48"/>
                <a:gd name="T11" fmla="*/ 115 h 159"/>
                <a:gd name="T12" fmla="*/ 20 w 48"/>
                <a:gd name="T13" fmla="*/ 71 h 159"/>
                <a:gd name="T14" fmla="*/ 16 w 48"/>
                <a:gd name="T15" fmla="*/ 0 h 159"/>
                <a:gd name="T16" fmla="*/ 14 w 48"/>
                <a:gd name="T17" fmla="*/ 66 h 159"/>
                <a:gd name="T18" fmla="*/ 0 w 48"/>
                <a:gd name="T19" fmla="*/ 49 h 159"/>
                <a:gd name="T20" fmla="*/ 14 w 48"/>
                <a:gd name="T21" fmla="*/ 72 h 159"/>
                <a:gd name="T22" fmla="*/ 9 w 48"/>
                <a:gd name="T23" fmla="*/ 79 h 159"/>
                <a:gd name="T24" fmla="*/ 15 w 48"/>
                <a:gd name="T25" fmla="*/ 84 h 159"/>
                <a:gd name="T26" fmla="*/ 3 w 48"/>
                <a:gd name="T27" fmla="*/ 90 h 159"/>
                <a:gd name="T28" fmla="*/ 17 w 48"/>
                <a:gd name="T29" fmla="*/ 90 h 159"/>
                <a:gd name="T30" fmla="*/ 5 w 48"/>
                <a:gd name="T31" fmla="*/ 96 h 159"/>
                <a:gd name="T32" fmla="*/ 23 w 48"/>
                <a:gd name="T33" fmla="*/ 106 h 159"/>
                <a:gd name="T34" fmla="*/ 44 w 48"/>
                <a:gd name="T35" fmla="*/ 159 h 159"/>
                <a:gd name="T36" fmla="*/ 48 w 48"/>
                <a:gd name="T37" fmla="*/ 14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159">
                  <a:moveTo>
                    <a:pt x="48" y="148"/>
                  </a:moveTo>
                  <a:cubicBezTo>
                    <a:pt x="44" y="135"/>
                    <a:pt x="42" y="115"/>
                    <a:pt x="42" y="115"/>
                  </a:cubicBezTo>
                  <a:cubicBezTo>
                    <a:pt x="43" y="96"/>
                    <a:pt x="42" y="70"/>
                    <a:pt x="42" y="55"/>
                  </a:cubicBezTo>
                  <a:cubicBezTo>
                    <a:pt x="41" y="72"/>
                    <a:pt x="37" y="100"/>
                    <a:pt x="37" y="100"/>
                  </a:cubicBezTo>
                  <a:cubicBezTo>
                    <a:pt x="37" y="83"/>
                    <a:pt x="33" y="44"/>
                    <a:pt x="33" y="44"/>
                  </a:cubicBezTo>
                  <a:cubicBezTo>
                    <a:pt x="34" y="44"/>
                    <a:pt x="33" y="115"/>
                    <a:pt x="33" y="115"/>
                  </a:cubicBezTo>
                  <a:cubicBezTo>
                    <a:pt x="24" y="104"/>
                    <a:pt x="20" y="71"/>
                    <a:pt x="20" y="71"/>
                  </a:cubicBezTo>
                  <a:cubicBezTo>
                    <a:pt x="24" y="49"/>
                    <a:pt x="16" y="0"/>
                    <a:pt x="16" y="0"/>
                  </a:cubicBezTo>
                  <a:cubicBezTo>
                    <a:pt x="16" y="0"/>
                    <a:pt x="22" y="61"/>
                    <a:pt x="14" y="66"/>
                  </a:cubicBezTo>
                  <a:cubicBezTo>
                    <a:pt x="7" y="71"/>
                    <a:pt x="0" y="49"/>
                    <a:pt x="0" y="49"/>
                  </a:cubicBezTo>
                  <a:cubicBezTo>
                    <a:pt x="2" y="66"/>
                    <a:pt x="13" y="72"/>
                    <a:pt x="14" y="72"/>
                  </a:cubicBezTo>
                  <a:cubicBezTo>
                    <a:pt x="13" y="72"/>
                    <a:pt x="9" y="79"/>
                    <a:pt x="9" y="79"/>
                  </a:cubicBezTo>
                  <a:cubicBezTo>
                    <a:pt x="16" y="79"/>
                    <a:pt x="15" y="84"/>
                    <a:pt x="15" y="84"/>
                  </a:cubicBezTo>
                  <a:cubicBezTo>
                    <a:pt x="12" y="84"/>
                    <a:pt x="3" y="90"/>
                    <a:pt x="3" y="90"/>
                  </a:cubicBezTo>
                  <a:cubicBezTo>
                    <a:pt x="10" y="88"/>
                    <a:pt x="17" y="90"/>
                    <a:pt x="17" y="90"/>
                  </a:cubicBezTo>
                  <a:cubicBezTo>
                    <a:pt x="13" y="90"/>
                    <a:pt x="5" y="96"/>
                    <a:pt x="5" y="96"/>
                  </a:cubicBezTo>
                  <a:cubicBezTo>
                    <a:pt x="16" y="93"/>
                    <a:pt x="20" y="103"/>
                    <a:pt x="23" y="106"/>
                  </a:cubicBezTo>
                  <a:cubicBezTo>
                    <a:pt x="24" y="108"/>
                    <a:pt x="37" y="140"/>
                    <a:pt x="44" y="159"/>
                  </a:cubicBezTo>
                  <a:cubicBezTo>
                    <a:pt x="44" y="157"/>
                    <a:pt x="46" y="153"/>
                    <a:pt x="48" y="1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0" name="Freeform 210"/>
            <p:cNvSpPr>
              <a:spLocks/>
            </p:cNvSpPr>
            <p:nvPr/>
          </p:nvSpPr>
          <p:spPr bwMode="auto">
            <a:xfrm>
              <a:off x="3646488" y="4451351"/>
              <a:ext cx="762000" cy="881063"/>
            </a:xfrm>
            <a:custGeom>
              <a:avLst/>
              <a:gdLst>
                <a:gd name="T0" fmla="*/ 0 w 203"/>
                <a:gd name="T1" fmla="*/ 7 h 235"/>
                <a:gd name="T2" fmla="*/ 4 w 203"/>
                <a:gd name="T3" fmla="*/ 98 h 235"/>
                <a:gd name="T4" fmla="*/ 72 w 203"/>
                <a:gd name="T5" fmla="*/ 235 h 235"/>
                <a:gd name="T6" fmla="*/ 86 w 203"/>
                <a:gd name="T7" fmla="*/ 224 h 235"/>
                <a:gd name="T8" fmla="*/ 66 w 203"/>
                <a:gd name="T9" fmla="*/ 111 h 235"/>
                <a:gd name="T10" fmla="*/ 62 w 203"/>
                <a:gd name="T11" fmla="*/ 65 h 235"/>
                <a:gd name="T12" fmla="*/ 99 w 203"/>
                <a:gd name="T13" fmla="*/ 70 h 235"/>
                <a:gd name="T14" fmla="*/ 106 w 203"/>
                <a:gd name="T15" fmla="*/ 75 h 235"/>
                <a:gd name="T16" fmla="*/ 146 w 203"/>
                <a:gd name="T17" fmla="*/ 67 h 235"/>
                <a:gd name="T18" fmla="*/ 201 w 203"/>
                <a:gd name="T19" fmla="*/ 57 h 235"/>
                <a:gd name="T20" fmla="*/ 195 w 203"/>
                <a:gd name="T21" fmla="*/ 27 h 235"/>
                <a:gd name="T22" fmla="*/ 112 w 203"/>
                <a:gd name="T23" fmla="*/ 32 h 235"/>
                <a:gd name="T24" fmla="*/ 82 w 203"/>
                <a:gd name="T25" fmla="*/ 29 h 235"/>
                <a:gd name="T26" fmla="*/ 69 w 203"/>
                <a:gd name="T27" fmla="*/ 29 h 235"/>
                <a:gd name="T28" fmla="*/ 65 w 203"/>
                <a:gd name="T29" fmla="*/ 22 h 235"/>
                <a:gd name="T30" fmla="*/ 57 w 203"/>
                <a:gd name="T31" fmla="*/ 22 h 235"/>
                <a:gd name="T32" fmla="*/ 50 w 203"/>
                <a:gd name="T33" fmla="*/ 7 h 235"/>
                <a:gd name="T34" fmla="*/ 22 w 203"/>
                <a:gd name="T35" fmla="*/ 3 h 235"/>
                <a:gd name="T36" fmla="*/ 6 w 203"/>
                <a:gd name="T37" fmla="*/ 0 h 235"/>
                <a:gd name="T38" fmla="*/ 0 w 203"/>
                <a:gd name="T39" fmla="*/ 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3" h="235">
                  <a:moveTo>
                    <a:pt x="0" y="7"/>
                  </a:moveTo>
                  <a:cubicBezTo>
                    <a:pt x="0" y="7"/>
                    <a:pt x="0" y="67"/>
                    <a:pt x="4" y="98"/>
                  </a:cubicBezTo>
                  <a:cubicBezTo>
                    <a:pt x="4" y="98"/>
                    <a:pt x="35" y="215"/>
                    <a:pt x="72" y="235"/>
                  </a:cubicBezTo>
                  <a:cubicBezTo>
                    <a:pt x="72" y="235"/>
                    <a:pt x="84" y="228"/>
                    <a:pt x="86" y="224"/>
                  </a:cubicBezTo>
                  <a:cubicBezTo>
                    <a:pt x="87" y="220"/>
                    <a:pt x="68" y="119"/>
                    <a:pt x="66" y="111"/>
                  </a:cubicBezTo>
                  <a:cubicBezTo>
                    <a:pt x="64" y="103"/>
                    <a:pt x="62" y="65"/>
                    <a:pt x="62" y="65"/>
                  </a:cubicBezTo>
                  <a:cubicBezTo>
                    <a:pt x="62" y="65"/>
                    <a:pt x="93" y="68"/>
                    <a:pt x="99" y="70"/>
                  </a:cubicBezTo>
                  <a:cubicBezTo>
                    <a:pt x="99" y="70"/>
                    <a:pt x="99" y="76"/>
                    <a:pt x="106" y="75"/>
                  </a:cubicBezTo>
                  <a:cubicBezTo>
                    <a:pt x="114" y="74"/>
                    <a:pt x="141" y="67"/>
                    <a:pt x="146" y="67"/>
                  </a:cubicBezTo>
                  <a:cubicBezTo>
                    <a:pt x="150" y="66"/>
                    <a:pt x="199" y="58"/>
                    <a:pt x="201" y="57"/>
                  </a:cubicBezTo>
                  <a:cubicBezTo>
                    <a:pt x="203" y="56"/>
                    <a:pt x="196" y="30"/>
                    <a:pt x="195" y="27"/>
                  </a:cubicBezTo>
                  <a:cubicBezTo>
                    <a:pt x="193" y="24"/>
                    <a:pt x="126" y="31"/>
                    <a:pt x="112" y="32"/>
                  </a:cubicBezTo>
                  <a:cubicBezTo>
                    <a:pt x="112" y="32"/>
                    <a:pt x="84" y="30"/>
                    <a:pt x="82" y="29"/>
                  </a:cubicBezTo>
                  <a:cubicBezTo>
                    <a:pt x="80" y="28"/>
                    <a:pt x="69" y="29"/>
                    <a:pt x="69" y="29"/>
                  </a:cubicBezTo>
                  <a:cubicBezTo>
                    <a:pt x="69" y="29"/>
                    <a:pt x="67" y="23"/>
                    <a:pt x="65" y="22"/>
                  </a:cubicBezTo>
                  <a:cubicBezTo>
                    <a:pt x="63" y="22"/>
                    <a:pt x="57" y="22"/>
                    <a:pt x="57" y="22"/>
                  </a:cubicBezTo>
                  <a:cubicBezTo>
                    <a:pt x="57" y="22"/>
                    <a:pt x="58" y="10"/>
                    <a:pt x="50" y="7"/>
                  </a:cubicBezTo>
                  <a:cubicBezTo>
                    <a:pt x="42" y="4"/>
                    <a:pt x="27" y="6"/>
                    <a:pt x="22" y="3"/>
                  </a:cubicBezTo>
                  <a:cubicBezTo>
                    <a:pt x="17" y="1"/>
                    <a:pt x="6" y="0"/>
                    <a:pt x="6" y="0"/>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Freeform 211"/>
            <p:cNvSpPr>
              <a:spLocks/>
            </p:cNvSpPr>
            <p:nvPr/>
          </p:nvSpPr>
          <p:spPr bwMode="auto">
            <a:xfrm>
              <a:off x="3646488" y="4465638"/>
              <a:ext cx="738188" cy="803275"/>
            </a:xfrm>
            <a:custGeom>
              <a:avLst/>
              <a:gdLst>
                <a:gd name="T0" fmla="*/ 190 w 197"/>
                <a:gd name="T1" fmla="*/ 25 h 214"/>
                <a:gd name="T2" fmla="*/ 115 w 197"/>
                <a:gd name="T3" fmla="*/ 34 h 214"/>
                <a:gd name="T4" fmla="*/ 80 w 197"/>
                <a:gd name="T5" fmla="*/ 53 h 214"/>
                <a:gd name="T6" fmla="*/ 101 w 197"/>
                <a:gd name="T7" fmla="*/ 34 h 214"/>
                <a:gd name="T8" fmla="*/ 73 w 197"/>
                <a:gd name="T9" fmla="*/ 53 h 214"/>
                <a:gd name="T10" fmla="*/ 89 w 197"/>
                <a:gd name="T11" fmla="*/ 34 h 214"/>
                <a:gd name="T12" fmla="*/ 68 w 197"/>
                <a:gd name="T13" fmla="*/ 52 h 214"/>
                <a:gd name="T14" fmla="*/ 73 w 197"/>
                <a:gd name="T15" fmla="*/ 34 h 214"/>
                <a:gd name="T16" fmla="*/ 75 w 197"/>
                <a:gd name="T17" fmla="*/ 31 h 214"/>
                <a:gd name="T18" fmla="*/ 68 w 197"/>
                <a:gd name="T19" fmla="*/ 31 h 214"/>
                <a:gd name="T20" fmla="*/ 61 w 197"/>
                <a:gd name="T21" fmla="*/ 46 h 214"/>
                <a:gd name="T22" fmla="*/ 63 w 197"/>
                <a:gd name="T23" fmla="*/ 28 h 214"/>
                <a:gd name="T24" fmla="*/ 55 w 197"/>
                <a:gd name="T25" fmla="*/ 37 h 214"/>
                <a:gd name="T26" fmla="*/ 55 w 197"/>
                <a:gd name="T27" fmla="*/ 39 h 214"/>
                <a:gd name="T28" fmla="*/ 53 w 197"/>
                <a:gd name="T29" fmla="*/ 5 h 214"/>
                <a:gd name="T30" fmla="*/ 50 w 197"/>
                <a:gd name="T31" fmla="*/ 3 h 214"/>
                <a:gd name="T32" fmla="*/ 39 w 197"/>
                <a:gd name="T33" fmla="*/ 1 h 214"/>
                <a:gd name="T34" fmla="*/ 37 w 197"/>
                <a:gd name="T35" fmla="*/ 3 h 214"/>
                <a:gd name="T36" fmla="*/ 24 w 197"/>
                <a:gd name="T37" fmla="*/ 3 h 214"/>
                <a:gd name="T38" fmla="*/ 33 w 197"/>
                <a:gd name="T39" fmla="*/ 11 h 214"/>
                <a:gd name="T40" fmla="*/ 3 w 197"/>
                <a:gd name="T41" fmla="*/ 0 h 214"/>
                <a:gd name="T42" fmla="*/ 0 w 197"/>
                <a:gd name="T43" fmla="*/ 3 h 214"/>
                <a:gd name="T44" fmla="*/ 0 w 197"/>
                <a:gd name="T45" fmla="*/ 4 h 214"/>
                <a:gd name="T46" fmla="*/ 13 w 197"/>
                <a:gd name="T47" fmla="*/ 16 h 214"/>
                <a:gd name="T48" fmla="*/ 5 w 197"/>
                <a:gd name="T49" fmla="*/ 56 h 214"/>
                <a:gd name="T50" fmla="*/ 3 w 197"/>
                <a:gd name="T51" fmla="*/ 85 h 214"/>
                <a:gd name="T52" fmla="*/ 4 w 197"/>
                <a:gd name="T53" fmla="*/ 94 h 214"/>
                <a:gd name="T54" fmla="*/ 7 w 197"/>
                <a:gd name="T55" fmla="*/ 106 h 214"/>
                <a:gd name="T56" fmla="*/ 16 w 197"/>
                <a:gd name="T57" fmla="*/ 61 h 214"/>
                <a:gd name="T58" fmla="*/ 20 w 197"/>
                <a:gd name="T59" fmla="*/ 18 h 214"/>
                <a:gd name="T60" fmla="*/ 17 w 197"/>
                <a:gd name="T61" fmla="*/ 62 h 214"/>
                <a:gd name="T62" fmla="*/ 20 w 197"/>
                <a:gd name="T63" fmla="*/ 109 h 214"/>
                <a:gd name="T64" fmla="*/ 54 w 197"/>
                <a:gd name="T65" fmla="*/ 192 h 214"/>
                <a:gd name="T66" fmla="*/ 72 w 197"/>
                <a:gd name="T67" fmla="*/ 214 h 214"/>
                <a:gd name="T68" fmla="*/ 63 w 197"/>
                <a:gd name="T69" fmla="*/ 132 h 214"/>
                <a:gd name="T70" fmla="*/ 60 w 197"/>
                <a:gd name="T71" fmla="*/ 61 h 214"/>
                <a:gd name="T72" fmla="*/ 86 w 197"/>
                <a:gd name="T73" fmla="*/ 58 h 214"/>
                <a:gd name="T74" fmla="*/ 110 w 197"/>
                <a:gd name="T75" fmla="*/ 54 h 214"/>
                <a:gd name="T76" fmla="*/ 106 w 197"/>
                <a:gd name="T77" fmla="*/ 61 h 214"/>
                <a:gd name="T78" fmla="*/ 133 w 197"/>
                <a:gd name="T79" fmla="*/ 58 h 214"/>
                <a:gd name="T80" fmla="*/ 197 w 197"/>
                <a:gd name="T81" fmla="*/ 48 h 214"/>
                <a:gd name="T82" fmla="*/ 190 w 197"/>
                <a:gd name="T83" fmla="*/ 2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7" h="214">
                  <a:moveTo>
                    <a:pt x="190" y="25"/>
                  </a:moveTo>
                  <a:cubicBezTo>
                    <a:pt x="185" y="22"/>
                    <a:pt x="115" y="34"/>
                    <a:pt x="115" y="34"/>
                  </a:cubicBezTo>
                  <a:cubicBezTo>
                    <a:pt x="115" y="34"/>
                    <a:pt x="89" y="54"/>
                    <a:pt x="80" y="53"/>
                  </a:cubicBezTo>
                  <a:cubicBezTo>
                    <a:pt x="80" y="53"/>
                    <a:pt x="106" y="41"/>
                    <a:pt x="101" y="34"/>
                  </a:cubicBezTo>
                  <a:cubicBezTo>
                    <a:pt x="95" y="26"/>
                    <a:pt x="73" y="53"/>
                    <a:pt x="73" y="53"/>
                  </a:cubicBezTo>
                  <a:cubicBezTo>
                    <a:pt x="73" y="53"/>
                    <a:pt x="79" y="38"/>
                    <a:pt x="89" y="34"/>
                  </a:cubicBezTo>
                  <a:cubicBezTo>
                    <a:pt x="89" y="34"/>
                    <a:pt x="78" y="27"/>
                    <a:pt x="68" y="52"/>
                  </a:cubicBezTo>
                  <a:cubicBezTo>
                    <a:pt x="68" y="52"/>
                    <a:pt x="70" y="40"/>
                    <a:pt x="73" y="34"/>
                  </a:cubicBezTo>
                  <a:cubicBezTo>
                    <a:pt x="74" y="32"/>
                    <a:pt x="74" y="32"/>
                    <a:pt x="75" y="31"/>
                  </a:cubicBezTo>
                  <a:cubicBezTo>
                    <a:pt x="80" y="28"/>
                    <a:pt x="72" y="27"/>
                    <a:pt x="68" y="31"/>
                  </a:cubicBezTo>
                  <a:cubicBezTo>
                    <a:pt x="64" y="34"/>
                    <a:pt x="61" y="46"/>
                    <a:pt x="61" y="46"/>
                  </a:cubicBezTo>
                  <a:cubicBezTo>
                    <a:pt x="61" y="46"/>
                    <a:pt x="57" y="30"/>
                    <a:pt x="63" y="28"/>
                  </a:cubicBezTo>
                  <a:cubicBezTo>
                    <a:pt x="63" y="28"/>
                    <a:pt x="55" y="23"/>
                    <a:pt x="55" y="37"/>
                  </a:cubicBezTo>
                  <a:cubicBezTo>
                    <a:pt x="55" y="38"/>
                    <a:pt x="55" y="39"/>
                    <a:pt x="55" y="39"/>
                  </a:cubicBezTo>
                  <a:cubicBezTo>
                    <a:pt x="56" y="55"/>
                    <a:pt x="41" y="16"/>
                    <a:pt x="53" y="5"/>
                  </a:cubicBezTo>
                  <a:cubicBezTo>
                    <a:pt x="52" y="4"/>
                    <a:pt x="51" y="4"/>
                    <a:pt x="50" y="3"/>
                  </a:cubicBezTo>
                  <a:cubicBezTo>
                    <a:pt x="47" y="2"/>
                    <a:pt x="43" y="1"/>
                    <a:pt x="39" y="1"/>
                  </a:cubicBezTo>
                  <a:cubicBezTo>
                    <a:pt x="37" y="3"/>
                    <a:pt x="37" y="3"/>
                    <a:pt x="37" y="3"/>
                  </a:cubicBezTo>
                  <a:cubicBezTo>
                    <a:pt x="37" y="3"/>
                    <a:pt x="22" y="3"/>
                    <a:pt x="24" y="3"/>
                  </a:cubicBezTo>
                  <a:cubicBezTo>
                    <a:pt x="25" y="3"/>
                    <a:pt x="29" y="11"/>
                    <a:pt x="33" y="11"/>
                  </a:cubicBezTo>
                  <a:cubicBezTo>
                    <a:pt x="33" y="11"/>
                    <a:pt x="12" y="9"/>
                    <a:pt x="3" y="0"/>
                  </a:cubicBezTo>
                  <a:cubicBezTo>
                    <a:pt x="0" y="3"/>
                    <a:pt x="0" y="3"/>
                    <a:pt x="0" y="3"/>
                  </a:cubicBezTo>
                  <a:cubicBezTo>
                    <a:pt x="0" y="3"/>
                    <a:pt x="0" y="4"/>
                    <a:pt x="0" y="4"/>
                  </a:cubicBezTo>
                  <a:cubicBezTo>
                    <a:pt x="4" y="9"/>
                    <a:pt x="10" y="16"/>
                    <a:pt x="13" y="16"/>
                  </a:cubicBezTo>
                  <a:cubicBezTo>
                    <a:pt x="17" y="17"/>
                    <a:pt x="4" y="28"/>
                    <a:pt x="5" y="56"/>
                  </a:cubicBezTo>
                  <a:cubicBezTo>
                    <a:pt x="5" y="67"/>
                    <a:pt x="4" y="77"/>
                    <a:pt x="3" y="85"/>
                  </a:cubicBezTo>
                  <a:cubicBezTo>
                    <a:pt x="3" y="88"/>
                    <a:pt x="3" y="91"/>
                    <a:pt x="4" y="94"/>
                  </a:cubicBezTo>
                  <a:cubicBezTo>
                    <a:pt x="4" y="94"/>
                    <a:pt x="5" y="99"/>
                    <a:pt x="7" y="106"/>
                  </a:cubicBezTo>
                  <a:cubicBezTo>
                    <a:pt x="16" y="61"/>
                    <a:pt x="16" y="61"/>
                    <a:pt x="16" y="61"/>
                  </a:cubicBezTo>
                  <a:cubicBezTo>
                    <a:pt x="20" y="18"/>
                    <a:pt x="20" y="18"/>
                    <a:pt x="20" y="18"/>
                  </a:cubicBezTo>
                  <a:cubicBezTo>
                    <a:pt x="17" y="62"/>
                    <a:pt x="17" y="62"/>
                    <a:pt x="17" y="62"/>
                  </a:cubicBezTo>
                  <a:cubicBezTo>
                    <a:pt x="17" y="62"/>
                    <a:pt x="15" y="107"/>
                    <a:pt x="20" y="109"/>
                  </a:cubicBezTo>
                  <a:cubicBezTo>
                    <a:pt x="25" y="111"/>
                    <a:pt x="52" y="191"/>
                    <a:pt x="54" y="192"/>
                  </a:cubicBezTo>
                  <a:cubicBezTo>
                    <a:pt x="56" y="193"/>
                    <a:pt x="72" y="214"/>
                    <a:pt x="72" y="214"/>
                  </a:cubicBezTo>
                  <a:cubicBezTo>
                    <a:pt x="72" y="214"/>
                    <a:pt x="63" y="139"/>
                    <a:pt x="63" y="132"/>
                  </a:cubicBezTo>
                  <a:cubicBezTo>
                    <a:pt x="63" y="126"/>
                    <a:pt x="60" y="61"/>
                    <a:pt x="60" y="61"/>
                  </a:cubicBezTo>
                  <a:cubicBezTo>
                    <a:pt x="60" y="61"/>
                    <a:pt x="83" y="59"/>
                    <a:pt x="86" y="58"/>
                  </a:cubicBezTo>
                  <a:cubicBezTo>
                    <a:pt x="89" y="57"/>
                    <a:pt x="105" y="54"/>
                    <a:pt x="110" y="54"/>
                  </a:cubicBezTo>
                  <a:cubicBezTo>
                    <a:pt x="110" y="54"/>
                    <a:pt x="103" y="57"/>
                    <a:pt x="106" y="61"/>
                  </a:cubicBezTo>
                  <a:cubicBezTo>
                    <a:pt x="109" y="64"/>
                    <a:pt x="127" y="60"/>
                    <a:pt x="133" y="58"/>
                  </a:cubicBezTo>
                  <a:cubicBezTo>
                    <a:pt x="139" y="56"/>
                    <a:pt x="197" y="48"/>
                    <a:pt x="197" y="48"/>
                  </a:cubicBezTo>
                  <a:cubicBezTo>
                    <a:pt x="197" y="48"/>
                    <a:pt x="196" y="28"/>
                    <a:pt x="190" y="2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Freeform 212"/>
            <p:cNvSpPr>
              <a:spLocks/>
            </p:cNvSpPr>
            <p:nvPr/>
          </p:nvSpPr>
          <p:spPr bwMode="auto">
            <a:xfrm>
              <a:off x="3582988" y="6059488"/>
              <a:ext cx="242888" cy="258763"/>
            </a:xfrm>
            <a:custGeom>
              <a:avLst/>
              <a:gdLst>
                <a:gd name="T0" fmla="*/ 34 w 65"/>
                <a:gd name="T1" fmla="*/ 10 h 69"/>
                <a:gd name="T2" fmla="*/ 22 w 65"/>
                <a:gd name="T3" fmla="*/ 30 h 69"/>
                <a:gd name="T4" fmla="*/ 6 w 65"/>
                <a:gd name="T5" fmla="*/ 61 h 69"/>
                <a:gd name="T6" fmla="*/ 34 w 65"/>
                <a:gd name="T7" fmla="*/ 61 h 69"/>
                <a:gd name="T8" fmla="*/ 52 w 65"/>
                <a:gd name="T9" fmla="*/ 43 h 69"/>
                <a:gd name="T10" fmla="*/ 63 w 65"/>
                <a:gd name="T11" fmla="*/ 33 h 69"/>
                <a:gd name="T12" fmla="*/ 60 w 65"/>
                <a:gd name="T13" fmla="*/ 8 h 69"/>
                <a:gd name="T14" fmla="*/ 34 w 65"/>
                <a:gd name="T15" fmla="*/ 1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9">
                  <a:moveTo>
                    <a:pt x="34" y="10"/>
                  </a:moveTo>
                  <a:cubicBezTo>
                    <a:pt x="34" y="10"/>
                    <a:pt x="25" y="24"/>
                    <a:pt x="22" y="30"/>
                  </a:cubicBezTo>
                  <a:cubicBezTo>
                    <a:pt x="18" y="35"/>
                    <a:pt x="0" y="51"/>
                    <a:pt x="6" y="61"/>
                  </a:cubicBezTo>
                  <a:cubicBezTo>
                    <a:pt x="6" y="61"/>
                    <a:pt x="22" y="69"/>
                    <a:pt x="34" y="61"/>
                  </a:cubicBezTo>
                  <a:cubicBezTo>
                    <a:pt x="46" y="53"/>
                    <a:pt x="44" y="43"/>
                    <a:pt x="52" y="43"/>
                  </a:cubicBezTo>
                  <a:cubicBezTo>
                    <a:pt x="52" y="43"/>
                    <a:pt x="61" y="43"/>
                    <a:pt x="63" y="33"/>
                  </a:cubicBezTo>
                  <a:cubicBezTo>
                    <a:pt x="65" y="24"/>
                    <a:pt x="64" y="16"/>
                    <a:pt x="60" y="8"/>
                  </a:cubicBezTo>
                  <a:cubicBezTo>
                    <a:pt x="56" y="0"/>
                    <a:pt x="34" y="10"/>
                    <a:pt x="34"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Freeform 213"/>
            <p:cNvSpPr>
              <a:spLocks/>
            </p:cNvSpPr>
            <p:nvPr/>
          </p:nvSpPr>
          <p:spPr bwMode="auto">
            <a:xfrm>
              <a:off x="3508375" y="6037263"/>
              <a:ext cx="157163" cy="220663"/>
            </a:xfrm>
            <a:custGeom>
              <a:avLst/>
              <a:gdLst>
                <a:gd name="T0" fmla="*/ 10 w 42"/>
                <a:gd name="T1" fmla="*/ 7 h 59"/>
                <a:gd name="T2" fmla="*/ 8 w 42"/>
                <a:gd name="T3" fmla="*/ 28 h 59"/>
                <a:gd name="T4" fmla="*/ 8 w 42"/>
                <a:gd name="T5" fmla="*/ 55 h 59"/>
                <a:gd name="T6" fmla="*/ 36 w 42"/>
                <a:gd name="T7" fmla="*/ 54 h 59"/>
                <a:gd name="T8" fmla="*/ 33 w 42"/>
                <a:gd name="T9" fmla="*/ 32 h 59"/>
                <a:gd name="T10" fmla="*/ 34 w 42"/>
                <a:gd name="T11" fmla="*/ 5 h 59"/>
                <a:gd name="T12" fmla="*/ 10 w 42"/>
                <a:gd name="T13" fmla="*/ 7 h 59"/>
              </a:gdLst>
              <a:ahLst/>
              <a:cxnLst>
                <a:cxn ang="0">
                  <a:pos x="T0" y="T1"/>
                </a:cxn>
                <a:cxn ang="0">
                  <a:pos x="T2" y="T3"/>
                </a:cxn>
                <a:cxn ang="0">
                  <a:pos x="T4" y="T5"/>
                </a:cxn>
                <a:cxn ang="0">
                  <a:pos x="T6" y="T7"/>
                </a:cxn>
                <a:cxn ang="0">
                  <a:pos x="T8" y="T9"/>
                </a:cxn>
                <a:cxn ang="0">
                  <a:pos x="T10" y="T11"/>
                </a:cxn>
                <a:cxn ang="0">
                  <a:pos x="T12" y="T13"/>
                </a:cxn>
              </a:cxnLst>
              <a:rect l="0" t="0" r="r" b="b"/>
              <a:pathLst>
                <a:path w="42" h="59">
                  <a:moveTo>
                    <a:pt x="10" y="7"/>
                  </a:moveTo>
                  <a:cubicBezTo>
                    <a:pt x="10" y="7"/>
                    <a:pt x="9" y="21"/>
                    <a:pt x="8" y="28"/>
                  </a:cubicBezTo>
                  <a:cubicBezTo>
                    <a:pt x="6" y="35"/>
                    <a:pt x="0" y="51"/>
                    <a:pt x="8" y="55"/>
                  </a:cubicBezTo>
                  <a:cubicBezTo>
                    <a:pt x="8" y="55"/>
                    <a:pt x="30" y="59"/>
                    <a:pt x="36" y="54"/>
                  </a:cubicBezTo>
                  <a:cubicBezTo>
                    <a:pt x="42" y="48"/>
                    <a:pt x="33" y="32"/>
                    <a:pt x="33" y="32"/>
                  </a:cubicBezTo>
                  <a:cubicBezTo>
                    <a:pt x="33" y="32"/>
                    <a:pt x="37" y="11"/>
                    <a:pt x="34" y="5"/>
                  </a:cubicBezTo>
                  <a:cubicBezTo>
                    <a:pt x="31" y="0"/>
                    <a:pt x="18" y="2"/>
                    <a:pt x="1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214"/>
            <p:cNvSpPr>
              <a:spLocks/>
            </p:cNvSpPr>
            <p:nvPr/>
          </p:nvSpPr>
          <p:spPr bwMode="auto">
            <a:xfrm>
              <a:off x="3349625" y="5153026"/>
              <a:ext cx="315913" cy="828675"/>
            </a:xfrm>
            <a:custGeom>
              <a:avLst/>
              <a:gdLst>
                <a:gd name="T0" fmla="*/ 59 w 84"/>
                <a:gd name="T1" fmla="*/ 138 h 221"/>
                <a:gd name="T2" fmla="*/ 59 w 84"/>
                <a:gd name="T3" fmla="*/ 97 h 221"/>
                <a:gd name="T4" fmla="*/ 50 w 84"/>
                <a:gd name="T5" fmla="*/ 130 h 221"/>
                <a:gd name="T6" fmla="*/ 46 w 84"/>
                <a:gd name="T7" fmla="*/ 90 h 221"/>
                <a:gd name="T8" fmla="*/ 28 w 84"/>
                <a:gd name="T9" fmla="*/ 58 h 221"/>
                <a:gd name="T10" fmla="*/ 12 w 84"/>
                <a:gd name="T11" fmla="*/ 20 h 221"/>
                <a:gd name="T12" fmla="*/ 13 w 84"/>
                <a:gd name="T13" fmla="*/ 0 h 221"/>
                <a:gd name="T14" fmla="*/ 13 w 84"/>
                <a:gd name="T15" fmla="*/ 1 h 221"/>
                <a:gd name="T16" fmla="*/ 4 w 84"/>
                <a:gd name="T17" fmla="*/ 16 h 221"/>
                <a:gd name="T18" fmla="*/ 5 w 84"/>
                <a:gd name="T19" fmla="*/ 31 h 221"/>
                <a:gd name="T20" fmla="*/ 29 w 84"/>
                <a:gd name="T21" fmla="*/ 105 h 221"/>
                <a:gd name="T22" fmla="*/ 60 w 84"/>
                <a:gd name="T23" fmla="*/ 202 h 221"/>
                <a:gd name="T24" fmla="*/ 75 w 84"/>
                <a:gd name="T25" fmla="*/ 221 h 221"/>
                <a:gd name="T26" fmla="*/ 63 w 84"/>
                <a:gd name="T27" fmla="*/ 196 h 221"/>
                <a:gd name="T28" fmla="*/ 79 w 84"/>
                <a:gd name="T29" fmla="*/ 206 h 221"/>
                <a:gd name="T30" fmla="*/ 72 w 84"/>
                <a:gd name="T31" fmla="*/ 180 h 221"/>
                <a:gd name="T32" fmla="*/ 59 w 84"/>
                <a:gd name="T33" fmla="*/ 1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221">
                  <a:moveTo>
                    <a:pt x="59" y="138"/>
                  </a:moveTo>
                  <a:cubicBezTo>
                    <a:pt x="63" y="129"/>
                    <a:pt x="59" y="97"/>
                    <a:pt x="59" y="97"/>
                  </a:cubicBezTo>
                  <a:cubicBezTo>
                    <a:pt x="59" y="97"/>
                    <a:pt x="58" y="132"/>
                    <a:pt x="50" y="130"/>
                  </a:cubicBezTo>
                  <a:cubicBezTo>
                    <a:pt x="42" y="129"/>
                    <a:pt x="48" y="96"/>
                    <a:pt x="46" y="90"/>
                  </a:cubicBezTo>
                  <a:cubicBezTo>
                    <a:pt x="45" y="83"/>
                    <a:pt x="28" y="58"/>
                    <a:pt x="28" y="58"/>
                  </a:cubicBezTo>
                  <a:cubicBezTo>
                    <a:pt x="17" y="51"/>
                    <a:pt x="8" y="27"/>
                    <a:pt x="12" y="20"/>
                  </a:cubicBezTo>
                  <a:cubicBezTo>
                    <a:pt x="15" y="16"/>
                    <a:pt x="14" y="7"/>
                    <a:pt x="13" y="0"/>
                  </a:cubicBezTo>
                  <a:cubicBezTo>
                    <a:pt x="13" y="0"/>
                    <a:pt x="13" y="1"/>
                    <a:pt x="13" y="1"/>
                  </a:cubicBezTo>
                  <a:cubicBezTo>
                    <a:pt x="9" y="4"/>
                    <a:pt x="8" y="12"/>
                    <a:pt x="4" y="16"/>
                  </a:cubicBezTo>
                  <a:cubicBezTo>
                    <a:pt x="1" y="19"/>
                    <a:pt x="0" y="27"/>
                    <a:pt x="5" y="31"/>
                  </a:cubicBezTo>
                  <a:cubicBezTo>
                    <a:pt x="10" y="35"/>
                    <a:pt x="23" y="86"/>
                    <a:pt x="29" y="105"/>
                  </a:cubicBezTo>
                  <a:cubicBezTo>
                    <a:pt x="35" y="124"/>
                    <a:pt x="60" y="201"/>
                    <a:pt x="60" y="202"/>
                  </a:cubicBezTo>
                  <a:cubicBezTo>
                    <a:pt x="65" y="220"/>
                    <a:pt x="75" y="221"/>
                    <a:pt x="75" y="221"/>
                  </a:cubicBezTo>
                  <a:cubicBezTo>
                    <a:pt x="70" y="217"/>
                    <a:pt x="63" y="196"/>
                    <a:pt x="63" y="196"/>
                  </a:cubicBezTo>
                  <a:cubicBezTo>
                    <a:pt x="68" y="194"/>
                    <a:pt x="73" y="212"/>
                    <a:pt x="79" y="206"/>
                  </a:cubicBezTo>
                  <a:cubicBezTo>
                    <a:pt x="84" y="201"/>
                    <a:pt x="72" y="185"/>
                    <a:pt x="72" y="180"/>
                  </a:cubicBezTo>
                  <a:cubicBezTo>
                    <a:pt x="71" y="175"/>
                    <a:pt x="55" y="147"/>
                    <a:pt x="59" y="1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Freeform 215"/>
            <p:cNvSpPr>
              <a:spLocks/>
            </p:cNvSpPr>
            <p:nvPr/>
          </p:nvSpPr>
          <p:spPr bwMode="auto">
            <a:xfrm>
              <a:off x="3492500" y="4473576"/>
              <a:ext cx="123825" cy="528638"/>
            </a:xfrm>
            <a:custGeom>
              <a:avLst/>
              <a:gdLst>
                <a:gd name="T0" fmla="*/ 0 w 33"/>
                <a:gd name="T1" fmla="*/ 128 h 141"/>
                <a:gd name="T2" fmla="*/ 17 w 33"/>
                <a:gd name="T3" fmla="*/ 141 h 141"/>
                <a:gd name="T4" fmla="*/ 33 w 33"/>
                <a:gd name="T5" fmla="*/ 126 h 141"/>
                <a:gd name="T6" fmla="*/ 28 w 33"/>
                <a:gd name="T7" fmla="*/ 31 h 141"/>
                <a:gd name="T8" fmla="*/ 21 w 33"/>
                <a:gd name="T9" fmla="*/ 18 h 141"/>
                <a:gd name="T10" fmla="*/ 27 w 33"/>
                <a:gd name="T11" fmla="*/ 9 h 141"/>
                <a:gd name="T12" fmla="*/ 17 w 33"/>
                <a:gd name="T13" fmla="*/ 3 h 141"/>
                <a:gd name="T14" fmla="*/ 10 w 33"/>
                <a:gd name="T15" fmla="*/ 17 h 141"/>
                <a:gd name="T16" fmla="*/ 5 w 33"/>
                <a:gd name="T17" fmla="*/ 29 h 141"/>
                <a:gd name="T18" fmla="*/ 0 w 33"/>
                <a:gd name="T1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141">
                  <a:moveTo>
                    <a:pt x="0" y="128"/>
                  </a:moveTo>
                  <a:cubicBezTo>
                    <a:pt x="17" y="141"/>
                    <a:pt x="17" y="141"/>
                    <a:pt x="17" y="141"/>
                  </a:cubicBezTo>
                  <a:cubicBezTo>
                    <a:pt x="33" y="126"/>
                    <a:pt x="33" y="126"/>
                    <a:pt x="33" y="126"/>
                  </a:cubicBezTo>
                  <a:cubicBezTo>
                    <a:pt x="33" y="126"/>
                    <a:pt x="28" y="34"/>
                    <a:pt x="28" y="31"/>
                  </a:cubicBezTo>
                  <a:cubicBezTo>
                    <a:pt x="28" y="28"/>
                    <a:pt x="21" y="18"/>
                    <a:pt x="21" y="18"/>
                  </a:cubicBezTo>
                  <a:cubicBezTo>
                    <a:pt x="27" y="9"/>
                    <a:pt x="27" y="9"/>
                    <a:pt x="27" y="9"/>
                  </a:cubicBezTo>
                  <a:cubicBezTo>
                    <a:pt x="27" y="9"/>
                    <a:pt x="23" y="0"/>
                    <a:pt x="17" y="3"/>
                  </a:cubicBezTo>
                  <a:cubicBezTo>
                    <a:pt x="11" y="6"/>
                    <a:pt x="10" y="17"/>
                    <a:pt x="10" y="17"/>
                  </a:cubicBezTo>
                  <a:cubicBezTo>
                    <a:pt x="5" y="29"/>
                    <a:pt x="5" y="29"/>
                    <a:pt x="5" y="29"/>
                  </a:cubicBezTo>
                  <a:lnTo>
                    <a:pt x="0" y="128"/>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6" name="Freeform 216"/>
            <p:cNvSpPr>
              <a:spLocks/>
            </p:cNvSpPr>
            <p:nvPr/>
          </p:nvSpPr>
          <p:spPr bwMode="auto">
            <a:xfrm>
              <a:off x="4464050" y="4470401"/>
              <a:ext cx="41275" cy="52388"/>
            </a:xfrm>
            <a:custGeom>
              <a:avLst/>
              <a:gdLst>
                <a:gd name="T0" fmla="*/ 0 w 11"/>
                <a:gd name="T1" fmla="*/ 14 h 14"/>
                <a:gd name="T2" fmla="*/ 11 w 11"/>
                <a:gd name="T3" fmla="*/ 3 h 14"/>
                <a:gd name="T4" fmla="*/ 8 w 11"/>
                <a:gd name="T5" fmla="*/ 0 h 14"/>
                <a:gd name="T6" fmla="*/ 0 w 11"/>
                <a:gd name="T7" fmla="*/ 14 h 14"/>
              </a:gdLst>
              <a:ahLst/>
              <a:cxnLst>
                <a:cxn ang="0">
                  <a:pos x="T0" y="T1"/>
                </a:cxn>
                <a:cxn ang="0">
                  <a:pos x="T2" y="T3"/>
                </a:cxn>
                <a:cxn ang="0">
                  <a:pos x="T4" y="T5"/>
                </a:cxn>
                <a:cxn ang="0">
                  <a:pos x="T6" y="T7"/>
                </a:cxn>
              </a:cxnLst>
              <a:rect l="0" t="0" r="r" b="b"/>
              <a:pathLst>
                <a:path w="11" h="14">
                  <a:moveTo>
                    <a:pt x="0" y="14"/>
                  </a:moveTo>
                  <a:cubicBezTo>
                    <a:pt x="0" y="14"/>
                    <a:pt x="6" y="4"/>
                    <a:pt x="11" y="3"/>
                  </a:cubicBezTo>
                  <a:cubicBezTo>
                    <a:pt x="8" y="0"/>
                    <a:pt x="8" y="0"/>
                    <a:pt x="8" y="0"/>
                  </a:cubicBezTo>
                  <a:cubicBezTo>
                    <a:pt x="8" y="0"/>
                    <a:pt x="1" y="12"/>
                    <a:pt x="0" y="1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7" name="Freeform 217"/>
            <p:cNvSpPr>
              <a:spLocks/>
            </p:cNvSpPr>
            <p:nvPr/>
          </p:nvSpPr>
          <p:spPr bwMode="auto">
            <a:xfrm>
              <a:off x="4464050" y="4405313"/>
              <a:ext cx="44450" cy="65088"/>
            </a:xfrm>
            <a:custGeom>
              <a:avLst/>
              <a:gdLst>
                <a:gd name="T0" fmla="*/ 0 w 12"/>
                <a:gd name="T1" fmla="*/ 17 h 17"/>
                <a:gd name="T2" fmla="*/ 5 w 12"/>
                <a:gd name="T3" fmla="*/ 10 h 17"/>
                <a:gd name="T4" fmla="*/ 12 w 12"/>
                <a:gd name="T5" fmla="*/ 0 h 17"/>
                <a:gd name="T6" fmla="*/ 4 w 12"/>
                <a:gd name="T7" fmla="*/ 9 h 17"/>
                <a:gd name="T8" fmla="*/ 0 w 12"/>
                <a:gd name="T9" fmla="*/ 17 h 17"/>
              </a:gdLst>
              <a:ahLst/>
              <a:cxnLst>
                <a:cxn ang="0">
                  <a:pos x="T0" y="T1"/>
                </a:cxn>
                <a:cxn ang="0">
                  <a:pos x="T2" y="T3"/>
                </a:cxn>
                <a:cxn ang="0">
                  <a:pos x="T4" y="T5"/>
                </a:cxn>
                <a:cxn ang="0">
                  <a:pos x="T6" y="T7"/>
                </a:cxn>
                <a:cxn ang="0">
                  <a:pos x="T8" y="T9"/>
                </a:cxn>
              </a:cxnLst>
              <a:rect l="0" t="0" r="r" b="b"/>
              <a:pathLst>
                <a:path w="12" h="17">
                  <a:moveTo>
                    <a:pt x="0" y="17"/>
                  </a:moveTo>
                  <a:cubicBezTo>
                    <a:pt x="0" y="17"/>
                    <a:pt x="3" y="11"/>
                    <a:pt x="5" y="10"/>
                  </a:cubicBezTo>
                  <a:cubicBezTo>
                    <a:pt x="6" y="8"/>
                    <a:pt x="12" y="0"/>
                    <a:pt x="12" y="0"/>
                  </a:cubicBezTo>
                  <a:cubicBezTo>
                    <a:pt x="4" y="9"/>
                    <a:pt x="4" y="9"/>
                    <a:pt x="4" y="9"/>
                  </a:cubicBezTo>
                  <a:lnTo>
                    <a:pt x="0" y="17"/>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28" name="文本框 127"/>
          <p:cNvSpPr txBox="1"/>
          <p:nvPr/>
        </p:nvSpPr>
        <p:spPr>
          <a:xfrm>
            <a:off x="8565855" y="2253889"/>
            <a:ext cx="2188004" cy="369332"/>
          </a:xfrm>
          <a:prstGeom prst="rect">
            <a:avLst/>
          </a:prstGeom>
          <a:noFill/>
        </p:spPr>
        <p:txBody>
          <a:bodyPr wrap="square" rtlCol="0">
            <a:spAutoFit/>
          </a:bodyPr>
          <a:lstStyle/>
          <a:p>
            <a:r>
              <a:rPr lang="en-US" altLang="zh-CN" dirty="0" smtClean="0">
                <a:solidFill>
                  <a:srgbClr val="80A933"/>
                </a:solidFill>
                <a:latin typeface="微软雅黑" panose="020B0503020204020204" pitchFamily="34" charset="-122"/>
                <a:ea typeface="微软雅黑" panose="020B0503020204020204" pitchFamily="34" charset="-122"/>
              </a:rPr>
              <a:t>04 </a:t>
            </a:r>
            <a:r>
              <a:rPr lang="zh-CN" altLang="en-US" dirty="0" smtClean="0">
                <a:solidFill>
                  <a:srgbClr val="80A933"/>
                </a:solidFill>
                <a:latin typeface="微软雅黑" panose="020B0503020204020204" pitchFamily="34" charset="-122"/>
                <a:ea typeface="微软雅黑" panose="020B0503020204020204" pitchFamily="34" charset="-122"/>
              </a:rPr>
              <a:t>折线图</a:t>
            </a:r>
            <a:r>
              <a:rPr lang="en-US" altLang="zh-CN" dirty="0">
                <a:solidFill>
                  <a:srgbClr val="80A933"/>
                </a:solidFill>
                <a:latin typeface="微软雅黑" panose="020B0503020204020204" pitchFamily="34" charset="-122"/>
                <a:ea typeface="微软雅黑" panose="020B0503020204020204" pitchFamily="34" charset="-122"/>
              </a:rPr>
              <a:t>/</a:t>
            </a:r>
            <a:r>
              <a:rPr lang="zh-CN" altLang="en-US" dirty="0">
                <a:solidFill>
                  <a:srgbClr val="80A933"/>
                </a:solidFill>
                <a:latin typeface="微软雅黑" panose="020B0503020204020204" pitchFamily="34" charset="-122"/>
                <a:ea typeface="微软雅黑" panose="020B0503020204020204" pitchFamily="34" charset="-122"/>
              </a:rPr>
              <a:t>面积图</a:t>
            </a:r>
          </a:p>
        </p:txBody>
      </p:sp>
      <p:grpSp>
        <p:nvGrpSpPr>
          <p:cNvPr id="2" name="组合 1"/>
          <p:cNvGrpSpPr/>
          <p:nvPr/>
        </p:nvGrpSpPr>
        <p:grpSpPr>
          <a:xfrm>
            <a:off x="6731944" y="1710315"/>
            <a:ext cx="1342034" cy="1447261"/>
            <a:chOff x="7397485" y="3586794"/>
            <a:chExt cx="1720118" cy="1854990"/>
          </a:xfrm>
        </p:grpSpPr>
        <p:sp>
          <p:nvSpPr>
            <p:cNvPr id="129"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9"/>
            <p:cNvSpPr>
              <a:spLocks/>
            </p:cNvSpPr>
            <p:nvPr/>
          </p:nvSpPr>
          <p:spPr bwMode="auto">
            <a:xfrm>
              <a:off x="7860743" y="48925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0"/>
            <p:cNvSpPr>
              <a:spLocks/>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23575235"/>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363685" y="476368"/>
            <a:ext cx="249459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4.1  </a:t>
            </a:r>
            <a:r>
              <a:rPr lang="zh-CN" altLang="en-US" dirty="0" smtClean="0">
                <a:solidFill>
                  <a:schemeClr val="bg1"/>
                </a:solidFill>
                <a:latin typeface="微软雅黑" panose="020B0503020204020204" pitchFamily="34" charset="-122"/>
                <a:ea typeface="微软雅黑" panose="020B0503020204020204" pitchFamily="34" charset="-122"/>
              </a:rPr>
              <a:t>普通折线图的美化</a:t>
            </a:r>
            <a:endParaRPr lang="zh-CN" altLang="en-US" dirty="0">
              <a:solidFill>
                <a:schemeClr val="bg1"/>
              </a:solidFill>
              <a:latin typeface="微软雅黑" panose="020B0503020204020204" pitchFamily="34" charset="-122"/>
              <a:ea typeface="微软雅黑" panose="020B0503020204020204" pitchFamily="34" charset="-122"/>
            </a:endParaRPr>
          </a:p>
        </p:txBody>
      </p:sp>
      <p:graphicFrame>
        <p:nvGraphicFramePr>
          <p:cNvPr id="14" name="图表 13"/>
          <p:cNvGraphicFramePr/>
          <p:nvPr>
            <p:extLst>
              <p:ext uri="{D42A27DB-BD31-4B8C-83A1-F6EECF244321}">
                <p14:modId xmlns:p14="http://schemas.microsoft.com/office/powerpoint/2010/main" val="472710102"/>
              </p:ext>
            </p:extLst>
          </p:nvPr>
        </p:nvGraphicFramePr>
        <p:xfrm>
          <a:off x="717452" y="1463040"/>
          <a:ext cx="10480431" cy="488149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45099267"/>
      </p:ext>
    </p:extLst>
  </p:cSld>
  <p:clrMapOvr>
    <a:masterClrMapping/>
  </p:clrMapOvr>
  <p:transition>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378246" y="1655193"/>
            <a:ext cx="4572000" cy="1069720"/>
          </a:xfrm>
          <a:prstGeom prst="rect">
            <a:avLst/>
          </a:prstGeom>
          <a:ln>
            <a:solidFill>
              <a:srgbClr val="80A933"/>
            </a:solidFill>
          </a:ln>
        </p:spPr>
      </p:pic>
      <p:pic>
        <p:nvPicPr>
          <p:cNvPr id="29" name="图片 28"/>
          <p:cNvPicPr>
            <a:picLocks noChangeAspect="1"/>
          </p:cNvPicPr>
          <p:nvPr/>
        </p:nvPicPr>
        <p:blipFill>
          <a:blip r:embed="rId3"/>
          <a:stretch>
            <a:fillRect/>
          </a:stretch>
        </p:blipFill>
        <p:spPr>
          <a:xfrm>
            <a:off x="765192" y="1653329"/>
            <a:ext cx="2769207" cy="2235750"/>
          </a:xfrm>
          <a:prstGeom prst="rect">
            <a:avLst/>
          </a:prstGeom>
          <a:ln>
            <a:solidFill>
              <a:srgbClr val="80A933"/>
            </a:solidFill>
          </a:ln>
        </p:spPr>
      </p:pic>
      <p:sp>
        <p:nvSpPr>
          <p:cNvPr id="13" name="文本框 12"/>
          <p:cNvSpPr txBox="1"/>
          <p:nvPr/>
        </p:nvSpPr>
        <p:spPr>
          <a:xfrm>
            <a:off x="3363685" y="476368"/>
            <a:ext cx="378661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4.1  </a:t>
            </a:r>
            <a:r>
              <a:rPr lang="zh-CN" altLang="en-US" dirty="0" smtClean="0">
                <a:solidFill>
                  <a:schemeClr val="bg1"/>
                </a:solidFill>
                <a:latin typeface="微软雅黑" panose="020B0503020204020204" pitchFamily="34" charset="-122"/>
                <a:ea typeface="微软雅黑" panose="020B0503020204020204" pitchFamily="34" charset="-122"/>
              </a:rPr>
              <a:t>普通折线图的美化 → 设计过程</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794093" y="1655192"/>
            <a:ext cx="1816100" cy="2233887"/>
          </a:xfrm>
          <a:prstGeom prst="rect">
            <a:avLst/>
          </a:prstGeom>
          <a:ln>
            <a:solidFill>
              <a:srgbClr val="80A933"/>
            </a:solidFill>
          </a:ln>
        </p:spPr>
      </p:pic>
      <p:pic>
        <p:nvPicPr>
          <p:cNvPr id="15" name="图片 1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78246" y="2986702"/>
            <a:ext cx="4572000" cy="902377"/>
          </a:xfrm>
          <a:prstGeom prst="rect">
            <a:avLst/>
          </a:prstGeom>
          <a:ln>
            <a:solidFill>
              <a:srgbClr val="80A933"/>
            </a:solidFill>
          </a:ln>
        </p:spPr>
      </p:pic>
      <p:sp>
        <p:nvSpPr>
          <p:cNvPr id="16" name="椭圆 15"/>
          <p:cNvSpPr/>
          <p:nvPr/>
        </p:nvSpPr>
        <p:spPr>
          <a:xfrm>
            <a:off x="743272" y="4492601"/>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文本框 16"/>
          <p:cNvSpPr txBox="1"/>
          <p:nvPr/>
        </p:nvSpPr>
        <p:spPr>
          <a:xfrm>
            <a:off x="1248399" y="4512042"/>
            <a:ext cx="4801314"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增加辅助数据一列，数据和要展示的数据相同</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椭圆 17"/>
          <p:cNvSpPr/>
          <p:nvPr/>
        </p:nvSpPr>
        <p:spPr>
          <a:xfrm>
            <a:off x="743272" y="5002736"/>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文本框 18"/>
          <p:cNvSpPr txBox="1"/>
          <p:nvPr/>
        </p:nvSpPr>
        <p:spPr>
          <a:xfrm>
            <a:off x="1248399" y="5022177"/>
            <a:ext cx="6647974"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设置</a:t>
            </a:r>
            <a:r>
              <a:rPr lang="zh-CN" altLang="en-US" b="1" dirty="0" smtClean="0">
                <a:solidFill>
                  <a:srgbClr val="FF9300"/>
                </a:solidFill>
                <a:latin typeface="微软雅黑" panose="020B0503020204020204" pitchFamily="34" charset="-122"/>
                <a:ea typeface="微软雅黑" panose="020B0503020204020204" pitchFamily="34" charset="-122"/>
              </a:rPr>
              <a:t>辅助</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数据展示为面积图，</a:t>
            </a:r>
            <a:r>
              <a:rPr lang="zh-CN" altLang="en-US" b="1" dirty="0">
                <a:solidFill>
                  <a:srgbClr val="FF9300"/>
                </a:solidFill>
                <a:latin typeface="微软雅黑" panose="020B0503020204020204" pitchFamily="34" charset="-122"/>
                <a:ea typeface="微软雅黑" panose="020B0503020204020204" pitchFamily="34" charset="-122"/>
              </a:rPr>
              <a:t>产品一</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设置为带数据标记的折线图</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743272" y="5512871"/>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 name="文本框 20"/>
          <p:cNvSpPr txBox="1"/>
          <p:nvPr/>
        </p:nvSpPr>
        <p:spPr>
          <a:xfrm>
            <a:off x="1248399" y="5532312"/>
            <a:ext cx="4378122"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设置标记的内置类型为</a:t>
            </a:r>
            <a:r>
              <a:rPr lang="zh-CN" altLang="en-US" b="1" dirty="0" smtClean="0">
                <a:solidFill>
                  <a:srgbClr val="FF9100"/>
                </a:solidFill>
                <a:latin typeface="微软雅黑" panose="020B0503020204020204" pitchFamily="34" charset="-122"/>
                <a:ea typeface="微软雅黑" panose="020B0503020204020204" pitchFamily="34" charset="-122"/>
              </a:rPr>
              <a:t>圆形</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，大小设为</a:t>
            </a:r>
            <a:r>
              <a:rPr lang="en-US" altLang="zh-CN" dirty="0" smtClean="0">
                <a:solidFill>
                  <a:srgbClr val="FF9100"/>
                </a:solidFill>
                <a:latin typeface="微软雅黑" panose="020B0503020204020204" pitchFamily="34" charset="-122"/>
                <a:ea typeface="微软雅黑" panose="020B0503020204020204" pitchFamily="34" charset="-122"/>
              </a:rPr>
              <a:t>11</a:t>
            </a:r>
            <a:endParaRPr lang="zh-CN" altLang="en-US" dirty="0">
              <a:solidFill>
                <a:srgbClr val="FF9100"/>
              </a:solidFill>
              <a:latin typeface="微软雅黑" panose="020B0503020204020204" pitchFamily="34" charset="-122"/>
              <a:ea typeface="微软雅黑" panose="020B0503020204020204" pitchFamily="34" charset="-122"/>
            </a:endParaRPr>
          </a:p>
        </p:txBody>
      </p:sp>
      <p:sp>
        <p:nvSpPr>
          <p:cNvPr id="22" name="椭圆 21"/>
          <p:cNvSpPr/>
          <p:nvPr/>
        </p:nvSpPr>
        <p:spPr>
          <a:xfrm>
            <a:off x="743272" y="6023007"/>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4</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文本框 22"/>
          <p:cNvSpPr txBox="1"/>
          <p:nvPr/>
        </p:nvSpPr>
        <p:spPr>
          <a:xfrm>
            <a:off x="1248399" y="6042448"/>
            <a:ext cx="6878806"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分别设置折线图的标记和面积图填充部分的颜色，并设置数字标签</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椭圆 23"/>
          <p:cNvSpPr/>
          <p:nvPr/>
        </p:nvSpPr>
        <p:spPr>
          <a:xfrm>
            <a:off x="840184" y="144012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椭圆 24"/>
          <p:cNvSpPr/>
          <p:nvPr/>
        </p:nvSpPr>
        <p:spPr>
          <a:xfrm>
            <a:off x="4487000" y="144012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6" name="椭圆 25"/>
          <p:cNvSpPr/>
          <p:nvPr/>
        </p:nvSpPr>
        <p:spPr>
          <a:xfrm>
            <a:off x="9902847" y="144012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7" name="椭圆 26"/>
          <p:cNvSpPr/>
          <p:nvPr/>
        </p:nvSpPr>
        <p:spPr>
          <a:xfrm>
            <a:off x="4487000" y="2793926"/>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4</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1" name="圆角矩形 30"/>
          <p:cNvSpPr/>
          <p:nvPr/>
        </p:nvSpPr>
        <p:spPr>
          <a:xfrm>
            <a:off x="10146352" y="3311611"/>
            <a:ext cx="1197151" cy="543697"/>
          </a:xfrm>
          <a:prstGeom prst="roundRect">
            <a:avLst>
              <a:gd name="adj" fmla="val 9237"/>
            </a:avLst>
          </a:prstGeom>
          <a:solidFill>
            <a:srgbClr val="ED7D31">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圆角矩形 31"/>
          <p:cNvSpPr/>
          <p:nvPr/>
        </p:nvSpPr>
        <p:spPr>
          <a:xfrm>
            <a:off x="10473078" y="2059817"/>
            <a:ext cx="543697" cy="311507"/>
          </a:xfrm>
          <a:prstGeom prst="roundRect">
            <a:avLst>
              <a:gd name="adj" fmla="val 9237"/>
            </a:avLst>
          </a:prstGeom>
          <a:solidFill>
            <a:srgbClr val="ED7D31">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圆角矩形 32"/>
          <p:cNvSpPr/>
          <p:nvPr/>
        </p:nvSpPr>
        <p:spPr>
          <a:xfrm>
            <a:off x="7859308" y="3202141"/>
            <a:ext cx="938703" cy="686938"/>
          </a:xfrm>
          <a:prstGeom prst="roundRect">
            <a:avLst>
              <a:gd name="adj" fmla="val 9237"/>
            </a:avLst>
          </a:prstGeom>
          <a:solidFill>
            <a:srgbClr val="ED7D31">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683257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图表 10"/>
          <p:cNvGraphicFramePr/>
          <p:nvPr>
            <p:extLst>
              <p:ext uri="{D42A27DB-BD31-4B8C-83A1-F6EECF244321}">
                <p14:modId xmlns:p14="http://schemas.microsoft.com/office/powerpoint/2010/main" val="3426076535"/>
              </p:ext>
            </p:extLst>
          </p:nvPr>
        </p:nvGraphicFramePr>
        <p:xfrm>
          <a:off x="717452" y="1463040"/>
          <a:ext cx="10480431" cy="4881490"/>
        </p:xfrm>
        <a:graphic>
          <a:graphicData uri="http://schemas.openxmlformats.org/drawingml/2006/chart">
            <c:chart xmlns:c="http://schemas.openxmlformats.org/drawingml/2006/chart" xmlns:r="http://schemas.openxmlformats.org/officeDocument/2006/relationships" r:id="rId2"/>
          </a:graphicData>
        </a:graphic>
      </p:graphicFrame>
      <p:sp>
        <p:nvSpPr>
          <p:cNvPr id="13" name="文本框 12"/>
          <p:cNvSpPr txBox="1"/>
          <p:nvPr/>
        </p:nvSpPr>
        <p:spPr>
          <a:xfrm>
            <a:off x="3363685" y="476368"/>
            <a:ext cx="4572085"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4.2  </a:t>
            </a:r>
            <a:r>
              <a:rPr lang="zh-CN" altLang="en-US" dirty="0" smtClean="0">
                <a:solidFill>
                  <a:schemeClr val="bg1"/>
                </a:solidFill>
                <a:latin typeface="微软雅黑" panose="020B0503020204020204" pitchFamily="34" charset="-122"/>
                <a:ea typeface="微软雅黑" panose="020B0503020204020204" pitchFamily="34" charset="-122"/>
              </a:rPr>
              <a:t>带标记的堆积折线图与堆积面积图组合</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767533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363685" y="476368"/>
            <a:ext cx="5864106"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4.2  </a:t>
            </a:r>
            <a:r>
              <a:rPr lang="zh-CN" altLang="en-US" dirty="0" smtClean="0">
                <a:solidFill>
                  <a:schemeClr val="bg1"/>
                </a:solidFill>
                <a:latin typeface="微软雅黑" panose="020B0503020204020204" pitchFamily="34" charset="-122"/>
                <a:ea typeface="微软雅黑" panose="020B0503020204020204" pitchFamily="34" charset="-122"/>
              </a:rPr>
              <a:t>带标记的堆积折线图与堆积面积图组合 </a:t>
            </a:r>
            <a:r>
              <a:rPr lang="zh-CN" altLang="en-US" dirty="0">
                <a:solidFill>
                  <a:schemeClr val="bg1"/>
                </a:solidFill>
                <a:latin typeface="微软雅黑" panose="020B0503020204020204" pitchFamily="34" charset="-122"/>
                <a:ea typeface="微软雅黑" panose="020B0503020204020204" pitchFamily="34" charset="-122"/>
              </a:rPr>
              <a:t>→ 设计</a:t>
            </a:r>
            <a:r>
              <a:rPr lang="zh-CN" altLang="en-US" dirty="0" smtClean="0">
                <a:solidFill>
                  <a:schemeClr val="bg1"/>
                </a:solidFill>
                <a:latin typeface="微软雅黑" panose="020B0503020204020204" pitchFamily="34" charset="-122"/>
                <a:ea typeface="微软雅黑" panose="020B0503020204020204" pitchFamily="34" charset="-122"/>
              </a:rPr>
              <a:t>过程</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707708" y="1654532"/>
            <a:ext cx="3683807" cy="2235750"/>
          </a:xfrm>
          <a:prstGeom prst="rect">
            <a:avLst/>
          </a:prstGeom>
          <a:ln>
            <a:solidFill>
              <a:srgbClr val="80A933"/>
            </a:solidFill>
          </a:ln>
        </p:spPr>
      </p:pic>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07708" y="4428949"/>
            <a:ext cx="3683807" cy="1749754"/>
          </a:xfrm>
          <a:prstGeom prst="rect">
            <a:avLst/>
          </a:prstGeom>
          <a:ln>
            <a:solidFill>
              <a:srgbClr val="80A933"/>
            </a:solidFill>
          </a:ln>
        </p:spPr>
      </p:pic>
      <p:grpSp>
        <p:nvGrpSpPr>
          <p:cNvPr id="6" name="组合 5"/>
          <p:cNvGrpSpPr/>
          <p:nvPr/>
        </p:nvGrpSpPr>
        <p:grpSpPr>
          <a:xfrm>
            <a:off x="5323355" y="5736973"/>
            <a:ext cx="5669316" cy="441730"/>
            <a:chOff x="2643685" y="5697297"/>
            <a:chExt cx="5669316" cy="441730"/>
          </a:xfrm>
        </p:grpSpPr>
        <p:sp>
          <p:nvSpPr>
            <p:cNvPr id="7" name="圆角矩形 6"/>
            <p:cNvSpPr/>
            <p:nvPr/>
          </p:nvSpPr>
          <p:spPr>
            <a:xfrm>
              <a:off x="3419417" y="5702210"/>
              <a:ext cx="4893584" cy="436817"/>
            </a:xfrm>
            <a:prstGeom prst="roundRect">
              <a:avLst/>
            </a:prstGeom>
            <a:solidFill>
              <a:srgbClr val="80A93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0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8" name="文本框 7"/>
            <p:cNvSpPr txBox="1"/>
            <p:nvPr/>
          </p:nvSpPr>
          <p:spPr>
            <a:xfrm>
              <a:off x="3419417" y="5735952"/>
              <a:ext cx="4602182"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此案例学习自 </a:t>
              </a:r>
              <a:r>
                <a:rPr lang="en-US" altLang="zh-CN" dirty="0">
                  <a:solidFill>
                    <a:schemeClr val="bg1"/>
                  </a:solidFill>
                  <a:latin typeface="微软雅黑" panose="020B0503020204020204" pitchFamily="34" charset="-122"/>
                  <a:ea typeface="微软雅黑" panose="020B0503020204020204" pitchFamily="34" charset="-122"/>
                </a:rPr>
                <a:t>Office</a:t>
              </a:r>
              <a:r>
                <a:rPr lang="zh-CN" altLang="en-US" dirty="0">
                  <a:solidFill>
                    <a:schemeClr val="bg1"/>
                  </a:solidFill>
                  <a:latin typeface="微软雅黑" panose="020B0503020204020204" pitchFamily="34" charset="-122"/>
                  <a:ea typeface="微软雅黑" panose="020B0503020204020204" pitchFamily="34" charset="-122"/>
                </a:rPr>
                <a:t>资源</a:t>
              </a:r>
              <a:r>
                <a:rPr lang="zh-CN" altLang="en-US" dirty="0" smtClean="0">
                  <a:solidFill>
                    <a:schemeClr val="bg1"/>
                  </a:solidFill>
                  <a:latin typeface="微软雅黑" panose="020B0503020204020204" pitchFamily="34" charset="-122"/>
                  <a:ea typeface="微软雅黑" panose="020B0503020204020204" pitchFamily="34" charset="-122"/>
                </a:rPr>
                <a:t>宝库，特表感谢！</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2643685" y="5697297"/>
              <a:ext cx="720000" cy="436817"/>
            </a:xfrm>
            <a:prstGeom prst="roundRect">
              <a:avLst/>
            </a:prstGeom>
            <a:solidFill>
              <a:srgbClr val="ED413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说明</a:t>
              </a:r>
            </a:p>
          </p:txBody>
        </p:sp>
      </p:grpSp>
      <p:sp>
        <p:nvSpPr>
          <p:cNvPr id="10" name="椭圆 9"/>
          <p:cNvSpPr/>
          <p:nvPr/>
        </p:nvSpPr>
        <p:spPr>
          <a:xfrm>
            <a:off x="840184" y="144012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 name="椭圆 11"/>
          <p:cNvSpPr/>
          <p:nvPr/>
        </p:nvSpPr>
        <p:spPr>
          <a:xfrm>
            <a:off x="840184" y="4224841"/>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Freeform 60"/>
          <p:cNvSpPr>
            <a:spLocks/>
          </p:cNvSpPr>
          <p:nvPr/>
        </p:nvSpPr>
        <p:spPr bwMode="auto">
          <a:xfrm>
            <a:off x="5323355" y="411582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椭圆 15"/>
          <p:cNvSpPr/>
          <p:nvPr/>
        </p:nvSpPr>
        <p:spPr>
          <a:xfrm>
            <a:off x="5323355" y="1615390"/>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文本框 16"/>
          <p:cNvSpPr txBox="1"/>
          <p:nvPr/>
        </p:nvSpPr>
        <p:spPr>
          <a:xfrm>
            <a:off x="5828482" y="1634831"/>
            <a:ext cx="4801314"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修改数据及文字，如左图，</a:t>
            </a:r>
            <a:r>
              <a:rPr lang="zh-CN" altLang="en-US" b="1" dirty="0" smtClean="0">
                <a:solidFill>
                  <a:srgbClr val="FF9300"/>
                </a:solidFill>
                <a:latin typeface="微软雅黑" panose="020B0503020204020204" pitchFamily="34" charset="-122"/>
                <a:ea typeface="微软雅黑" panose="020B0503020204020204" pitchFamily="34" charset="-122"/>
              </a:rPr>
              <a:t>总计</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可以设成公式</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椭圆 17"/>
          <p:cNvSpPr/>
          <p:nvPr/>
        </p:nvSpPr>
        <p:spPr>
          <a:xfrm>
            <a:off x="5323355" y="2124761"/>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文本框 18"/>
          <p:cNvSpPr txBox="1"/>
          <p:nvPr/>
        </p:nvSpPr>
        <p:spPr>
          <a:xfrm>
            <a:off x="5828482" y="2109577"/>
            <a:ext cx="6167328" cy="438582"/>
          </a:xfrm>
          <a:prstGeom prst="rect">
            <a:avLst/>
          </a:prstGeom>
          <a:noFill/>
          <a:ln>
            <a:noFill/>
          </a:ln>
        </p:spPr>
        <p:txBody>
          <a:bodyPr wrap="square" rtlCol="0">
            <a:spAutoFit/>
          </a:bodyPr>
          <a:lstStyle/>
          <a:p>
            <a:pPr>
              <a:lnSpc>
                <a:spcPct val="125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设置</a:t>
            </a:r>
            <a:r>
              <a:rPr lang="zh-CN" altLang="en-US" b="1" dirty="0" smtClean="0">
                <a:solidFill>
                  <a:srgbClr val="80A933"/>
                </a:solidFill>
                <a:latin typeface="微软雅黑" panose="020B0503020204020204" pitchFamily="34" charset="-122"/>
                <a:ea typeface="微软雅黑" panose="020B0503020204020204" pitchFamily="34" charset="-122"/>
              </a:rPr>
              <a:t>产品一、产品二</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为</a:t>
            </a:r>
            <a:r>
              <a:rPr lang="zh-CN" altLang="en-US" b="1" dirty="0" smtClean="0">
                <a:solidFill>
                  <a:srgbClr val="FF9300"/>
                </a:solidFill>
                <a:latin typeface="微软雅黑" panose="020B0503020204020204" pitchFamily="34" charset="-122"/>
                <a:ea typeface="微软雅黑" panose="020B0503020204020204" pitchFamily="34" charset="-122"/>
              </a:rPr>
              <a:t>堆积面积图</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b="1" dirty="0" smtClean="0">
                <a:solidFill>
                  <a:srgbClr val="80A933"/>
                </a:solidFill>
                <a:latin typeface="微软雅黑" panose="020B0503020204020204" pitchFamily="34" charset="-122"/>
                <a:ea typeface="微软雅黑" panose="020B0503020204020204" pitchFamily="34" charset="-122"/>
              </a:rPr>
              <a:t>总计</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设为</a:t>
            </a:r>
            <a:r>
              <a:rPr lang="zh-CN" altLang="en-US" b="1" dirty="0" smtClean="0">
                <a:solidFill>
                  <a:srgbClr val="FF9300"/>
                </a:solidFill>
                <a:latin typeface="微软雅黑" panose="020B0503020204020204" pitchFamily="34" charset="-122"/>
                <a:ea typeface="微软雅黑" panose="020B0503020204020204" pitchFamily="34" charset="-122"/>
              </a:rPr>
              <a:t>堆积折线图</a:t>
            </a:r>
            <a:endParaRPr lang="zh-CN" altLang="en-US" b="1" dirty="0">
              <a:solidFill>
                <a:srgbClr val="FF9300"/>
              </a:solidFill>
              <a:latin typeface="微软雅黑" panose="020B0503020204020204" pitchFamily="34" charset="-122"/>
              <a:ea typeface="微软雅黑" panose="020B0503020204020204" pitchFamily="34" charset="-122"/>
            </a:endParaRPr>
          </a:p>
        </p:txBody>
      </p:sp>
      <p:sp>
        <p:nvSpPr>
          <p:cNvPr id="20" name="椭圆 19"/>
          <p:cNvSpPr/>
          <p:nvPr/>
        </p:nvSpPr>
        <p:spPr>
          <a:xfrm>
            <a:off x="5323355" y="263413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 name="文本框 20"/>
          <p:cNvSpPr txBox="1"/>
          <p:nvPr/>
        </p:nvSpPr>
        <p:spPr>
          <a:xfrm>
            <a:off x="5828482" y="2653574"/>
            <a:ext cx="5262979"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再</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设置</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折线、面积填充部分的颜色</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及折线阴影即可</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任意多边形 29"/>
          <p:cNvSpPr/>
          <p:nvPr/>
        </p:nvSpPr>
        <p:spPr>
          <a:xfrm rot="10800000" flipV="1">
            <a:off x="6457513" y="3620396"/>
            <a:ext cx="4535159" cy="1524000"/>
          </a:xfrm>
          <a:custGeom>
            <a:avLst/>
            <a:gdLst>
              <a:gd name="connsiteX0" fmla="*/ 3706717 w 4535159"/>
              <a:gd name="connsiteY0" fmla="*/ 0 h 1524000"/>
              <a:gd name="connsiteX1" fmla="*/ 78166 w 4535159"/>
              <a:gd name="connsiteY1" fmla="*/ 0 h 1524000"/>
              <a:gd name="connsiteX2" fmla="*/ 0 w 4535159"/>
              <a:gd name="connsiteY2" fmla="*/ 78166 h 1524000"/>
              <a:gd name="connsiteX3" fmla="*/ 0 w 4535159"/>
              <a:gd name="connsiteY3" fmla="*/ 1445834 h 1524000"/>
              <a:gd name="connsiteX4" fmla="*/ 78166 w 4535159"/>
              <a:gd name="connsiteY4" fmla="*/ 1524000 h 1524000"/>
              <a:gd name="connsiteX5" fmla="*/ 3706717 w 4535159"/>
              <a:gd name="connsiteY5" fmla="*/ 1524000 h 1524000"/>
              <a:gd name="connsiteX6" fmla="*/ 3784883 w 4535159"/>
              <a:gd name="connsiteY6" fmla="*/ 1445834 h 1524000"/>
              <a:gd name="connsiteX7" fmla="*/ 3784883 w 4535159"/>
              <a:gd name="connsiteY7" fmla="*/ 889785 h 1524000"/>
              <a:gd name="connsiteX8" fmla="*/ 4535159 w 4535159"/>
              <a:gd name="connsiteY8" fmla="*/ 889785 h 1524000"/>
              <a:gd name="connsiteX9" fmla="*/ 3784883 w 4535159"/>
              <a:gd name="connsiteY9" fmla="*/ 545237 h 1524000"/>
              <a:gd name="connsiteX10" fmla="*/ 3784883 w 4535159"/>
              <a:gd name="connsiteY10" fmla="*/ 78166 h 1524000"/>
              <a:gd name="connsiteX11" fmla="*/ 3706717 w 4535159"/>
              <a:gd name="connsiteY11" fmla="*/ 0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35159" h="1524000">
                <a:moveTo>
                  <a:pt x="3706717" y="0"/>
                </a:moveTo>
                <a:lnTo>
                  <a:pt x="78166" y="0"/>
                </a:lnTo>
                <a:cubicBezTo>
                  <a:pt x="34996" y="0"/>
                  <a:pt x="0" y="34996"/>
                  <a:pt x="0" y="78166"/>
                </a:cubicBezTo>
                <a:lnTo>
                  <a:pt x="0" y="1445834"/>
                </a:lnTo>
                <a:cubicBezTo>
                  <a:pt x="0" y="1489004"/>
                  <a:pt x="34996" y="1524000"/>
                  <a:pt x="78166" y="1524000"/>
                </a:cubicBezTo>
                <a:lnTo>
                  <a:pt x="3706717" y="1524000"/>
                </a:lnTo>
                <a:cubicBezTo>
                  <a:pt x="3749887" y="1524000"/>
                  <a:pt x="3784883" y="1489004"/>
                  <a:pt x="3784883" y="1445834"/>
                </a:cubicBezTo>
                <a:lnTo>
                  <a:pt x="3784883" y="889785"/>
                </a:lnTo>
                <a:lnTo>
                  <a:pt x="4535159" y="889785"/>
                </a:lnTo>
                <a:lnTo>
                  <a:pt x="3784883" y="545237"/>
                </a:lnTo>
                <a:lnTo>
                  <a:pt x="3784883" y="78166"/>
                </a:lnTo>
                <a:cubicBezTo>
                  <a:pt x="3784883" y="34996"/>
                  <a:pt x="3749887" y="0"/>
                  <a:pt x="3706717" y="0"/>
                </a:cubicBezTo>
                <a:close/>
              </a:path>
            </a:pathLst>
          </a:cu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50000"/>
              </a:lnSpc>
            </a:pPr>
            <a:r>
              <a:rPr lang="zh-CN" altLang="en-US" sz="2400" dirty="0" smtClean="0">
                <a:latin typeface="微软雅黑" panose="020B0503020204020204" pitchFamily="34" charset="-122"/>
                <a:ea typeface="微软雅黑" panose="020B0503020204020204" pitchFamily="34" charset="-122"/>
              </a:rPr>
              <a:t>自己动手才能掌握真相，</a:t>
            </a:r>
            <a:endParaRPr lang="en-US" altLang="zh-CN" sz="2400" dirty="0" smtClean="0">
              <a:latin typeface="微软雅黑" panose="020B0503020204020204" pitchFamily="34" charset="-122"/>
              <a:ea typeface="微软雅黑" panose="020B0503020204020204" pitchFamily="34" charset="-122"/>
            </a:endParaRPr>
          </a:p>
          <a:p>
            <a:pPr algn="r">
              <a:lnSpc>
                <a:spcPct val="150000"/>
              </a:lnSpc>
            </a:pPr>
            <a:r>
              <a:rPr lang="zh-CN" altLang="en-US" sz="2400" dirty="0" smtClean="0">
                <a:latin typeface="微软雅黑" panose="020B0503020204020204" pitchFamily="34" charset="-122"/>
                <a:ea typeface="微软雅黑" panose="020B0503020204020204" pitchFamily="34" charset="-122"/>
              </a:rPr>
              <a:t>请您多加</a:t>
            </a:r>
            <a:r>
              <a:rPr lang="zh-CN" altLang="en-US" sz="3200" b="1" dirty="0" smtClean="0">
                <a:latin typeface="微软雅黑" panose="020B0503020204020204" pitchFamily="34" charset="-122"/>
                <a:ea typeface="微软雅黑" panose="020B0503020204020204" pitchFamily="34" charset="-122"/>
              </a:rPr>
              <a:t>练习</a:t>
            </a:r>
            <a:r>
              <a:rPr lang="zh-CN" altLang="en-US" sz="2400" dirty="0" smtClean="0">
                <a:latin typeface="微软雅黑" panose="020B0503020204020204" pitchFamily="34" charset="-122"/>
                <a:ea typeface="微软雅黑" panose="020B0503020204020204" pitchFamily="34" charset="-122"/>
              </a:rPr>
              <a:t>哦！</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6777326"/>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a:xfrm>
            <a:off x="5605354" y="1248082"/>
            <a:ext cx="2323690" cy="2323690"/>
          </a:xfrm>
          <a:prstGeom prst="ellipse">
            <a:avLst/>
          </a:prstGeom>
          <a:solidFill>
            <a:srgbClr val="80A93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 name="组合 1"/>
          <p:cNvGrpSpPr/>
          <p:nvPr/>
        </p:nvGrpSpPr>
        <p:grpSpPr>
          <a:xfrm>
            <a:off x="4426526" y="1734095"/>
            <a:ext cx="1854658" cy="4560199"/>
            <a:chOff x="381000" y="1447800"/>
            <a:chExt cx="1328738" cy="3267076"/>
          </a:xfrm>
        </p:grpSpPr>
        <p:sp>
          <p:nvSpPr>
            <p:cNvPr id="4" name="Freeform 60"/>
            <p:cNvSpPr>
              <a:spLocks/>
            </p:cNvSpPr>
            <p:nvPr/>
          </p:nvSpPr>
          <p:spPr bwMode="auto">
            <a:xfrm>
              <a:off x="758825" y="1735138"/>
              <a:ext cx="214312" cy="322263"/>
            </a:xfrm>
            <a:custGeom>
              <a:avLst/>
              <a:gdLst>
                <a:gd name="T0" fmla="*/ 0 w 12"/>
                <a:gd name="T1" fmla="*/ 8 h 18"/>
                <a:gd name="T2" fmla="*/ 0 w 12"/>
                <a:gd name="T3" fmla="*/ 1 h 18"/>
                <a:gd name="T4" fmla="*/ 8 w 12"/>
                <a:gd name="T5" fmla="*/ 4 h 18"/>
                <a:gd name="T6" fmla="*/ 11 w 12"/>
                <a:gd name="T7" fmla="*/ 12 h 18"/>
                <a:gd name="T8" fmla="*/ 6 w 12"/>
                <a:gd name="T9" fmla="*/ 18 h 18"/>
                <a:gd name="T10" fmla="*/ 0 w 12"/>
                <a:gd name="T11" fmla="*/ 8 h 18"/>
              </a:gdLst>
              <a:ahLst/>
              <a:cxnLst>
                <a:cxn ang="0">
                  <a:pos x="T0" y="T1"/>
                </a:cxn>
                <a:cxn ang="0">
                  <a:pos x="T2" y="T3"/>
                </a:cxn>
                <a:cxn ang="0">
                  <a:pos x="T4" y="T5"/>
                </a:cxn>
                <a:cxn ang="0">
                  <a:pos x="T6" y="T7"/>
                </a:cxn>
                <a:cxn ang="0">
                  <a:pos x="T8" y="T9"/>
                </a:cxn>
                <a:cxn ang="0">
                  <a:pos x="T10" y="T11"/>
                </a:cxn>
              </a:cxnLst>
              <a:rect l="0" t="0" r="r" b="b"/>
              <a:pathLst>
                <a:path w="12" h="18">
                  <a:moveTo>
                    <a:pt x="0" y="8"/>
                  </a:moveTo>
                  <a:cubicBezTo>
                    <a:pt x="0" y="8"/>
                    <a:pt x="0" y="2"/>
                    <a:pt x="0" y="1"/>
                  </a:cubicBezTo>
                  <a:cubicBezTo>
                    <a:pt x="0" y="0"/>
                    <a:pt x="8" y="4"/>
                    <a:pt x="8" y="4"/>
                  </a:cubicBezTo>
                  <a:cubicBezTo>
                    <a:pt x="8" y="4"/>
                    <a:pt x="11" y="10"/>
                    <a:pt x="11" y="12"/>
                  </a:cubicBezTo>
                  <a:cubicBezTo>
                    <a:pt x="12" y="15"/>
                    <a:pt x="6" y="18"/>
                    <a:pt x="6" y="18"/>
                  </a:cubicBezTo>
                  <a:lnTo>
                    <a:pt x="0" y="8"/>
                  </a:ln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 name="Freeform 61"/>
            <p:cNvSpPr>
              <a:spLocks/>
            </p:cNvSpPr>
            <p:nvPr/>
          </p:nvSpPr>
          <p:spPr bwMode="auto">
            <a:xfrm>
              <a:off x="596900" y="4427538"/>
              <a:ext cx="322262" cy="287338"/>
            </a:xfrm>
            <a:custGeom>
              <a:avLst/>
              <a:gdLst>
                <a:gd name="T0" fmla="*/ 3 w 18"/>
                <a:gd name="T1" fmla="*/ 1 h 16"/>
                <a:gd name="T2" fmla="*/ 2 w 18"/>
                <a:gd name="T3" fmla="*/ 9 h 16"/>
                <a:gd name="T4" fmla="*/ 1 w 18"/>
                <a:gd name="T5" fmla="*/ 11 h 16"/>
                <a:gd name="T6" fmla="*/ 4 w 18"/>
                <a:gd name="T7" fmla="*/ 11 h 16"/>
                <a:gd name="T8" fmla="*/ 12 w 18"/>
                <a:gd name="T9" fmla="*/ 16 h 16"/>
                <a:gd name="T10" fmla="*/ 18 w 18"/>
                <a:gd name="T11" fmla="*/ 14 h 16"/>
                <a:gd name="T12" fmla="*/ 15 w 18"/>
                <a:gd name="T13" fmla="*/ 8 h 16"/>
                <a:gd name="T14" fmla="*/ 11 w 18"/>
                <a:gd name="T15" fmla="*/ 1 h 16"/>
                <a:gd name="T16" fmla="*/ 3 w 18"/>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
                  </a:moveTo>
                  <a:cubicBezTo>
                    <a:pt x="3" y="1"/>
                    <a:pt x="0" y="7"/>
                    <a:pt x="2" y="9"/>
                  </a:cubicBezTo>
                  <a:cubicBezTo>
                    <a:pt x="1" y="11"/>
                    <a:pt x="1" y="11"/>
                    <a:pt x="1" y="11"/>
                  </a:cubicBezTo>
                  <a:cubicBezTo>
                    <a:pt x="4" y="11"/>
                    <a:pt x="4" y="11"/>
                    <a:pt x="4" y="11"/>
                  </a:cubicBezTo>
                  <a:cubicBezTo>
                    <a:pt x="4" y="11"/>
                    <a:pt x="5" y="16"/>
                    <a:pt x="12" y="16"/>
                  </a:cubicBezTo>
                  <a:cubicBezTo>
                    <a:pt x="18" y="14"/>
                    <a:pt x="18" y="14"/>
                    <a:pt x="18" y="14"/>
                  </a:cubicBezTo>
                  <a:cubicBezTo>
                    <a:pt x="18" y="14"/>
                    <a:pt x="16" y="9"/>
                    <a:pt x="15" y="8"/>
                  </a:cubicBezTo>
                  <a:cubicBezTo>
                    <a:pt x="15" y="8"/>
                    <a:pt x="12" y="3"/>
                    <a:pt x="11" y="1"/>
                  </a:cubicBezTo>
                  <a:cubicBezTo>
                    <a:pt x="11" y="0"/>
                    <a:pt x="3"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Freeform 62"/>
            <p:cNvSpPr>
              <a:spLocks/>
            </p:cNvSpPr>
            <p:nvPr/>
          </p:nvSpPr>
          <p:spPr bwMode="auto">
            <a:xfrm>
              <a:off x="1439863" y="2290763"/>
              <a:ext cx="269875" cy="179388"/>
            </a:xfrm>
            <a:custGeom>
              <a:avLst/>
              <a:gdLst>
                <a:gd name="T0" fmla="*/ 3 w 15"/>
                <a:gd name="T1" fmla="*/ 9 h 10"/>
                <a:gd name="T2" fmla="*/ 8 w 15"/>
                <a:gd name="T3" fmla="*/ 9 h 10"/>
                <a:gd name="T4" fmla="*/ 15 w 15"/>
                <a:gd name="T5" fmla="*/ 5 h 10"/>
                <a:gd name="T6" fmla="*/ 15 w 15"/>
                <a:gd name="T7" fmla="*/ 3 h 10"/>
                <a:gd name="T8" fmla="*/ 11 w 15"/>
                <a:gd name="T9" fmla="*/ 3 h 10"/>
                <a:gd name="T10" fmla="*/ 6 w 15"/>
                <a:gd name="T11" fmla="*/ 4 h 10"/>
                <a:gd name="T12" fmla="*/ 4 w 15"/>
                <a:gd name="T13" fmla="*/ 3 h 10"/>
                <a:gd name="T14" fmla="*/ 5 w 15"/>
                <a:gd name="T15" fmla="*/ 0 h 10"/>
                <a:gd name="T16" fmla="*/ 3 w 15"/>
                <a:gd name="T17" fmla="*/ 4 h 10"/>
                <a:gd name="T18" fmla="*/ 0 w 15"/>
                <a:gd name="T19" fmla="*/ 6 h 10"/>
                <a:gd name="T20" fmla="*/ 3 w 15"/>
                <a:gd name="T2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0">
                  <a:moveTo>
                    <a:pt x="3" y="9"/>
                  </a:moveTo>
                  <a:cubicBezTo>
                    <a:pt x="3" y="9"/>
                    <a:pt x="7" y="10"/>
                    <a:pt x="8" y="9"/>
                  </a:cubicBezTo>
                  <a:cubicBezTo>
                    <a:pt x="9" y="9"/>
                    <a:pt x="15" y="5"/>
                    <a:pt x="15" y="5"/>
                  </a:cubicBezTo>
                  <a:cubicBezTo>
                    <a:pt x="15" y="3"/>
                    <a:pt x="15" y="3"/>
                    <a:pt x="15" y="3"/>
                  </a:cubicBezTo>
                  <a:cubicBezTo>
                    <a:pt x="15" y="3"/>
                    <a:pt x="12" y="2"/>
                    <a:pt x="11" y="3"/>
                  </a:cubicBezTo>
                  <a:cubicBezTo>
                    <a:pt x="11" y="3"/>
                    <a:pt x="6" y="4"/>
                    <a:pt x="6" y="4"/>
                  </a:cubicBezTo>
                  <a:cubicBezTo>
                    <a:pt x="4" y="3"/>
                    <a:pt x="4" y="3"/>
                    <a:pt x="4" y="3"/>
                  </a:cubicBezTo>
                  <a:cubicBezTo>
                    <a:pt x="4" y="3"/>
                    <a:pt x="6" y="1"/>
                    <a:pt x="5" y="0"/>
                  </a:cubicBezTo>
                  <a:cubicBezTo>
                    <a:pt x="4" y="0"/>
                    <a:pt x="3" y="4"/>
                    <a:pt x="3" y="4"/>
                  </a:cubicBezTo>
                  <a:cubicBezTo>
                    <a:pt x="0" y="6"/>
                    <a:pt x="0" y="6"/>
                    <a:pt x="0" y="6"/>
                  </a:cubicBezTo>
                  <a:lnTo>
                    <a:pt x="3" y="9"/>
                  </a:ln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63"/>
            <p:cNvSpPr>
              <a:spLocks/>
            </p:cNvSpPr>
            <p:nvPr/>
          </p:nvSpPr>
          <p:spPr bwMode="auto">
            <a:xfrm>
              <a:off x="776288" y="4356100"/>
              <a:ext cx="395287" cy="215900"/>
            </a:xfrm>
            <a:custGeom>
              <a:avLst/>
              <a:gdLst>
                <a:gd name="T0" fmla="*/ 1 w 22"/>
                <a:gd name="T1" fmla="*/ 10 h 12"/>
                <a:gd name="T2" fmla="*/ 10 w 22"/>
                <a:gd name="T3" fmla="*/ 12 h 12"/>
                <a:gd name="T4" fmla="*/ 20 w 22"/>
                <a:gd name="T5" fmla="*/ 12 h 12"/>
                <a:gd name="T6" fmla="*/ 18 w 22"/>
                <a:gd name="T7" fmla="*/ 10 h 12"/>
                <a:gd name="T8" fmla="*/ 11 w 22"/>
                <a:gd name="T9" fmla="*/ 7 h 12"/>
                <a:gd name="T10" fmla="*/ 5 w 22"/>
                <a:gd name="T11" fmla="*/ 0 h 12"/>
                <a:gd name="T12" fmla="*/ 0 w 22"/>
                <a:gd name="T13" fmla="*/ 1 h 12"/>
                <a:gd name="T14" fmla="*/ 1 w 22"/>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1" y="10"/>
                  </a:moveTo>
                  <a:cubicBezTo>
                    <a:pt x="1" y="10"/>
                    <a:pt x="6" y="12"/>
                    <a:pt x="10" y="12"/>
                  </a:cubicBezTo>
                  <a:cubicBezTo>
                    <a:pt x="20" y="12"/>
                    <a:pt x="20" y="12"/>
                    <a:pt x="20" y="12"/>
                  </a:cubicBezTo>
                  <a:cubicBezTo>
                    <a:pt x="20" y="12"/>
                    <a:pt x="22" y="10"/>
                    <a:pt x="18" y="10"/>
                  </a:cubicBezTo>
                  <a:cubicBezTo>
                    <a:pt x="18" y="10"/>
                    <a:pt x="15" y="10"/>
                    <a:pt x="11" y="7"/>
                  </a:cubicBezTo>
                  <a:cubicBezTo>
                    <a:pt x="7" y="5"/>
                    <a:pt x="5" y="0"/>
                    <a:pt x="5" y="0"/>
                  </a:cubicBezTo>
                  <a:cubicBezTo>
                    <a:pt x="0" y="1"/>
                    <a:pt x="0" y="1"/>
                    <a:pt x="0" y="1"/>
                  </a:cubicBezTo>
                  <a:cubicBezTo>
                    <a:pt x="0" y="1"/>
                    <a:pt x="0" y="7"/>
                    <a:pt x="1"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Freeform 64"/>
            <p:cNvSpPr>
              <a:spLocks/>
            </p:cNvSpPr>
            <p:nvPr/>
          </p:nvSpPr>
          <p:spPr bwMode="auto">
            <a:xfrm>
              <a:off x="722313" y="2847975"/>
              <a:ext cx="376237" cy="1579563"/>
            </a:xfrm>
            <a:custGeom>
              <a:avLst/>
              <a:gdLst>
                <a:gd name="T0" fmla="*/ 2 w 21"/>
                <a:gd name="T1" fmla="*/ 88 h 88"/>
                <a:gd name="T2" fmla="*/ 8 w 21"/>
                <a:gd name="T3" fmla="*/ 86 h 88"/>
                <a:gd name="T4" fmla="*/ 8 w 21"/>
                <a:gd name="T5" fmla="*/ 83 h 88"/>
                <a:gd name="T6" fmla="*/ 7 w 21"/>
                <a:gd name="T7" fmla="*/ 80 h 88"/>
                <a:gd name="T8" fmla="*/ 8 w 21"/>
                <a:gd name="T9" fmla="*/ 77 h 88"/>
                <a:gd name="T10" fmla="*/ 7 w 21"/>
                <a:gd name="T11" fmla="*/ 75 h 88"/>
                <a:gd name="T12" fmla="*/ 9 w 21"/>
                <a:gd name="T13" fmla="*/ 73 h 88"/>
                <a:gd name="T14" fmla="*/ 8 w 21"/>
                <a:gd name="T15" fmla="*/ 69 h 88"/>
                <a:gd name="T16" fmla="*/ 9 w 21"/>
                <a:gd name="T17" fmla="*/ 61 h 88"/>
                <a:gd name="T18" fmla="*/ 10 w 21"/>
                <a:gd name="T19" fmla="*/ 56 h 88"/>
                <a:gd name="T20" fmla="*/ 9 w 21"/>
                <a:gd name="T21" fmla="*/ 56 h 88"/>
                <a:gd name="T22" fmla="*/ 12 w 21"/>
                <a:gd name="T23" fmla="*/ 53 h 88"/>
                <a:gd name="T24" fmla="*/ 11 w 21"/>
                <a:gd name="T25" fmla="*/ 50 h 88"/>
                <a:gd name="T26" fmla="*/ 13 w 21"/>
                <a:gd name="T27" fmla="*/ 46 h 88"/>
                <a:gd name="T28" fmla="*/ 20 w 21"/>
                <a:gd name="T29" fmla="*/ 14 h 88"/>
                <a:gd name="T30" fmla="*/ 20 w 21"/>
                <a:gd name="T31" fmla="*/ 0 h 88"/>
                <a:gd name="T32" fmla="*/ 13 w 21"/>
                <a:gd name="T33" fmla="*/ 2 h 88"/>
                <a:gd name="T34" fmla="*/ 9 w 21"/>
                <a:gd name="T35" fmla="*/ 6 h 88"/>
                <a:gd name="T36" fmla="*/ 3 w 21"/>
                <a:gd name="T37" fmla="*/ 26 h 88"/>
                <a:gd name="T38" fmla="*/ 4 w 21"/>
                <a:gd name="T39" fmla="*/ 44 h 88"/>
                <a:gd name="T40" fmla="*/ 1 w 21"/>
                <a:gd name="T41" fmla="*/ 59 h 88"/>
                <a:gd name="T42" fmla="*/ 1 w 21"/>
                <a:gd name="T43" fmla="*/ 81 h 88"/>
                <a:gd name="T44" fmla="*/ 2 w 21"/>
                <a:gd name="T45"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88">
                  <a:moveTo>
                    <a:pt x="2" y="88"/>
                  </a:moveTo>
                  <a:cubicBezTo>
                    <a:pt x="8" y="86"/>
                    <a:pt x="8" y="86"/>
                    <a:pt x="8" y="86"/>
                  </a:cubicBezTo>
                  <a:cubicBezTo>
                    <a:pt x="8" y="86"/>
                    <a:pt x="9" y="83"/>
                    <a:pt x="8" y="83"/>
                  </a:cubicBezTo>
                  <a:cubicBezTo>
                    <a:pt x="8" y="82"/>
                    <a:pt x="7" y="80"/>
                    <a:pt x="7" y="80"/>
                  </a:cubicBezTo>
                  <a:cubicBezTo>
                    <a:pt x="7" y="80"/>
                    <a:pt x="8" y="79"/>
                    <a:pt x="8" y="77"/>
                  </a:cubicBezTo>
                  <a:cubicBezTo>
                    <a:pt x="7" y="76"/>
                    <a:pt x="7" y="75"/>
                    <a:pt x="7" y="75"/>
                  </a:cubicBezTo>
                  <a:cubicBezTo>
                    <a:pt x="9" y="73"/>
                    <a:pt x="9" y="73"/>
                    <a:pt x="9" y="73"/>
                  </a:cubicBezTo>
                  <a:cubicBezTo>
                    <a:pt x="9" y="73"/>
                    <a:pt x="7" y="70"/>
                    <a:pt x="8" y="69"/>
                  </a:cubicBezTo>
                  <a:cubicBezTo>
                    <a:pt x="8" y="68"/>
                    <a:pt x="9" y="61"/>
                    <a:pt x="9" y="61"/>
                  </a:cubicBezTo>
                  <a:cubicBezTo>
                    <a:pt x="9" y="61"/>
                    <a:pt x="10" y="57"/>
                    <a:pt x="10" y="56"/>
                  </a:cubicBezTo>
                  <a:cubicBezTo>
                    <a:pt x="9" y="56"/>
                    <a:pt x="9" y="56"/>
                    <a:pt x="9" y="56"/>
                  </a:cubicBezTo>
                  <a:cubicBezTo>
                    <a:pt x="12" y="53"/>
                    <a:pt x="12" y="53"/>
                    <a:pt x="12" y="53"/>
                  </a:cubicBezTo>
                  <a:cubicBezTo>
                    <a:pt x="11" y="50"/>
                    <a:pt x="11" y="50"/>
                    <a:pt x="11" y="50"/>
                  </a:cubicBezTo>
                  <a:cubicBezTo>
                    <a:pt x="13" y="46"/>
                    <a:pt x="13" y="46"/>
                    <a:pt x="13" y="46"/>
                  </a:cubicBezTo>
                  <a:cubicBezTo>
                    <a:pt x="13" y="46"/>
                    <a:pt x="21" y="16"/>
                    <a:pt x="20" y="14"/>
                  </a:cubicBezTo>
                  <a:cubicBezTo>
                    <a:pt x="19" y="13"/>
                    <a:pt x="20" y="0"/>
                    <a:pt x="20" y="0"/>
                  </a:cubicBezTo>
                  <a:cubicBezTo>
                    <a:pt x="13" y="2"/>
                    <a:pt x="13" y="2"/>
                    <a:pt x="13" y="2"/>
                  </a:cubicBezTo>
                  <a:cubicBezTo>
                    <a:pt x="13" y="2"/>
                    <a:pt x="10" y="5"/>
                    <a:pt x="9" y="6"/>
                  </a:cubicBezTo>
                  <a:cubicBezTo>
                    <a:pt x="9" y="7"/>
                    <a:pt x="3" y="26"/>
                    <a:pt x="3" y="26"/>
                  </a:cubicBezTo>
                  <a:cubicBezTo>
                    <a:pt x="4" y="44"/>
                    <a:pt x="4" y="44"/>
                    <a:pt x="4" y="44"/>
                  </a:cubicBezTo>
                  <a:cubicBezTo>
                    <a:pt x="1" y="59"/>
                    <a:pt x="1" y="59"/>
                    <a:pt x="1" y="59"/>
                  </a:cubicBezTo>
                  <a:cubicBezTo>
                    <a:pt x="1" y="59"/>
                    <a:pt x="1" y="80"/>
                    <a:pt x="1" y="81"/>
                  </a:cubicBezTo>
                  <a:cubicBezTo>
                    <a:pt x="0" y="81"/>
                    <a:pt x="2" y="88"/>
                    <a:pt x="2" y="88"/>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65"/>
            <p:cNvSpPr>
              <a:spLocks/>
            </p:cNvSpPr>
            <p:nvPr/>
          </p:nvSpPr>
          <p:spPr bwMode="auto">
            <a:xfrm>
              <a:off x="722313" y="2847975"/>
              <a:ext cx="358775" cy="1579563"/>
            </a:xfrm>
            <a:custGeom>
              <a:avLst/>
              <a:gdLst>
                <a:gd name="T0" fmla="*/ 20 w 20"/>
                <a:gd name="T1" fmla="*/ 0 h 88"/>
                <a:gd name="T2" fmla="*/ 13 w 20"/>
                <a:gd name="T3" fmla="*/ 2 h 88"/>
                <a:gd name="T4" fmla="*/ 9 w 20"/>
                <a:gd name="T5" fmla="*/ 6 h 88"/>
                <a:gd name="T6" fmla="*/ 3 w 20"/>
                <a:gd name="T7" fmla="*/ 26 h 88"/>
                <a:gd name="T8" fmla="*/ 4 w 20"/>
                <a:gd name="T9" fmla="*/ 44 h 88"/>
                <a:gd name="T10" fmla="*/ 1 w 20"/>
                <a:gd name="T11" fmla="*/ 59 h 88"/>
                <a:gd name="T12" fmla="*/ 1 w 20"/>
                <a:gd name="T13" fmla="*/ 81 h 88"/>
                <a:gd name="T14" fmla="*/ 2 w 20"/>
                <a:gd name="T15" fmla="*/ 88 h 88"/>
                <a:gd name="T16" fmla="*/ 8 w 20"/>
                <a:gd name="T17" fmla="*/ 86 h 88"/>
                <a:gd name="T18" fmla="*/ 9 w 20"/>
                <a:gd name="T19" fmla="*/ 84 h 88"/>
                <a:gd name="T20" fmla="*/ 6 w 20"/>
                <a:gd name="T21" fmla="*/ 82 h 88"/>
                <a:gd name="T22" fmla="*/ 7 w 20"/>
                <a:gd name="T23" fmla="*/ 80 h 88"/>
                <a:gd name="T24" fmla="*/ 7 w 20"/>
                <a:gd name="T25" fmla="*/ 80 h 88"/>
                <a:gd name="T26" fmla="*/ 8 w 20"/>
                <a:gd name="T27" fmla="*/ 78 h 88"/>
                <a:gd name="T28" fmla="*/ 5 w 20"/>
                <a:gd name="T29" fmla="*/ 74 h 88"/>
                <a:gd name="T30" fmla="*/ 7 w 20"/>
                <a:gd name="T31" fmla="*/ 75 h 88"/>
                <a:gd name="T32" fmla="*/ 9 w 20"/>
                <a:gd name="T33" fmla="*/ 73 h 88"/>
                <a:gd name="T34" fmla="*/ 9 w 20"/>
                <a:gd name="T35" fmla="*/ 73 h 88"/>
                <a:gd name="T36" fmla="*/ 5 w 20"/>
                <a:gd name="T37" fmla="*/ 71 h 88"/>
                <a:gd name="T38" fmla="*/ 4 w 20"/>
                <a:gd name="T39" fmla="*/ 66 h 88"/>
                <a:gd name="T40" fmla="*/ 8 w 20"/>
                <a:gd name="T41" fmla="*/ 70 h 88"/>
                <a:gd name="T42" fmla="*/ 6 w 20"/>
                <a:gd name="T43" fmla="*/ 62 h 88"/>
                <a:gd name="T44" fmla="*/ 8 w 20"/>
                <a:gd name="T45" fmla="*/ 66 h 88"/>
                <a:gd name="T46" fmla="*/ 9 w 20"/>
                <a:gd name="T47" fmla="*/ 62 h 88"/>
                <a:gd name="T48" fmla="*/ 6 w 20"/>
                <a:gd name="T49" fmla="*/ 56 h 88"/>
                <a:gd name="T50" fmla="*/ 7 w 20"/>
                <a:gd name="T51" fmla="*/ 51 h 88"/>
                <a:gd name="T52" fmla="*/ 10 w 20"/>
                <a:gd name="T53" fmla="*/ 55 h 88"/>
                <a:gd name="T54" fmla="*/ 12 w 20"/>
                <a:gd name="T55" fmla="*/ 53 h 88"/>
                <a:gd name="T56" fmla="*/ 7 w 20"/>
                <a:gd name="T57" fmla="*/ 48 h 88"/>
                <a:gd name="T58" fmla="*/ 9 w 20"/>
                <a:gd name="T59" fmla="*/ 45 h 88"/>
                <a:gd name="T60" fmla="*/ 13 w 20"/>
                <a:gd name="T61" fmla="*/ 47 h 88"/>
                <a:gd name="T62" fmla="*/ 13 w 20"/>
                <a:gd name="T63" fmla="*/ 46 h 88"/>
                <a:gd name="T64" fmla="*/ 9 w 20"/>
                <a:gd name="T65" fmla="*/ 41 h 88"/>
                <a:gd name="T66" fmla="*/ 13 w 20"/>
                <a:gd name="T67" fmla="*/ 27 h 88"/>
                <a:gd name="T68" fmla="*/ 20 w 20"/>
                <a:gd name="T69" fmla="*/ 14 h 88"/>
                <a:gd name="T70" fmla="*/ 20 w 20"/>
                <a:gd name="T7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 h="88">
                  <a:moveTo>
                    <a:pt x="20" y="0"/>
                  </a:moveTo>
                  <a:cubicBezTo>
                    <a:pt x="13" y="2"/>
                    <a:pt x="13" y="2"/>
                    <a:pt x="13" y="2"/>
                  </a:cubicBezTo>
                  <a:cubicBezTo>
                    <a:pt x="13" y="2"/>
                    <a:pt x="10" y="5"/>
                    <a:pt x="9" y="6"/>
                  </a:cubicBezTo>
                  <a:cubicBezTo>
                    <a:pt x="9" y="7"/>
                    <a:pt x="3" y="26"/>
                    <a:pt x="3" y="26"/>
                  </a:cubicBezTo>
                  <a:cubicBezTo>
                    <a:pt x="4" y="44"/>
                    <a:pt x="4" y="44"/>
                    <a:pt x="4" y="44"/>
                  </a:cubicBezTo>
                  <a:cubicBezTo>
                    <a:pt x="1" y="59"/>
                    <a:pt x="1" y="59"/>
                    <a:pt x="1" y="59"/>
                  </a:cubicBezTo>
                  <a:cubicBezTo>
                    <a:pt x="1" y="59"/>
                    <a:pt x="1" y="80"/>
                    <a:pt x="1" y="81"/>
                  </a:cubicBezTo>
                  <a:cubicBezTo>
                    <a:pt x="0" y="81"/>
                    <a:pt x="2" y="88"/>
                    <a:pt x="2" y="88"/>
                  </a:cubicBezTo>
                  <a:cubicBezTo>
                    <a:pt x="8" y="86"/>
                    <a:pt x="8" y="86"/>
                    <a:pt x="8" y="86"/>
                  </a:cubicBezTo>
                  <a:cubicBezTo>
                    <a:pt x="8" y="86"/>
                    <a:pt x="9" y="85"/>
                    <a:pt x="9" y="84"/>
                  </a:cubicBezTo>
                  <a:cubicBezTo>
                    <a:pt x="7" y="83"/>
                    <a:pt x="5" y="82"/>
                    <a:pt x="6" y="82"/>
                  </a:cubicBezTo>
                  <a:cubicBezTo>
                    <a:pt x="6" y="81"/>
                    <a:pt x="7" y="81"/>
                    <a:pt x="7" y="80"/>
                  </a:cubicBezTo>
                  <a:cubicBezTo>
                    <a:pt x="7" y="80"/>
                    <a:pt x="7" y="80"/>
                    <a:pt x="7" y="80"/>
                  </a:cubicBezTo>
                  <a:cubicBezTo>
                    <a:pt x="7" y="80"/>
                    <a:pt x="8" y="79"/>
                    <a:pt x="8" y="78"/>
                  </a:cubicBezTo>
                  <a:cubicBezTo>
                    <a:pt x="3" y="80"/>
                    <a:pt x="5" y="74"/>
                    <a:pt x="5" y="74"/>
                  </a:cubicBezTo>
                  <a:cubicBezTo>
                    <a:pt x="5" y="75"/>
                    <a:pt x="6" y="75"/>
                    <a:pt x="7" y="75"/>
                  </a:cubicBezTo>
                  <a:cubicBezTo>
                    <a:pt x="9" y="73"/>
                    <a:pt x="9" y="73"/>
                    <a:pt x="9" y="73"/>
                  </a:cubicBezTo>
                  <a:cubicBezTo>
                    <a:pt x="9" y="73"/>
                    <a:pt x="9" y="73"/>
                    <a:pt x="9" y="73"/>
                  </a:cubicBezTo>
                  <a:cubicBezTo>
                    <a:pt x="7" y="72"/>
                    <a:pt x="6" y="72"/>
                    <a:pt x="5" y="71"/>
                  </a:cubicBezTo>
                  <a:cubicBezTo>
                    <a:pt x="4" y="70"/>
                    <a:pt x="4" y="66"/>
                    <a:pt x="4" y="66"/>
                  </a:cubicBezTo>
                  <a:cubicBezTo>
                    <a:pt x="5" y="68"/>
                    <a:pt x="8" y="70"/>
                    <a:pt x="8" y="70"/>
                  </a:cubicBezTo>
                  <a:cubicBezTo>
                    <a:pt x="6" y="62"/>
                    <a:pt x="6" y="62"/>
                    <a:pt x="6" y="62"/>
                  </a:cubicBezTo>
                  <a:cubicBezTo>
                    <a:pt x="8" y="66"/>
                    <a:pt x="8" y="66"/>
                    <a:pt x="8" y="66"/>
                  </a:cubicBezTo>
                  <a:cubicBezTo>
                    <a:pt x="8" y="64"/>
                    <a:pt x="9" y="62"/>
                    <a:pt x="9" y="62"/>
                  </a:cubicBezTo>
                  <a:cubicBezTo>
                    <a:pt x="8" y="59"/>
                    <a:pt x="6" y="57"/>
                    <a:pt x="6" y="56"/>
                  </a:cubicBezTo>
                  <a:cubicBezTo>
                    <a:pt x="6" y="54"/>
                    <a:pt x="7" y="51"/>
                    <a:pt x="7" y="51"/>
                  </a:cubicBezTo>
                  <a:cubicBezTo>
                    <a:pt x="8" y="53"/>
                    <a:pt x="9" y="54"/>
                    <a:pt x="10" y="55"/>
                  </a:cubicBezTo>
                  <a:cubicBezTo>
                    <a:pt x="12" y="53"/>
                    <a:pt x="12" y="53"/>
                    <a:pt x="12" y="53"/>
                  </a:cubicBezTo>
                  <a:cubicBezTo>
                    <a:pt x="7" y="48"/>
                    <a:pt x="7" y="48"/>
                    <a:pt x="7" y="48"/>
                  </a:cubicBezTo>
                  <a:cubicBezTo>
                    <a:pt x="9" y="45"/>
                    <a:pt x="9" y="45"/>
                    <a:pt x="9" y="45"/>
                  </a:cubicBezTo>
                  <a:cubicBezTo>
                    <a:pt x="9" y="45"/>
                    <a:pt x="12" y="46"/>
                    <a:pt x="13" y="47"/>
                  </a:cubicBezTo>
                  <a:cubicBezTo>
                    <a:pt x="13" y="46"/>
                    <a:pt x="13" y="46"/>
                    <a:pt x="13" y="46"/>
                  </a:cubicBezTo>
                  <a:cubicBezTo>
                    <a:pt x="9" y="41"/>
                    <a:pt x="9" y="41"/>
                    <a:pt x="9" y="41"/>
                  </a:cubicBezTo>
                  <a:cubicBezTo>
                    <a:pt x="8" y="38"/>
                    <a:pt x="12" y="29"/>
                    <a:pt x="13" y="27"/>
                  </a:cubicBezTo>
                  <a:cubicBezTo>
                    <a:pt x="14" y="26"/>
                    <a:pt x="17" y="20"/>
                    <a:pt x="20" y="14"/>
                  </a:cubicBezTo>
                  <a:cubicBezTo>
                    <a:pt x="19" y="12"/>
                    <a:pt x="20" y="0"/>
                    <a:pt x="2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66"/>
            <p:cNvSpPr>
              <a:spLocks/>
            </p:cNvSpPr>
            <p:nvPr/>
          </p:nvSpPr>
          <p:spPr bwMode="auto">
            <a:xfrm>
              <a:off x="525463" y="2811463"/>
              <a:ext cx="501650" cy="1687513"/>
            </a:xfrm>
            <a:custGeom>
              <a:avLst/>
              <a:gdLst>
                <a:gd name="T0" fmla="*/ 4 w 28"/>
                <a:gd name="T1" fmla="*/ 80 h 94"/>
                <a:gd name="T2" fmla="*/ 6 w 28"/>
                <a:gd name="T3" fmla="*/ 94 h 94"/>
                <a:gd name="T4" fmla="*/ 12 w 28"/>
                <a:gd name="T5" fmla="*/ 94 h 94"/>
                <a:gd name="T6" fmla="*/ 15 w 28"/>
                <a:gd name="T7" fmla="*/ 91 h 94"/>
                <a:gd name="T8" fmla="*/ 15 w 28"/>
                <a:gd name="T9" fmla="*/ 84 h 94"/>
                <a:gd name="T10" fmla="*/ 14 w 28"/>
                <a:gd name="T11" fmla="*/ 79 h 94"/>
                <a:gd name="T12" fmla="*/ 14 w 28"/>
                <a:gd name="T13" fmla="*/ 70 h 94"/>
                <a:gd name="T14" fmla="*/ 15 w 28"/>
                <a:gd name="T15" fmla="*/ 54 h 94"/>
                <a:gd name="T16" fmla="*/ 17 w 28"/>
                <a:gd name="T17" fmla="*/ 46 h 94"/>
                <a:gd name="T18" fmla="*/ 17 w 28"/>
                <a:gd name="T19" fmla="*/ 36 h 94"/>
                <a:gd name="T20" fmla="*/ 21 w 28"/>
                <a:gd name="T21" fmla="*/ 27 h 94"/>
                <a:gd name="T22" fmla="*/ 26 w 28"/>
                <a:gd name="T23" fmla="*/ 10 h 94"/>
                <a:gd name="T24" fmla="*/ 28 w 28"/>
                <a:gd name="T25" fmla="*/ 3 h 94"/>
                <a:gd name="T26" fmla="*/ 17 w 28"/>
                <a:gd name="T27" fmla="*/ 1 h 94"/>
                <a:gd name="T28" fmla="*/ 5 w 28"/>
                <a:gd name="T29" fmla="*/ 1 h 94"/>
                <a:gd name="T30" fmla="*/ 2 w 28"/>
                <a:gd name="T31" fmla="*/ 15 h 94"/>
                <a:gd name="T32" fmla="*/ 3 w 28"/>
                <a:gd name="T33" fmla="*/ 26 h 94"/>
                <a:gd name="T34" fmla="*/ 3 w 28"/>
                <a:gd name="T35" fmla="*/ 32 h 94"/>
                <a:gd name="T36" fmla="*/ 4 w 28"/>
                <a:gd name="T37" fmla="*/ 42 h 94"/>
                <a:gd name="T38" fmla="*/ 2 w 28"/>
                <a:gd name="T39" fmla="*/ 48 h 94"/>
                <a:gd name="T40" fmla="*/ 1 w 28"/>
                <a:gd name="T41" fmla="*/ 68 h 94"/>
                <a:gd name="T42" fmla="*/ 4 w 28"/>
                <a:gd name="T43" fmla="*/ 8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94">
                  <a:moveTo>
                    <a:pt x="4" y="80"/>
                  </a:moveTo>
                  <a:cubicBezTo>
                    <a:pt x="4" y="80"/>
                    <a:pt x="2" y="91"/>
                    <a:pt x="6" y="94"/>
                  </a:cubicBezTo>
                  <a:cubicBezTo>
                    <a:pt x="12" y="94"/>
                    <a:pt x="12" y="94"/>
                    <a:pt x="12" y="94"/>
                  </a:cubicBezTo>
                  <a:cubicBezTo>
                    <a:pt x="15" y="91"/>
                    <a:pt x="15" y="91"/>
                    <a:pt x="15" y="91"/>
                  </a:cubicBezTo>
                  <a:cubicBezTo>
                    <a:pt x="15" y="91"/>
                    <a:pt x="17" y="86"/>
                    <a:pt x="15" y="84"/>
                  </a:cubicBezTo>
                  <a:cubicBezTo>
                    <a:pt x="14" y="82"/>
                    <a:pt x="14" y="79"/>
                    <a:pt x="14" y="79"/>
                  </a:cubicBezTo>
                  <a:cubicBezTo>
                    <a:pt x="14" y="70"/>
                    <a:pt x="14" y="70"/>
                    <a:pt x="14" y="70"/>
                  </a:cubicBezTo>
                  <a:cubicBezTo>
                    <a:pt x="14" y="70"/>
                    <a:pt x="14" y="60"/>
                    <a:pt x="15" y="54"/>
                  </a:cubicBezTo>
                  <a:cubicBezTo>
                    <a:pt x="17" y="49"/>
                    <a:pt x="17" y="46"/>
                    <a:pt x="17" y="46"/>
                  </a:cubicBezTo>
                  <a:cubicBezTo>
                    <a:pt x="17" y="46"/>
                    <a:pt x="17" y="37"/>
                    <a:pt x="17" y="36"/>
                  </a:cubicBezTo>
                  <a:cubicBezTo>
                    <a:pt x="18" y="35"/>
                    <a:pt x="21" y="28"/>
                    <a:pt x="21" y="27"/>
                  </a:cubicBezTo>
                  <a:cubicBezTo>
                    <a:pt x="21" y="26"/>
                    <a:pt x="26" y="11"/>
                    <a:pt x="26" y="10"/>
                  </a:cubicBezTo>
                  <a:cubicBezTo>
                    <a:pt x="27" y="9"/>
                    <a:pt x="28" y="3"/>
                    <a:pt x="28" y="3"/>
                  </a:cubicBezTo>
                  <a:cubicBezTo>
                    <a:pt x="28" y="3"/>
                    <a:pt x="17" y="1"/>
                    <a:pt x="17" y="1"/>
                  </a:cubicBezTo>
                  <a:cubicBezTo>
                    <a:pt x="16" y="0"/>
                    <a:pt x="5" y="1"/>
                    <a:pt x="5" y="1"/>
                  </a:cubicBezTo>
                  <a:cubicBezTo>
                    <a:pt x="5" y="1"/>
                    <a:pt x="1" y="13"/>
                    <a:pt x="2" y="15"/>
                  </a:cubicBezTo>
                  <a:cubicBezTo>
                    <a:pt x="2" y="18"/>
                    <a:pt x="3" y="25"/>
                    <a:pt x="3" y="26"/>
                  </a:cubicBezTo>
                  <a:cubicBezTo>
                    <a:pt x="2" y="28"/>
                    <a:pt x="3" y="32"/>
                    <a:pt x="3" y="32"/>
                  </a:cubicBezTo>
                  <a:cubicBezTo>
                    <a:pt x="3" y="32"/>
                    <a:pt x="4" y="40"/>
                    <a:pt x="4" y="42"/>
                  </a:cubicBezTo>
                  <a:cubicBezTo>
                    <a:pt x="4" y="43"/>
                    <a:pt x="0" y="46"/>
                    <a:pt x="2" y="48"/>
                  </a:cubicBezTo>
                  <a:cubicBezTo>
                    <a:pt x="3" y="50"/>
                    <a:pt x="1" y="66"/>
                    <a:pt x="1" y="68"/>
                  </a:cubicBezTo>
                  <a:cubicBezTo>
                    <a:pt x="2" y="70"/>
                    <a:pt x="4" y="80"/>
                    <a:pt x="4" y="8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67"/>
            <p:cNvSpPr>
              <a:spLocks/>
            </p:cNvSpPr>
            <p:nvPr/>
          </p:nvSpPr>
          <p:spPr bwMode="auto">
            <a:xfrm>
              <a:off x="542925" y="3565525"/>
              <a:ext cx="269875" cy="933450"/>
            </a:xfrm>
            <a:custGeom>
              <a:avLst/>
              <a:gdLst>
                <a:gd name="T0" fmla="*/ 15 w 15"/>
                <a:gd name="T1" fmla="*/ 5 h 52"/>
                <a:gd name="T2" fmla="*/ 3 w 15"/>
                <a:gd name="T3" fmla="*/ 0 h 52"/>
                <a:gd name="T4" fmla="*/ 1 w 15"/>
                <a:gd name="T5" fmla="*/ 6 h 52"/>
                <a:gd name="T6" fmla="*/ 0 w 15"/>
                <a:gd name="T7" fmla="*/ 25 h 52"/>
                <a:gd name="T8" fmla="*/ 0 w 15"/>
                <a:gd name="T9" fmla="*/ 25 h 52"/>
                <a:gd name="T10" fmla="*/ 0 w 15"/>
                <a:gd name="T11" fmla="*/ 26 h 52"/>
                <a:gd name="T12" fmla="*/ 0 w 15"/>
                <a:gd name="T13" fmla="*/ 26 h 52"/>
                <a:gd name="T14" fmla="*/ 0 w 15"/>
                <a:gd name="T15" fmla="*/ 26 h 52"/>
                <a:gd name="T16" fmla="*/ 0 w 15"/>
                <a:gd name="T17" fmla="*/ 26 h 52"/>
                <a:gd name="T18" fmla="*/ 3 w 15"/>
                <a:gd name="T19" fmla="*/ 38 h 52"/>
                <a:gd name="T20" fmla="*/ 5 w 15"/>
                <a:gd name="T21" fmla="*/ 51 h 52"/>
                <a:gd name="T22" fmla="*/ 5 w 15"/>
                <a:gd name="T23" fmla="*/ 51 h 52"/>
                <a:gd name="T24" fmla="*/ 5 w 15"/>
                <a:gd name="T25" fmla="*/ 52 h 52"/>
                <a:gd name="T26" fmla="*/ 11 w 15"/>
                <a:gd name="T27" fmla="*/ 52 h 52"/>
                <a:gd name="T28" fmla="*/ 14 w 15"/>
                <a:gd name="T29" fmla="*/ 49 h 52"/>
                <a:gd name="T30" fmla="*/ 12 w 15"/>
                <a:gd name="T31" fmla="*/ 46 h 52"/>
                <a:gd name="T32" fmla="*/ 6 w 15"/>
                <a:gd name="T33" fmla="*/ 46 h 52"/>
                <a:gd name="T34" fmla="*/ 14 w 15"/>
                <a:gd name="T35" fmla="*/ 42 h 52"/>
                <a:gd name="T36" fmla="*/ 4 w 15"/>
                <a:gd name="T37" fmla="*/ 44 h 52"/>
                <a:gd name="T38" fmla="*/ 4 w 15"/>
                <a:gd name="T39" fmla="*/ 38 h 52"/>
                <a:gd name="T40" fmla="*/ 8 w 15"/>
                <a:gd name="T41" fmla="*/ 40 h 52"/>
                <a:gd name="T42" fmla="*/ 4 w 15"/>
                <a:gd name="T43" fmla="*/ 34 h 52"/>
                <a:gd name="T44" fmla="*/ 8 w 15"/>
                <a:gd name="T45" fmla="*/ 35 h 52"/>
                <a:gd name="T46" fmla="*/ 4 w 15"/>
                <a:gd name="T47" fmla="*/ 31 h 52"/>
                <a:gd name="T48" fmla="*/ 8 w 15"/>
                <a:gd name="T49" fmla="*/ 27 h 52"/>
                <a:gd name="T50" fmla="*/ 7 w 15"/>
                <a:gd name="T51" fmla="*/ 22 h 52"/>
                <a:gd name="T52" fmla="*/ 3 w 15"/>
                <a:gd name="T53" fmla="*/ 21 h 52"/>
                <a:gd name="T54" fmla="*/ 3 w 15"/>
                <a:gd name="T55" fmla="*/ 21 h 52"/>
                <a:gd name="T56" fmla="*/ 8 w 15"/>
                <a:gd name="T57" fmla="*/ 14 h 52"/>
                <a:gd name="T58" fmla="*/ 3 w 15"/>
                <a:gd name="T59" fmla="*/ 14 h 52"/>
                <a:gd name="T60" fmla="*/ 9 w 15"/>
                <a:gd name="T61" fmla="*/ 10 h 52"/>
                <a:gd name="T62" fmla="*/ 8 w 15"/>
                <a:gd name="T63" fmla="*/ 9 h 52"/>
                <a:gd name="T64" fmla="*/ 3 w 15"/>
                <a:gd name="T65" fmla="*/ 8 h 52"/>
                <a:gd name="T66" fmla="*/ 6 w 15"/>
                <a:gd name="T67" fmla="*/ 7 h 52"/>
                <a:gd name="T68" fmla="*/ 3 w 15"/>
                <a:gd name="T69" fmla="*/ 5 h 52"/>
                <a:gd name="T70" fmla="*/ 15 w 15"/>
                <a:gd name="T71" fmla="*/ 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52">
                  <a:moveTo>
                    <a:pt x="15" y="5"/>
                  </a:moveTo>
                  <a:cubicBezTo>
                    <a:pt x="13" y="4"/>
                    <a:pt x="7" y="1"/>
                    <a:pt x="3" y="0"/>
                  </a:cubicBezTo>
                  <a:cubicBezTo>
                    <a:pt x="3" y="1"/>
                    <a:pt x="0" y="4"/>
                    <a:pt x="1" y="6"/>
                  </a:cubicBezTo>
                  <a:cubicBezTo>
                    <a:pt x="2" y="8"/>
                    <a:pt x="0" y="22"/>
                    <a:pt x="0" y="25"/>
                  </a:cubicBezTo>
                  <a:cubicBezTo>
                    <a:pt x="0" y="25"/>
                    <a:pt x="0" y="25"/>
                    <a:pt x="0" y="25"/>
                  </a:cubicBezTo>
                  <a:cubicBezTo>
                    <a:pt x="0" y="26"/>
                    <a:pt x="0" y="26"/>
                    <a:pt x="0" y="26"/>
                  </a:cubicBezTo>
                  <a:cubicBezTo>
                    <a:pt x="0" y="26"/>
                    <a:pt x="0" y="26"/>
                    <a:pt x="0" y="26"/>
                  </a:cubicBezTo>
                  <a:cubicBezTo>
                    <a:pt x="0" y="26"/>
                    <a:pt x="0" y="26"/>
                    <a:pt x="0" y="26"/>
                  </a:cubicBezTo>
                  <a:cubicBezTo>
                    <a:pt x="0" y="26"/>
                    <a:pt x="0" y="26"/>
                    <a:pt x="0" y="26"/>
                  </a:cubicBezTo>
                  <a:cubicBezTo>
                    <a:pt x="1" y="28"/>
                    <a:pt x="3" y="38"/>
                    <a:pt x="3" y="38"/>
                  </a:cubicBezTo>
                  <a:cubicBezTo>
                    <a:pt x="3" y="38"/>
                    <a:pt x="1" y="49"/>
                    <a:pt x="5" y="51"/>
                  </a:cubicBezTo>
                  <a:cubicBezTo>
                    <a:pt x="5" y="51"/>
                    <a:pt x="5" y="51"/>
                    <a:pt x="5" y="51"/>
                  </a:cubicBezTo>
                  <a:cubicBezTo>
                    <a:pt x="5" y="52"/>
                    <a:pt x="5" y="52"/>
                    <a:pt x="5" y="52"/>
                  </a:cubicBezTo>
                  <a:cubicBezTo>
                    <a:pt x="11" y="52"/>
                    <a:pt x="11" y="52"/>
                    <a:pt x="11" y="52"/>
                  </a:cubicBezTo>
                  <a:cubicBezTo>
                    <a:pt x="14" y="49"/>
                    <a:pt x="14" y="49"/>
                    <a:pt x="14" y="49"/>
                  </a:cubicBezTo>
                  <a:cubicBezTo>
                    <a:pt x="13" y="48"/>
                    <a:pt x="12" y="46"/>
                    <a:pt x="12" y="46"/>
                  </a:cubicBezTo>
                  <a:cubicBezTo>
                    <a:pt x="6" y="46"/>
                    <a:pt x="6" y="46"/>
                    <a:pt x="6" y="46"/>
                  </a:cubicBezTo>
                  <a:cubicBezTo>
                    <a:pt x="7" y="43"/>
                    <a:pt x="14" y="42"/>
                    <a:pt x="14" y="42"/>
                  </a:cubicBezTo>
                  <a:cubicBezTo>
                    <a:pt x="13" y="41"/>
                    <a:pt x="7" y="43"/>
                    <a:pt x="4" y="44"/>
                  </a:cubicBezTo>
                  <a:cubicBezTo>
                    <a:pt x="3" y="42"/>
                    <a:pt x="4" y="39"/>
                    <a:pt x="4" y="38"/>
                  </a:cubicBezTo>
                  <a:cubicBezTo>
                    <a:pt x="6" y="38"/>
                    <a:pt x="8" y="40"/>
                    <a:pt x="8" y="40"/>
                  </a:cubicBezTo>
                  <a:cubicBezTo>
                    <a:pt x="4" y="34"/>
                    <a:pt x="4" y="34"/>
                    <a:pt x="4" y="34"/>
                  </a:cubicBezTo>
                  <a:cubicBezTo>
                    <a:pt x="4" y="33"/>
                    <a:pt x="8" y="35"/>
                    <a:pt x="8" y="35"/>
                  </a:cubicBezTo>
                  <a:cubicBezTo>
                    <a:pt x="4" y="31"/>
                    <a:pt x="4" y="31"/>
                    <a:pt x="4" y="31"/>
                  </a:cubicBezTo>
                  <a:cubicBezTo>
                    <a:pt x="4" y="31"/>
                    <a:pt x="7" y="30"/>
                    <a:pt x="8" y="27"/>
                  </a:cubicBezTo>
                  <a:cubicBezTo>
                    <a:pt x="10" y="24"/>
                    <a:pt x="7" y="22"/>
                    <a:pt x="7" y="22"/>
                  </a:cubicBezTo>
                  <a:cubicBezTo>
                    <a:pt x="7" y="22"/>
                    <a:pt x="2" y="25"/>
                    <a:pt x="3" y="21"/>
                  </a:cubicBezTo>
                  <a:cubicBezTo>
                    <a:pt x="3" y="21"/>
                    <a:pt x="3" y="21"/>
                    <a:pt x="3" y="21"/>
                  </a:cubicBezTo>
                  <a:cubicBezTo>
                    <a:pt x="5" y="17"/>
                    <a:pt x="8" y="14"/>
                    <a:pt x="8" y="14"/>
                  </a:cubicBezTo>
                  <a:cubicBezTo>
                    <a:pt x="3" y="14"/>
                    <a:pt x="3" y="14"/>
                    <a:pt x="3" y="14"/>
                  </a:cubicBezTo>
                  <a:cubicBezTo>
                    <a:pt x="4" y="11"/>
                    <a:pt x="11" y="12"/>
                    <a:pt x="9" y="10"/>
                  </a:cubicBezTo>
                  <a:cubicBezTo>
                    <a:pt x="9" y="10"/>
                    <a:pt x="9" y="9"/>
                    <a:pt x="8" y="9"/>
                  </a:cubicBezTo>
                  <a:cubicBezTo>
                    <a:pt x="6" y="8"/>
                    <a:pt x="3" y="8"/>
                    <a:pt x="3" y="8"/>
                  </a:cubicBezTo>
                  <a:cubicBezTo>
                    <a:pt x="6" y="7"/>
                    <a:pt x="6" y="7"/>
                    <a:pt x="6" y="7"/>
                  </a:cubicBezTo>
                  <a:cubicBezTo>
                    <a:pt x="3" y="5"/>
                    <a:pt x="3" y="5"/>
                    <a:pt x="3" y="5"/>
                  </a:cubicBezTo>
                  <a:cubicBezTo>
                    <a:pt x="6" y="4"/>
                    <a:pt x="15" y="5"/>
                    <a:pt x="15"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68"/>
            <p:cNvSpPr>
              <a:spLocks/>
            </p:cNvSpPr>
            <p:nvPr/>
          </p:nvSpPr>
          <p:spPr bwMode="auto">
            <a:xfrm>
              <a:off x="525463" y="2811463"/>
              <a:ext cx="501650" cy="700088"/>
            </a:xfrm>
            <a:custGeom>
              <a:avLst/>
              <a:gdLst>
                <a:gd name="T0" fmla="*/ 17 w 28"/>
                <a:gd name="T1" fmla="*/ 1 h 39"/>
                <a:gd name="T2" fmla="*/ 5 w 28"/>
                <a:gd name="T3" fmla="*/ 1 h 39"/>
                <a:gd name="T4" fmla="*/ 0 w 28"/>
                <a:gd name="T5" fmla="*/ 14 h 39"/>
                <a:gd name="T6" fmla="*/ 0 w 28"/>
                <a:gd name="T7" fmla="*/ 25 h 39"/>
                <a:gd name="T8" fmla="*/ 1 w 28"/>
                <a:gd name="T9" fmla="*/ 32 h 39"/>
                <a:gd name="T10" fmla="*/ 4 w 28"/>
                <a:gd name="T11" fmla="*/ 39 h 39"/>
                <a:gd name="T12" fmla="*/ 9 w 28"/>
                <a:gd name="T13" fmla="*/ 31 h 39"/>
                <a:gd name="T14" fmla="*/ 5 w 28"/>
                <a:gd name="T15" fmla="*/ 33 h 39"/>
                <a:gd name="T16" fmla="*/ 8 w 28"/>
                <a:gd name="T17" fmla="*/ 20 h 39"/>
                <a:gd name="T18" fmla="*/ 9 w 28"/>
                <a:gd name="T19" fmla="*/ 10 h 39"/>
                <a:gd name="T20" fmla="*/ 21 w 28"/>
                <a:gd name="T21" fmla="*/ 10 h 39"/>
                <a:gd name="T22" fmla="*/ 26 w 28"/>
                <a:gd name="T23" fmla="*/ 11 h 39"/>
                <a:gd name="T24" fmla="*/ 26 w 28"/>
                <a:gd name="T25" fmla="*/ 10 h 39"/>
                <a:gd name="T26" fmla="*/ 28 w 28"/>
                <a:gd name="T27" fmla="*/ 3 h 39"/>
                <a:gd name="T28" fmla="*/ 17 w 28"/>
                <a:gd name="T2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9">
                  <a:moveTo>
                    <a:pt x="17" y="1"/>
                  </a:moveTo>
                  <a:cubicBezTo>
                    <a:pt x="16" y="0"/>
                    <a:pt x="5" y="1"/>
                    <a:pt x="5" y="1"/>
                  </a:cubicBezTo>
                  <a:cubicBezTo>
                    <a:pt x="5" y="1"/>
                    <a:pt x="0" y="11"/>
                    <a:pt x="0" y="14"/>
                  </a:cubicBezTo>
                  <a:cubicBezTo>
                    <a:pt x="1" y="16"/>
                    <a:pt x="1" y="23"/>
                    <a:pt x="0" y="25"/>
                  </a:cubicBezTo>
                  <a:cubicBezTo>
                    <a:pt x="0" y="27"/>
                    <a:pt x="1" y="32"/>
                    <a:pt x="1" y="32"/>
                  </a:cubicBezTo>
                  <a:cubicBezTo>
                    <a:pt x="1" y="32"/>
                    <a:pt x="4" y="36"/>
                    <a:pt x="4" y="39"/>
                  </a:cubicBezTo>
                  <a:cubicBezTo>
                    <a:pt x="7" y="36"/>
                    <a:pt x="9" y="31"/>
                    <a:pt x="9" y="31"/>
                  </a:cubicBezTo>
                  <a:cubicBezTo>
                    <a:pt x="8" y="32"/>
                    <a:pt x="5" y="33"/>
                    <a:pt x="5" y="33"/>
                  </a:cubicBezTo>
                  <a:cubicBezTo>
                    <a:pt x="5" y="30"/>
                    <a:pt x="8" y="20"/>
                    <a:pt x="8" y="20"/>
                  </a:cubicBezTo>
                  <a:cubicBezTo>
                    <a:pt x="8" y="20"/>
                    <a:pt x="18" y="12"/>
                    <a:pt x="9" y="10"/>
                  </a:cubicBezTo>
                  <a:cubicBezTo>
                    <a:pt x="10" y="6"/>
                    <a:pt x="21" y="10"/>
                    <a:pt x="21" y="10"/>
                  </a:cubicBezTo>
                  <a:cubicBezTo>
                    <a:pt x="26" y="11"/>
                    <a:pt x="26" y="11"/>
                    <a:pt x="26" y="11"/>
                  </a:cubicBezTo>
                  <a:cubicBezTo>
                    <a:pt x="26" y="11"/>
                    <a:pt x="26" y="10"/>
                    <a:pt x="26" y="10"/>
                  </a:cubicBezTo>
                  <a:cubicBezTo>
                    <a:pt x="27" y="9"/>
                    <a:pt x="28" y="3"/>
                    <a:pt x="28" y="3"/>
                  </a:cubicBezTo>
                  <a:cubicBezTo>
                    <a:pt x="28" y="3"/>
                    <a:pt x="17" y="1"/>
                    <a:pt x="1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69"/>
            <p:cNvSpPr>
              <a:spLocks/>
            </p:cNvSpPr>
            <p:nvPr/>
          </p:nvSpPr>
          <p:spPr bwMode="auto">
            <a:xfrm>
              <a:off x="685800" y="2740025"/>
              <a:ext cx="395287" cy="142875"/>
            </a:xfrm>
            <a:custGeom>
              <a:avLst/>
              <a:gdLst>
                <a:gd name="T0" fmla="*/ 0 w 22"/>
                <a:gd name="T1" fmla="*/ 4 h 8"/>
                <a:gd name="T2" fmla="*/ 18 w 22"/>
                <a:gd name="T3" fmla="*/ 8 h 8"/>
                <a:gd name="T4" fmla="*/ 22 w 22"/>
                <a:gd name="T5" fmla="*/ 6 h 8"/>
                <a:gd name="T6" fmla="*/ 21 w 22"/>
                <a:gd name="T7" fmla="*/ 2 h 8"/>
                <a:gd name="T8" fmla="*/ 1 w 22"/>
                <a:gd name="T9" fmla="*/ 0 h 8"/>
                <a:gd name="T10" fmla="*/ 0 w 22"/>
                <a:gd name="T11" fmla="*/ 4 h 8"/>
              </a:gdLst>
              <a:ahLst/>
              <a:cxnLst>
                <a:cxn ang="0">
                  <a:pos x="T0" y="T1"/>
                </a:cxn>
                <a:cxn ang="0">
                  <a:pos x="T2" y="T3"/>
                </a:cxn>
                <a:cxn ang="0">
                  <a:pos x="T4" y="T5"/>
                </a:cxn>
                <a:cxn ang="0">
                  <a:pos x="T6" y="T7"/>
                </a:cxn>
                <a:cxn ang="0">
                  <a:pos x="T8" y="T9"/>
                </a:cxn>
                <a:cxn ang="0">
                  <a:pos x="T10" y="T11"/>
                </a:cxn>
              </a:cxnLst>
              <a:rect l="0" t="0" r="r" b="b"/>
              <a:pathLst>
                <a:path w="22" h="8">
                  <a:moveTo>
                    <a:pt x="0" y="4"/>
                  </a:moveTo>
                  <a:cubicBezTo>
                    <a:pt x="0" y="4"/>
                    <a:pt x="13" y="8"/>
                    <a:pt x="18" y="8"/>
                  </a:cubicBezTo>
                  <a:cubicBezTo>
                    <a:pt x="22" y="6"/>
                    <a:pt x="22" y="6"/>
                    <a:pt x="22" y="6"/>
                  </a:cubicBezTo>
                  <a:cubicBezTo>
                    <a:pt x="21" y="2"/>
                    <a:pt x="21" y="2"/>
                    <a:pt x="21" y="2"/>
                  </a:cubicBezTo>
                  <a:cubicBezTo>
                    <a:pt x="1" y="0"/>
                    <a:pt x="1" y="0"/>
                    <a:pt x="1" y="0"/>
                  </a:cubicBez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70"/>
            <p:cNvSpPr>
              <a:spLocks/>
            </p:cNvSpPr>
            <p:nvPr/>
          </p:nvSpPr>
          <p:spPr bwMode="auto">
            <a:xfrm>
              <a:off x="722313" y="1841500"/>
              <a:ext cx="341312" cy="989013"/>
            </a:xfrm>
            <a:custGeom>
              <a:avLst/>
              <a:gdLst>
                <a:gd name="T0" fmla="*/ 0 w 19"/>
                <a:gd name="T1" fmla="*/ 49 h 55"/>
                <a:gd name="T2" fmla="*/ 6 w 19"/>
                <a:gd name="T3" fmla="*/ 54 h 55"/>
                <a:gd name="T4" fmla="*/ 19 w 19"/>
                <a:gd name="T5" fmla="*/ 53 h 55"/>
                <a:gd name="T6" fmla="*/ 17 w 19"/>
                <a:gd name="T7" fmla="*/ 36 h 55"/>
                <a:gd name="T8" fmla="*/ 18 w 19"/>
                <a:gd name="T9" fmla="*/ 25 h 55"/>
                <a:gd name="T10" fmla="*/ 13 w 19"/>
                <a:gd name="T11" fmla="*/ 10 h 55"/>
                <a:gd name="T12" fmla="*/ 13 w 19"/>
                <a:gd name="T13" fmla="*/ 3 h 55"/>
                <a:gd name="T14" fmla="*/ 11 w 19"/>
                <a:gd name="T15" fmla="*/ 7 h 55"/>
                <a:gd name="T16" fmla="*/ 2 w 19"/>
                <a:gd name="T17" fmla="*/ 0 h 55"/>
                <a:gd name="T18" fmla="*/ 0 w 19"/>
                <a:gd name="T19" fmla="*/ 3 h 55"/>
                <a:gd name="T20" fmla="*/ 0 w 19"/>
                <a:gd name="T21"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55">
                  <a:moveTo>
                    <a:pt x="0" y="49"/>
                  </a:moveTo>
                  <a:cubicBezTo>
                    <a:pt x="0" y="49"/>
                    <a:pt x="0" y="53"/>
                    <a:pt x="6" y="54"/>
                  </a:cubicBezTo>
                  <a:cubicBezTo>
                    <a:pt x="13" y="55"/>
                    <a:pt x="18" y="55"/>
                    <a:pt x="19" y="53"/>
                  </a:cubicBezTo>
                  <a:cubicBezTo>
                    <a:pt x="17" y="36"/>
                    <a:pt x="17" y="36"/>
                    <a:pt x="17" y="36"/>
                  </a:cubicBezTo>
                  <a:cubicBezTo>
                    <a:pt x="17" y="36"/>
                    <a:pt x="19" y="28"/>
                    <a:pt x="18" y="25"/>
                  </a:cubicBezTo>
                  <a:cubicBezTo>
                    <a:pt x="18" y="21"/>
                    <a:pt x="13" y="10"/>
                    <a:pt x="13" y="10"/>
                  </a:cubicBezTo>
                  <a:cubicBezTo>
                    <a:pt x="13" y="10"/>
                    <a:pt x="14" y="5"/>
                    <a:pt x="13" y="3"/>
                  </a:cubicBezTo>
                  <a:cubicBezTo>
                    <a:pt x="11" y="7"/>
                    <a:pt x="11" y="7"/>
                    <a:pt x="11" y="7"/>
                  </a:cubicBezTo>
                  <a:cubicBezTo>
                    <a:pt x="11" y="7"/>
                    <a:pt x="9" y="7"/>
                    <a:pt x="2" y="0"/>
                  </a:cubicBezTo>
                  <a:cubicBezTo>
                    <a:pt x="2" y="0"/>
                    <a:pt x="0" y="2"/>
                    <a:pt x="0" y="3"/>
                  </a:cubicBezTo>
                  <a:lnTo>
                    <a:pt x="0" y="49"/>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71"/>
            <p:cNvSpPr>
              <a:spLocks/>
            </p:cNvSpPr>
            <p:nvPr/>
          </p:nvSpPr>
          <p:spPr bwMode="auto">
            <a:xfrm>
              <a:off x="722313" y="1841500"/>
              <a:ext cx="341312" cy="989013"/>
            </a:xfrm>
            <a:custGeom>
              <a:avLst/>
              <a:gdLst>
                <a:gd name="T0" fmla="*/ 13 w 19"/>
                <a:gd name="T1" fmla="*/ 53 h 55"/>
                <a:gd name="T2" fmla="*/ 3 w 19"/>
                <a:gd name="T3" fmla="*/ 47 h 55"/>
                <a:gd name="T4" fmla="*/ 4 w 19"/>
                <a:gd name="T5" fmla="*/ 43 h 55"/>
                <a:gd name="T6" fmla="*/ 13 w 19"/>
                <a:gd name="T7" fmla="*/ 49 h 55"/>
                <a:gd name="T8" fmla="*/ 4 w 19"/>
                <a:gd name="T9" fmla="*/ 34 h 55"/>
                <a:gd name="T10" fmla="*/ 3 w 19"/>
                <a:gd name="T11" fmla="*/ 7 h 55"/>
                <a:gd name="T12" fmla="*/ 7 w 19"/>
                <a:gd name="T13" fmla="*/ 11 h 55"/>
                <a:gd name="T14" fmla="*/ 4 w 19"/>
                <a:gd name="T15" fmla="*/ 6 h 55"/>
                <a:gd name="T16" fmla="*/ 8 w 19"/>
                <a:gd name="T17" fmla="*/ 6 h 55"/>
                <a:gd name="T18" fmla="*/ 2 w 19"/>
                <a:gd name="T19" fmla="*/ 0 h 55"/>
                <a:gd name="T20" fmla="*/ 0 w 19"/>
                <a:gd name="T21" fmla="*/ 3 h 55"/>
                <a:gd name="T22" fmla="*/ 0 w 19"/>
                <a:gd name="T23" fmla="*/ 49 h 55"/>
                <a:gd name="T24" fmla="*/ 6 w 19"/>
                <a:gd name="T25" fmla="*/ 54 h 55"/>
                <a:gd name="T26" fmla="*/ 19 w 19"/>
                <a:gd name="T27" fmla="*/ 53 h 55"/>
                <a:gd name="T28" fmla="*/ 19 w 19"/>
                <a:gd name="T29" fmla="*/ 53 h 55"/>
                <a:gd name="T30" fmla="*/ 13 w 19"/>
                <a:gd name="T31"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55">
                  <a:moveTo>
                    <a:pt x="13" y="53"/>
                  </a:moveTo>
                  <a:cubicBezTo>
                    <a:pt x="6" y="53"/>
                    <a:pt x="3" y="47"/>
                    <a:pt x="3" y="47"/>
                  </a:cubicBezTo>
                  <a:cubicBezTo>
                    <a:pt x="3" y="47"/>
                    <a:pt x="1" y="43"/>
                    <a:pt x="4" y="43"/>
                  </a:cubicBezTo>
                  <a:cubicBezTo>
                    <a:pt x="6" y="43"/>
                    <a:pt x="13" y="49"/>
                    <a:pt x="13" y="49"/>
                  </a:cubicBezTo>
                  <a:cubicBezTo>
                    <a:pt x="12" y="45"/>
                    <a:pt x="7" y="39"/>
                    <a:pt x="4" y="34"/>
                  </a:cubicBezTo>
                  <a:cubicBezTo>
                    <a:pt x="1" y="29"/>
                    <a:pt x="3" y="7"/>
                    <a:pt x="3" y="7"/>
                  </a:cubicBezTo>
                  <a:cubicBezTo>
                    <a:pt x="7" y="11"/>
                    <a:pt x="7" y="11"/>
                    <a:pt x="7" y="11"/>
                  </a:cubicBezTo>
                  <a:cubicBezTo>
                    <a:pt x="4" y="6"/>
                    <a:pt x="4" y="6"/>
                    <a:pt x="4" y="6"/>
                  </a:cubicBezTo>
                  <a:cubicBezTo>
                    <a:pt x="6" y="8"/>
                    <a:pt x="8" y="7"/>
                    <a:pt x="8" y="6"/>
                  </a:cubicBezTo>
                  <a:cubicBezTo>
                    <a:pt x="7" y="5"/>
                    <a:pt x="5" y="3"/>
                    <a:pt x="2" y="0"/>
                  </a:cubicBezTo>
                  <a:cubicBezTo>
                    <a:pt x="2" y="0"/>
                    <a:pt x="0" y="2"/>
                    <a:pt x="0" y="3"/>
                  </a:cubicBezTo>
                  <a:cubicBezTo>
                    <a:pt x="0" y="49"/>
                    <a:pt x="0" y="49"/>
                    <a:pt x="0" y="49"/>
                  </a:cubicBezTo>
                  <a:cubicBezTo>
                    <a:pt x="0" y="49"/>
                    <a:pt x="0" y="53"/>
                    <a:pt x="6" y="54"/>
                  </a:cubicBezTo>
                  <a:cubicBezTo>
                    <a:pt x="13" y="55"/>
                    <a:pt x="18" y="55"/>
                    <a:pt x="19" y="53"/>
                  </a:cubicBezTo>
                  <a:cubicBezTo>
                    <a:pt x="19" y="53"/>
                    <a:pt x="19" y="53"/>
                    <a:pt x="19" y="53"/>
                  </a:cubicBezTo>
                  <a:cubicBezTo>
                    <a:pt x="17" y="53"/>
                    <a:pt x="15" y="53"/>
                    <a:pt x="13" y="53"/>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72"/>
            <p:cNvSpPr>
              <a:spLocks/>
            </p:cNvSpPr>
            <p:nvPr/>
          </p:nvSpPr>
          <p:spPr bwMode="auto">
            <a:xfrm>
              <a:off x="381000" y="1878013"/>
              <a:ext cx="520700" cy="1257300"/>
            </a:xfrm>
            <a:custGeom>
              <a:avLst/>
              <a:gdLst>
                <a:gd name="T0" fmla="*/ 0 w 29"/>
                <a:gd name="T1" fmla="*/ 67 h 70"/>
                <a:gd name="T2" fmla="*/ 10 w 29"/>
                <a:gd name="T3" fmla="*/ 70 h 70"/>
                <a:gd name="T4" fmla="*/ 24 w 29"/>
                <a:gd name="T5" fmla="*/ 45 h 70"/>
                <a:gd name="T6" fmla="*/ 28 w 29"/>
                <a:gd name="T7" fmla="*/ 33 h 70"/>
                <a:gd name="T8" fmla="*/ 18 w 29"/>
                <a:gd name="T9" fmla="*/ 0 h 70"/>
                <a:gd name="T10" fmla="*/ 10 w 29"/>
                <a:gd name="T11" fmla="*/ 4 h 70"/>
                <a:gd name="T12" fmla="*/ 10 w 29"/>
                <a:gd name="T13" fmla="*/ 22 h 70"/>
                <a:gd name="T14" fmla="*/ 0 w 29"/>
                <a:gd name="T15" fmla="*/ 67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70">
                  <a:moveTo>
                    <a:pt x="0" y="67"/>
                  </a:moveTo>
                  <a:cubicBezTo>
                    <a:pt x="10" y="70"/>
                    <a:pt x="10" y="70"/>
                    <a:pt x="10" y="70"/>
                  </a:cubicBezTo>
                  <a:cubicBezTo>
                    <a:pt x="10" y="70"/>
                    <a:pt x="23" y="46"/>
                    <a:pt x="24" y="45"/>
                  </a:cubicBezTo>
                  <a:cubicBezTo>
                    <a:pt x="25" y="44"/>
                    <a:pt x="29" y="40"/>
                    <a:pt x="28" y="33"/>
                  </a:cubicBezTo>
                  <a:cubicBezTo>
                    <a:pt x="27" y="26"/>
                    <a:pt x="26" y="9"/>
                    <a:pt x="18" y="0"/>
                  </a:cubicBezTo>
                  <a:cubicBezTo>
                    <a:pt x="18" y="0"/>
                    <a:pt x="15" y="5"/>
                    <a:pt x="10" y="4"/>
                  </a:cubicBezTo>
                  <a:cubicBezTo>
                    <a:pt x="10" y="22"/>
                    <a:pt x="10" y="22"/>
                    <a:pt x="10" y="22"/>
                  </a:cubicBezTo>
                  <a:cubicBezTo>
                    <a:pt x="10" y="22"/>
                    <a:pt x="8" y="51"/>
                    <a:pt x="0" y="67"/>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73"/>
            <p:cNvSpPr>
              <a:spLocks/>
            </p:cNvSpPr>
            <p:nvPr/>
          </p:nvSpPr>
          <p:spPr bwMode="auto">
            <a:xfrm>
              <a:off x="865188" y="1968500"/>
              <a:ext cx="215900" cy="842963"/>
            </a:xfrm>
            <a:custGeom>
              <a:avLst/>
              <a:gdLst>
                <a:gd name="T0" fmla="*/ 6 w 12"/>
                <a:gd name="T1" fmla="*/ 44 h 47"/>
                <a:gd name="T2" fmla="*/ 9 w 12"/>
                <a:gd name="T3" fmla="*/ 47 h 47"/>
                <a:gd name="T4" fmla="*/ 12 w 12"/>
                <a:gd name="T5" fmla="*/ 44 h 47"/>
                <a:gd name="T6" fmla="*/ 9 w 12"/>
                <a:gd name="T7" fmla="*/ 20 h 47"/>
                <a:gd name="T8" fmla="*/ 4 w 12"/>
                <a:gd name="T9" fmla="*/ 5 h 47"/>
                <a:gd name="T10" fmla="*/ 3 w 12"/>
                <a:gd name="T11" fmla="*/ 0 h 47"/>
                <a:gd name="T12" fmla="*/ 0 w 12"/>
                <a:gd name="T13" fmla="*/ 3 h 47"/>
                <a:gd name="T14" fmla="*/ 1 w 12"/>
                <a:gd name="T15" fmla="*/ 6 h 47"/>
                <a:gd name="T16" fmla="*/ 4 w 12"/>
                <a:gd name="T17" fmla="*/ 17 h 47"/>
                <a:gd name="T18" fmla="*/ 6 w 12"/>
                <a:gd name="T19"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47">
                  <a:moveTo>
                    <a:pt x="6" y="44"/>
                  </a:moveTo>
                  <a:cubicBezTo>
                    <a:pt x="9" y="47"/>
                    <a:pt x="9" y="47"/>
                    <a:pt x="9" y="47"/>
                  </a:cubicBezTo>
                  <a:cubicBezTo>
                    <a:pt x="12" y="44"/>
                    <a:pt x="12" y="44"/>
                    <a:pt x="12" y="44"/>
                  </a:cubicBezTo>
                  <a:cubicBezTo>
                    <a:pt x="12" y="44"/>
                    <a:pt x="10" y="25"/>
                    <a:pt x="9" y="20"/>
                  </a:cubicBezTo>
                  <a:cubicBezTo>
                    <a:pt x="8" y="16"/>
                    <a:pt x="4" y="5"/>
                    <a:pt x="4" y="5"/>
                  </a:cubicBezTo>
                  <a:cubicBezTo>
                    <a:pt x="4" y="5"/>
                    <a:pt x="6" y="2"/>
                    <a:pt x="3" y="0"/>
                  </a:cubicBezTo>
                  <a:cubicBezTo>
                    <a:pt x="3" y="0"/>
                    <a:pt x="1" y="1"/>
                    <a:pt x="0" y="3"/>
                  </a:cubicBezTo>
                  <a:cubicBezTo>
                    <a:pt x="1" y="6"/>
                    <a:pt x="1" y="6"/>
                    <a:pt x="1" y="6"/>
                  </a:cubicBezTo>
                  <a:cubicBezTo>
                    <a:pt x="1" y="6"/>
                    <a:pt x="3" y="14"/>
                    <a:pt x="4" y="17"/>
                  </a:cubicBezTo>
                  <a:cubicBezTo>
                    <a:pt x="4" y="21"/>
                    <a:pt x="5" y="42"/>
                    <a:pt x="6" y="44"/>
                  </a:cubicBezTo>
                  <a:close/>
                </a:path>
              </a:pathLst>
            </a:custGeom>
            <a:solidFill>
              <a:srgbClr val="A41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74"/>
            <p:cNvSpPr>
              <a:spLocks/>
            </p:cNvSpPr>
            <p:nvPr/>
          </p:nvSpPr>
          <p:spPr bwMode="auto">
            <a:xfrm>
              <a:off x="1081088" y="2290763"/>
              <a:ext cx="466725" cy="323850"/>
            </a:xfrm>
            <a:custGeom>
              <a:avLst/>
              <a:gdLst>
                <a:gd name="T0" fmla="*/ 25 w 26"/>
                <a:gd name="T1" fmla="*/ 13 h 18"/>
                <a:gd name="T2" fmla="*/ 22 w 26"/>
                <a:gd name="T3" fmla="*/ 4 h 18"/>
                <a:gd name="T4" fmla="*/ 14 w 26"/>
                <a:gd name="T5" fmla="*/ 6 h 18"/>
                <a:gd name="T6" fmla="*/ 11 w 26"/>
                <a:gd name="T7" fmla="*/ 8 h 18"/>
                <a:gd name="T8" fmla="*/ 8 w 26"/>
                <a:gd name="T9" fmla="*/ 8 h 18"/>
                <a:gd name="T10" fmla="*/ 4 w 26"/>
                <a:gd name="T11" fmla="*/ 8 h 18"/>
                <a:gd name="T12" fmla="*/ 3 w 26"/>
                <a:gd name="T13" fmla="*/ 7 h 18"/>
                <a:gd name="T14" fmla="*/ 1 w 26"/>
                <a:gd name="T15" fmla="*/ 0 h 18"/>
                <a:gd name="T16" fmla="*/ 0 w 26"/>
                <a:gd name="T17" fmla="*/ 16 h 18"/>
                <a:gd name="T18" fmla="*/ 0 w 26"/>
                <a:gd name="T19" fmla="*/ 18 h 18"/>
                <a:gd name="T20" fmla="*/ 11 w 26"/>
                <a:gd name="T21" fmla="*/ 17 h 18"/>
                <a:gd name="T22" fmla="*/ 25 w 26"/>
                <a:gd name="T23"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18">
                  <a:moveTo>
                    <a:pt x="25" y="13"/>
                  </a:moveTo>
                  <a:cubicBezTo>
                    <a:pt x="25" y="13"/>
                    <a:pt x="26" y="8"/>
                    <a:pt x="22" y="4"/>
                  </a:cubicBezTo>
                  <a:cubicBezTo>
                    <a:pt x="22" y="4"/>
                    <a:pt x="14" y="6"/>
                    <a:pt x="14" y="6"/>
                  </a:cubicBezTo>
                  <a:cubicBezTo>
                    <a:pt x="14" y="7"/>
                    <a:pt x="11" y="8"/>
                    <a:pt x="11" y="8"/>
                  </a:cubicBezTo>
                  <a:cubicBezTo>
                    <a:pt x="11" y="8"/>
                    <a:pt x="8" y="8"/>
                    <a:pt x="8" y="8"/>
                  </a:cubicBezTo>
                  <a:cubicBezTo>
                    <a:pt x="7" y="8"/>
                    <a:pt x="5" y="7"/>
                    <a:pt x="4" y="8"/>
                  </a:cubicBezTo>
                  <a:cubicBezTo>
                    <a:pt x="3" y="7"/>
                    <a:pt x="3" y="7"/>
                    <a:pt x="3" y="7"/>
                  </a:cubicBezTo>
                  <a:cubicBezTo>
                    <a:pt x="3" y="7"/>
                    <a:pt x="4" y="3"/>
                    <a:pt x="1" y="0"/>
                  </a:cubicBezTo>
                  <a:cubicBezTo>
                    <a:pt x="0" y="16"/>
                    <a:pt x="0" y="16"/>
                    <a:pt x="0" y="16"/>
                  </a:cubicBezTo>
                  <a:cubicBezTo>
                    <a:pt x="0" y="18"/>
                    <a:pt x="0" y="18"/>
                    <a:pt x="0" y="18"/>
                  </a:cubicBezTo>
                  <a:cubicBezTo>
                    <a:pt x="0" y="18"/>
                    <a:pt x="9" y="18"/>
                    <a:pt x="11" y="17"/>
                  </a:cubicBezTo>
                  <a:cubicBezTo>
                    <a:pt x="13" y="16"/>
                    <a:pt x="24" y="15"/>
                    <a:pt x="25" y="13"/>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75"/>
            <p:cNvSpPr>
              <a:spLocks/>
            </p:cNvSpPr>
            <p:nvPr/>
          </p:nvSpPr>
          <p:spPr bwMode="auto">
            <a:xfrm>
              <a:off x="1117600" y="2362200"/>
              <a:ext cx="412750" cy="233363"/>
            </a:xfrm>
            <a:custGeom>
              <a:avLst/>
              <a:gdLst>
                <a:gd name="T0" fmla="*/ 20 w 23"/>
                <a:gd name="T1" fmla="*/ 0 h 13"/>
                <a:gd name="T2" fmla="*/ 12 w 23"/>
                <a:gd name="T3" fmla="*/ 2 h 13"/>
                <a:gd name="T4" fmla="*/ 9 w 23"/>
                <a:gd name="T5" fmla="*/ 4 h 13"/>
                <a:gd name="T6" fmla="*/ 6 w 23"/>
                <a:gd name="T7" fmla="*/ 4 h 13"/>
                <a:gd name="T8" fmla="*/ 3 w 23"/>
                <a:gd name="T9" fmla="*/ 3 h 13"/>
                <a:gd name="T10" fmla="*/ 2 w 23"/>
                <a:gd name="T11" fmla="*/ 7 h 13"/>
                <a:gd name="T12" fmla="*/ 4 w 23"/>
                <a:gd name="T13" fmla="*/ 6 h 13"/>
                <a:gd name="T14" fmla="*/ 0 w 23"/>
                <a:gd name="T15" fmla="*/ 13 h 13"/>
                <a:gd name="T16" fmla="*/ 6 w 23"/>
                <a:gd name="T17" fmla="*/ 6 h 13"/>
                <a:gd name="T18" fmla="*/ 11 w 23"/>
                <a:gd name="T19" fmla="*/ 5 h 13"/>
                <a:gd name="T20" fmla="*/ 8 w 23"/>
                <a:gd name="T21" fmla="*/ 11 h 13"/>
                <a:gd name="T22" fmla="*/ 15 w 23"/>
                <a:gd name="T23" fmla="*/ 4 h 13"/>
                <a:gd name="T24" fmla="*/ 19 w 23"/>
                <a:gd name="T25" fmla="*/ 5 h 13"/>
                <a:gd name="T26" fmla="*/ 23 w 23"/>
                <a:gd name="T27" fmla="*/ 6 h 13"/>
                <a:gd name="T28" fmla="*/ 23 w 23"/>
                <a:gd name="T29" fmla="*/ 6 h 13"/>
                <a:gd name="T30" fmla="*/ 20 w 23"/>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13">
                  <a:moveTo>
                    <a:pt x="20" y="0"/>
                  </a:moveTo>
                  <a:cubicBezTo>
                    <a:pt x="20" y="0"/>
                    <a:pt x="12" y="2"/>
                    <a:pt x="12" y="2"/>
                  </a:cubicBezTo>
                  <a:cubicBezTo>
                    <a:pt x="12" y="3"/>
                    <a:pt x="9" y="4"/>
                    <a:pt x="9" y="4"/>
                  </a:cubicBezTo>
                  <a:cubicBezTo>
                    <a:pt x="9" y="4"/>
                    <a:pt x="6" y="4"/>
                    <a:pt x="6" y="4"/>
                  </a:cubicBezTo>
                  <a:cubicBezTo>
                    <a:pt x="5" y="4"/>
                    <a:pt x="4" y="3"/>
                    <a:pt x="3" y="3"/>
                  </a:cubicBezTo>
                  <a:cubicBezTo>
                    <a:pt x="3" y="5"/>
                    <a:pt x="2" y="6"/>
                    <a:pt x="2" y="7"/>
                  </a:cubicBezTo>
                  <a:cubicBezTo>
                    <a:pt x="4" y="6"/>
                    <a:pt x="4" y="6"/>
                    <a:pt x="4" y="6"/>
                  </a:cubicBezTo>
                  <a:cubicBezTo>
                    <a:pt x="4" y="6"/>
                    <a:pt x="1" y="12"/>
                    <a:pt x="0" y="13"/>
                  </a:cubicBezTo>
                  <a:cubicBezTo>
                    <a:pt x="0" y="13"/>
                    <a:pt x="6" y="9"/>
                    <a:pt x="6" y="6"/>
                  </a:cubicBezTo>
                  <a:cubicBezTo>
                    <a:pt x="6" y="4"/>
                    <a:pt x="11" y="5"/>
                    <a:pt x="11" y="5"/>
                  </a:cubicBezTo>
                  <a:cubicBezTo>
                    <a:pt x="11" y="5"/>
                    <a:pt x="13" y="7"/>
                    <a:pt x="8" y="11"/>
                  </a:cubicBezTo>
                  <a:cubicBezTo>
                    <a:pt x="8" y="11"/>
                    <a:pt x="14" y="7"/>
                    <a:pt x="15" y="4"/>
                  </a:cubicBezTo>
                  <a:cubicBezTo>
                    <a:pt x="17" y="0"/>
                    <a:pt x="19" y="5"/>
                    <a:pt x="19" y="5"/>
                  </a:cubicBezTo>
                  <a:cubicBezTo>
                    <a:pt x="23" y="6"/>
                    <a:pt x="23" y="6"/>
                    <a:pt x="23" y="6"/>
                  </a:cubicBezTo>
                  <a:cubicBezTo>
                    <a:pt x="23" y="6"/>
                    <a:pt x="23" y="6"/>
                    <a:pt x="23" y="6"/>
                  </a:cubicBezTo>
                  <a:cubicBezTo>
                    <a:pt x="23" y="4"/>
                    <a:pt x="22" y="2"/>
                    <a:pt x="2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76"/>
            <p:cNvSpPr>
              <a:spLocks/>
            </p:cNvSpPr>
            <p:nvPr/>
          </p:nvSpPr>
          <p:spPr bwMode="auto">
            <a:xfrm>
              <a:off x="668338" y="1895475"/>
              <a:ext cx="196850" cy="898525"/>
            </a:xfrm>
            <a:custGeom>
              <a:avLst/>
              <a:gdLst>
                <a:gd name="T0" fmla="*/ 4 w 11"/>
                <a:gd name="T1" fmla="*/ 50 h 50"/>
                <a:gd name="T2" fmla="*/ 8 w 11"/>
                <a:gd name="T3" fmla="*/ 44 h 50"/>
                <a:gd name="T4" fmla="*/ 11 w 11"/>
                <a:gd name="T5" fmla="*/ 40 h 50"/>
                <a:gd name="T6" fmla="*/ 11 w 11"/>
                <a:gd name="T7" fmla="*/ 31 h 50"/>
                <a:gd name="T8" fmla="*/ 2 w 11"/>
                <a:gd name="T9" fmla="*/ 7 h 50"/>
                <a:gd name="T10" fmla="*/ 3 w 11"/>
                <a:gd name="T11" fmla="*/ 6 h 50"/>
                <a:gd name="T12" fmla="*/ 1 w 11"/>
                <a:gd name="T13" fmla="*/ 0 h 50"/>
                <a:gd name="T14" fmla="*/ 0 w 11"/>
                <a:gd name="T15" fmla="*/ 1 h 50"/>
                <a:gd name="T16" fmla="*/ 1 w 11"/>
                <a:gd name="T17" fmla="*/ 5 h 50"/>
                <a:gd name="T18" fmla="*/ 1 w 11"/>
                <a:gd name="T19" fmla="*/ 7 h 50"/>
                <a:gd name="T20" fmla="*/ 10 w 11"/>
                <a:gd name="T21" fmla="*/ 31 h 50"/>
                <a:gd name="T22" fmla="*/ 6 w 11"/>
                <a:gd name="T23" fmla="*/ 43 h 50"/>
                <a:gd name="T24" fmla="*/ 4 w 11"/>
                <a:gd name="T2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50">
                  <a:moveTo>
                    <a:pt x="4" y="50"/>
                  </a:moveTo>
                  <a:cubicBezTo>
                    <a:pt x="6" y="47"/>
                    <a:pt x="7" y="44"/>
                    <a:pt x="8" y="44"/>
                  </a:cubicBezTo>
                  <a:cubicBezTo>
                    <a:pt x="8" y="43"/>
                    <a:pt x="10" y="42"/>
                    <a:pt x="11" y="40"/>
                  </a:cubicBezTo>
                  <a:cubicBezTo>
                    <a:pt x="11" y="36"/>
                    <a:pt x="11" y="32"/>
                    <a:pt x="11" y="31"/>
                  </a:cubicBezTo>
                  <a:cubicBezTo>
                    <a:pt x="10" y="28"/>
                    <a:pt x="2" y="7"/>
                    <a:pt x="2" y="7"/>
                  </a:cubicBezTo>
                  <a:cubicBezTo>
                    <a:pt x="3" y="6"/>
                    <a:pt x="3" y="6"/>
                    <a:pt x="3" y="6"/>
                  </a:cubicBezTo>
                  <a:cubicBezTo>
                    <a:pt x="1" y="0"/>
                    <a:pt x="1" y="0"/>
                    <a:pt x="1" y="0"/>
                  </a:cubicBezTo>
                  <a:cubicBezTo>
                    <a:pt x="0" y="1"/>
                    <a:pt x="0" y="1"/>
                    <a:pt x="0" y="1"/>
                  </a:cubicBezTo>
                  <a:cubicBezTo>
                    <a:pt x="1" y="5"/>
                    <a:pt x="1" y="5"/>
                    <a:pt x="1" y="5"/>
                  </a:cubicBezTo>
                  <a:cubicBezTo>
                    <a:pt x="1" y="7"/>
                    <a:pt x="1" y="7"/>
                    <a:pt x="1" y="7"/>
                  </a:cubicBezTo>
                  <a:cubicBezTo>
                    <a:pt x="1" y="7"/>
                    <a:pt x="9" y="29"/>
                    <a:pt x="10" y="31"/>
                  </a:cubicBezTo>
                  <a:cubicBezTo>
                    <a:pt x="11" y="34"/>
                    <a:pt x="7" y="40"/>
                    <a:pt x="6" y="43"/>
                  </a:cubicBezTo>
                  <a:cubicBezTo>
                    <a:pt x="6" y="44"/>
                    <a:pt x="5" y="47"/>
                    <a:pt x="4" y="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77"/>
            <p:cNvSpPr>
              <a:spLocks/>
            </p:cNvSpPr>
            <p:nvPr/>
          </p:nvSpPr>
          <p:spPr bwMode="auto">
            <a:xfrm>
              <a:off x="506413" y="1968500"/>
              <a:ext cx="233362" cy="968375"/>
            </a:xfrm>
            <a:custGeom>
              <a:avLst/>
              <a:gdLst>
                <a:gd name="T0" fmla="*/ 9 w 13"/>
                <a:gd name="T1" fmla="*/ 12 h 54"/>
                <a:gd name="T2" fmla="*/ 13 w 13"/>
                <a:gd name="T3" fmla="*/ 15 h 54"/>
                <a:gd name="T4" fmla="*/ 6 w 13"/>
                <a:gd name="T5" fmla="*/ 4 h 54"/>
                <a:gd name="T6" fmla="*/ 3 w 13"/>
                <a:gd name="T7" fmla="*/ 0 h 54"/>
                <a:gd name="T8" fmla="*/ 3 w 13"/>
                <a:gd name="T9" fmla="*/ 17 h 54"/>
                <a:gd name="T10" fmla="*/ 0 w 13"/>
                <a:gd name="T11" fmla="*/ 37 h 54"/>
                <a:gd name="T12" fmla="*/ 3 w 13"/>
                <a:gd name="T13" fmla="*/ 43 h 54"/>
                <a:gd name="T14" fmla="*/ 9 w 13"/>
                <a:gd name="T15" fmla="*/ 54 h 54"/>
                <a:gd name="T16" fmla="*/ 12 w 13"/>
                <a:gd name="T17" fmla="*/ 48 h 54"/>
                <a:gd name="T18" fmla="*/ 8 w 13"/>
                <a:gd name="T19" fmla="*/ 36 h 54"/>
                <a:gd name="T20" fmla="*/ 11 w 13"/>
                <a:gd name="T21" fmla="*/ 36 h 54"/>
                <a:gd name="T22" fmla="*/ 8 w 13"/>
                <a:gd name="T23" fmla="*/ 35 h 54"/>
                <a:gd name="T24" fmla="*/ 7 w 13"/>
                <a:gd name="T25" fmla="*/ 27 h 54"/>
                <a:gd name="T26" fmla="*/ 8 w 13"/>
                <a:gd name="T27" fmla="*/ 22 h 54"/>
                <a:gd name="T28" fmla="*/ 9 w 13"/>
                <a:gd name="T29" fmla="*/ 18 h 54"/>
                <a:gd name="T30" fmla="*/ 9 w 13"/>
                <a:gd name="T3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54">
                  <a:moveTo>
                    <a:pt x="9" y="12"/>
                  </a:moveTo>
                  <a:cubicBezTo>
                    <a:pt x="13" y="15"/>
                    <a:pt x="13" y="15"/>
                    <a:pt x="13" y="15"/>
                  </a:cubicBezTo>
                  <a:cubicBezTo>
                    <a:pt x="13" y="15"/>
                    <a:pt x="6" y="6"/>
                    <a:pt x="6" y="4"/>
                  </a:cubicBezTo>
                  <a:cubicBezTo>
                    <a:pt x="5" y="3"/>
                    <a:pt x="4" y="2"/>
                    <a:pt x="3" y="0"/>
                  </a:cubicBezTo>
                  <a:cubicBezTo>
                    <a:pt x="3" y="17"/>
                    <a:pt x="3" y="17"/>
                    <a:pt x="3" y="17"/>
                  </a:cubicBezTo>
                  <a:cubicBezTo>
                    <a:pt x="3" y="17"/>
                    <a:pt x="3" y="26"/>
                    <a:pt x="0" y="37"/>
                  </a:cubicBezTo>
                  <a:cubicBezTo>
                    <a:pt x="3" y="43"/>
                    <a:pt x="3" y="43"/>
                    <a:pt x="3" y="43"/>
                  </a:cubicBezTo>
                  <a:cubicBezTo>
                    <a:pt x="9" y="54"/>
                    <a:pt x="9" y="54"/>
                    <a:pt x="9" y="54"/>
                  </a:cubicBezTo>
                  <a:cubicBezTo>
                    <a:pt x="10" y="52"/>
                    <a:pt x="11" y="50"/>
                    <a:pt x="12" y="48"/>
                  </a:cubicBezTo>
                  <a:cubicBezTo>
                    <a:pt x="11" y="44"/>
                    <a:pt x="8" y="37"/>
                    <a:pt x="8" y="36"/>
                  </a:cubicBezTo>
                  <a:cubicBezTo>
                    <a:pt x="8" y="36"/>
                    <a:pt x="10" y="36"/>
                    <a:pt x="11" y="36"/>
                  </a:cubicBezTo>
                  <a:cubicBezTo>
                    <a:pt x="8" y="35"/>
                    <a:pt x="8" y="35"/>
                    <a:pt x="8" y="35"/>
                  </a:cubicBezTo>
                  <a:cubicBezTo>
                    <a:pt x="7" y="27"/>
                    <a:pt x="7" y="27"/>
                    <a:pt x="7" y="27"/>
                  </a:cubicBezTo>
                  <a:cubicBezTo>
                    <a:pt x="7" y="27"/>
                    <a:pt x="9" y="24"/>
                    <a:pt x="8" y="22"/>
                  </a:cubicBezTo>
                  <a:cubicBezTo>
                    <a:pt x="8" y="20"/>
                    <a:pt x="9" y="18"/>
                    <a:pt x="9" y="18"/>
                  </a:cubicBezTo>
                  <a:lnTo>
                    <a:pt x="9"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78"/>
            <p:cNvSpPr>
              <a:spLocks/>
            </p:cNvSpPr>
            <p:nvPr/>
          </p:nvSpPr>
          <p:spPr bwMode="auto">
            <a:xfrm>
              <a:off x="596900" y="1949450"/>
              <a:ext cx="88900" cy="144463"/>
            </a:xfrm>
            <a:custGeom>
              <a:avLst/>
              <a:gdLst>
                <a:gd name="T0" fmla="*/ 5 w 5"/>
                <a:gd name="T1" fmla="*/ 8 h 8"/>
                <a:gd name="T2" fmla="*/ 2 w 5"/>
                <a:gd name="T3" fmla="*/ 0 h 8"/>
                <a:gd name="T4" fmla="*/ 0 w 5"/>
                <a:gd name="T5" fmla="*/ 0 h 8"/>
                <a:gd name="T6" fmla="*/ 5 w 5"/>
                <a:gd name="T7" fmla="*/ 8 h 8"/>
              </a:gdLst>
              <a:ahLst/>
              <a:cxnLst>
                <a:cxn ang="0">
                  <a:pos x="T0" y="T1"/>
                </a:cxn>
                <a:cxn ang="0">
                  <a:pos x="T2" y="T3"/>
                </a:cxn>
                <a:cxn ang="0">
                  <a:pos x="T4" y="T5"/>
                </a:cxn>
                <a:cxn ang="0">
                  <a:pos x="T6" y="T7"/>
                </a:cxn>
              </a:cxnLst>
              <a:rect l="0" t="0" r="r" b="b"/>
              <a:pathLst>
                <a:path w="5" h="8">
                  <a:moveTo>
                    <a:pt x="5" y="8"/>
                  </a:moveTo>
                  <a:cubicBezTo>
                    <a:pt x="2" y="0"/>
                    <a:pt x="2" y="0"/>
                    <a:pt x="2" y="0"/>
                  </a:cubicBezTo>
                  <a:cubicBezTo>
                    <a:pt x="1" y="0"/>
                    <a:pt x="1" y="0"/>
                    <a:pt x="0" y="0"/>
                  </a:cubicBezTo>
                  <a:cubicBezTo>
                    <a:pt x="1" y="2"/>
                    <a:pt x="3" y="4"/>
                    <a:pt x="5"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79"/>
            <p:cNvSpPr>
              <a:spLocks/>
            </p:cNvSpPr>
            <p:nvPr/>
          </p:nvSpPr>
          <p:spPr bwMode="auto">
            <a:xfrm>
              <a:off x="614363" y="2901950"/>
              <a:ext cx="144462" cy="233363"/>
            </a:xfrm>
            <a:custGeom>
              <a:avLst/>
              <a:gdLst>
                <a:gd name="T0" fmla="*/ 0 w 8"/>
                <a:gd name="T1" fmla="*/ 4 h 13"/>
                <a:gd name="T2" fmla="*/ 1 w 8"/>
                <a:gd name="T3" fmla="*/ 10 h 13"/>
                <a:gd name="T4" fmla="*/ 1 w 8"/>
                <a:gd name="T5" fmla="*/ 13 h 13"/>
                <a:gd name="T6" fmla="*/ 8 w 8"/>
                <a:gd name="T7" fmla="*/ 8 h 13"/>
                <a:gd name="T8" fmla="*/ 5 w 8"/>
                <a:gd name="T9" fmla="*/ 2 h 13"/>
                <a:gd name="T10" fmla="*/ 0 w 8"/>
                <a:gd name="T11" fmla="*/ 4 h 13"/>
              </a:gdLst>
              <a:ahLst/>
              <a:cxnLst>
                <a:cxn ang="0">
                  <a:pos x="T0" y="T1"/>
                </a:cxn>
                <a:cxn ang="0">
                  <a:pos x="T2" y="T3"/>
                </a:cxn>
                <a:cxn ang="0">
                  <a:pos x="T4" y="T5"/>
                </a:cxn>
                <a:cxn ang="0">
                  <a:pos x="T6" y="T7"/>
                </a:cxn>
                <a:cxn ang="0">
                  <a:pos x="T8" y="T9"/>
                </a:cxn>
                <a:cxn ang="0">
                  <a:pos x="T10" y="T11"/>
                </a:cxn>
              </a:cxnLst>
              <a:rect l="0" t="0" r="r" b="b"/>
              <a:pathLst>
                <a:path w="8" h="13">
                  <a:moveTo>
                    <a:pt x="0" y="4"/>
                  </a:moveTo>
                  <a:cubicBezTo>
                    <a:pt x="0" y="4"/>
                    <a:pt x="0" y="10"/>
                    <a:pt x="1" y="10"/>
                  </a:cubicBezTo>
                  <a:cubicBezTo>
                    <a:pt x="1" y="13"/>
                    <a:pt x="1" y="13"/>
                    <a:pt x="1" y="13"/>
                  </a:cubicBezTo>
                  <a:cubicBezTo>
                    <a:pt x="8" y="8"/>
                    <a:pt x="8" y="8"/>
                    <a:pt x="8" y="8"/>
                  </a:cubicBezTo>
                  <a:cubicBezTo>
                    <a:pt x="8" y="8"/>
                    <a:pt x="7" y="4"/>
                    <a:pt x="5" y="2"/>
                  </a:cubicBezTo>
                  <a:cubicBezTo>
                    <a:pt x="4" y="0"/>
                    <a:pt x="0" y="4"/>
                    <a:pt x="0" y="4"/>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80"/>
            <p:cNvSpPr>
              <a:spLocks/>
            </p:cNvSpPr>
            <p:nvPr/>
          </p:nvSpPr>
          <p:spPr bwMode="auto">
            <a:xfrm>
              <a:off x="400050" y="1949450"/>
              <a:ext cx="322262" cy="1077913"/>
            </a:xfrm>
            <a:custGeom>
              <a:avLst/>
              <a:gdLst>
                <a:gd name="T0" fmla="*/ 10 w 18"/>
                <a:gd name="T1" fmla="*/ 60 h 60"/>
                <a:gd name="T2" fmla="*/ 18 w 18"/>
                <a:gd name="T3" fmla="*/ 54 h 60"/>
                <a:gd name="T4" fmla="*/ 12 w 18"/>
                <a:gd name="T5" fmla="*/ 36 h 60"/>
                <a:gd name="T6" fmla="*/ 13 w 18"/>
                <a:gd name="T7" fmla="*/ 23 h 60"/>
                <a:gd name="T8" fmla="*/ 15 w 18"/>
                <a:gd name="T9" fmla="*/ 13 h 60"/>
                <a:gd name="T10" fmla="*/ 9 w 18"/>
                <a:gd name="T11" fmla="*/ 0 h 60"/>
                <a:gd name="T12" fmla="*/ 5 w 18"/>
                <a:gd name="T13" fmla="*/ 3 h 60"/>
                <a:gd name="T14" fmla="*/ 4 w 18"/>
                <a:gd name="T15" fmla="*/ 4 h 60"/>
                <a:gd name="T16" fmla="*/ 2 w 18"/>
                <a:gd name="T17" fmla="*/ 9 h 60"/>
                <a:gd name="T18" fmla="*/ 2 w 18"/>
                <a:gd name="T19" fmla="*/ 15 h 60"/>
                <a:gd name="T20" fmla="*/ 0 w 18"/>
                <a:gd name="T21" fmla="*/ 16 h 60"/>
                <a:gd name="T22" fmla="*/ 0 w 18"/>
                <a:gd name="T23" fmla="*/ 20 h 60"/>
                <a:gd name="T24" fmla="*/ 2 w 18"/>
                <a:gd name="T25" fmla="*/ 21 h 60"/>
                <a:gd name="T26" fmla="*/ 1 w 18"/>
                <a:gd name="T27" fmla="*/ 27 h 60"/>
                <a:gd name="T28" fmla="*/ 1 w 18"/>
                <a:gd name="T29" fmla="*/ 33 h 60"/>
                <a:gd name="T30" fmla="*/ 2 w 18"/>
                <a:gd name="T31" fmla="*/ 40 h 60"/>
                <a:gd name="T32" fmla="*/ 10 w 18"/>
                <a:gd name="T33"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60">
                  <a:moveTo>
                    <a:pt x="10" y="60"/>
                  </a:moveTo>
                  <a:cubicBezTo>
                    <a:pt x="10" y="60"/>
                    <a:pt x="15" y="55"/>
                    <a:pt x="18" y="54"/>
                  </a:cubicBezTo>
                  <a:cubicBezTo>
                    <a:pt x="18" y="54"/>
                    <a:pt x="13" y="38"/>
                    <a:pt x="12" y="36"/>
                  </a:cubicBezTo>
                  <a:cubicBezTo>
                    <a:pt x="13" y="23"/>
                    <a:pt x="13" y="23"/>
                    <a:pt x="13" y="23"/>
                  </a:cubicBezTo>
                  <a:cubicBezTo>
                    <a:pt x="13" y="23"/>
                    <a:pt x="16" y="15"/>
                    <a:pt x="15" y="13"/>
                  </a:cubicBezTo>
                  <a:cubicBezTo>
                    <a:pt x="15" y="10"/>
                    <a:pt x="9" y="0"/>
                    <a:pt x="9" y="0"/>
                  </a:cubicBezTo>
                  <a:cubicBezTo>
                    <a:pt x="9" y="0"/>
                    <a:pt x="6" y="2"/>
                    <a:pt x="5" y="3"/>
                  </a:cubicBezTo>
                  <a:cubicBezTo>
                    <a:pt x="3" y="4"/>
                    <a:pt x="4" y="4"/>
                    <a:pt x="4" y="4"/>
                  </a:cubicBezTo>
                  <a:cubicBezTo>
                    <a:pt x="4" y="4"/>
                    <a:pt x="2" y="8"/>
                    <a:pt x="2" y="9"/>
                  </a:cubicBezTo>
                  <a:cubicBezTo>
                    <a:pt x="1" y="9"/>
                    <a:pt x="2" y="15"/>
                    <a:pt x="2" y="15"/>
                  </a:cubicBezTo>
                  <a:cubicBezTo>
                    <a:pt x="2" y="15"/>
                    <a:pt x="0" y="15"/>
                    <a:pt x="0" y="16"/>
                  </a:cubicBezTo>
                  <a:cubicBezTo>
                    <a:pt x="1" y="17"/>
                    <a:pt x="0" y="19"/>
                    <a:pt x="0" y="20"/>
                  </a:cubicBezTo>
                  <a:cubicBezTo>
                    <a:pt x="1" y="21"/>
                    <a:pt x="2" y="21"/>
                    <a:pt x="2" y="21"/>
                  </a:cubicBezTo>
                  <a:cubicBezTo>
                    <a:pt x="2" y="21"/>
                    <a:pt x="1" y="26"/>
                    <a:pt x="1" y="27"/>
                  </a:cubicBezTo>
                  <a:cubicBezTo>
                    <a:pt x="1" y="28"/>
                    <a:pt x="1" y="32"/>
                    <a:pt x="1" y="33"/>
                  </a:cubicBezTo>
                  <a:cubicBezTo>
                    <a:pt x="1" y="35"/>
                    <a:pt x="2" y="40"/>
                    <a:pt x="2" y="40"/>
                  </a:cubicBezTo>
                  <a:cubicBezTo>
                    <a:pt x="2" y="40"/>
                    <a:pt x="8" y="58"/>
                    <a:pt x="10" y="6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81"/>
            <p:cNvSpPr>
              <a:spLocks noEditPoints="1"/>
            </p:cNvSpPr>
            <p:nvPr/>
          </p:nvSpPr>
          <p:spPr bwMode="auto">
            <a:xfrm>
              <a:off x="400050" y="1985963"/>
              <a:ext cx="250825" cy="1041400"/>
            </a:xfrm>
            <a:custGeom>
              <a:avLst/>
              <a:gdLst>
                <a:gd name="T0" fmla="*/ 6 w 14"/>
                <a:gd name="T1" fmla="*/ 45 h 58"/>
                <a:gd name="T2" fmla="*/ 2 w 14"/>
                <a:gd name="T3" fmla="*/ 31 h 58"/>
                <a:gd name="T4" fmla="*/ 4 w 14"/>
                <a:gd name="T5" fmla="*/ 31 h 58"/>
                <a:gd name="T6" fmla="*/ 10 w 14"/>
                <a:gd name="T7" fmla="*/ 27 h 58"/>
                <a:gd name="T8" fmla="*/ 5 w 14"/>
                <a:gd name="T9" fmla="*/ 30 h 58"/>
                <a:gd name="T10" fmla="*/ 2 w 14"/>
                <a:gd name="T11" fmla="*/ 27 h 58"/>
                <a:gd name="T12" fmla="*/ 4 w 14"/>
                <a:gd name="T13" fmla="*/ 23 h 58"/>
                <a:gd name="T14" fmla="*/ 5 w 14"/>
                <a:gd name="T15" fmla="*/ 18 h 58"/>
                <a:gd name="T16" fmla="*/ 12 w 14"/>
                <a:gd name="T17" fmla="*/ 22 h 58"/>
                <a:gd name="T18" fmla="*/ 9 w 14"/>
                <a:gd name="T19" fmla="*/ 18 h 58"/>
                <a:gd name="T20" fmla="*/ 5 w 14"/>
                <a:gd name="T21" fmla="*/ 16 h 58"/>
                <a:gd name="T22" fmla="*/ 11 w 14"/>
                <a:gd name="T23" fmla="*/ 16 h 58"/>
                <a:gd name="T24" fmla="*/ 6 w 14"/>
                <a:gd name="T25" fmla="*/ 13 h 58"/>
                <a:gd name="T26" fmla="*/ 9 w 14"/>
                <a:gd name="T27" fmla="*/ 12 h 58"/>
                <a:gd name="T28" fmla="*/ 2 w 14"/>
                <a:gd name="T29" fmla="*/ 12 h 58"/>
                <a:gd name="T30" fmla="*/ 5 w 14"/>
                <a:gd name="T31" fmla="*/ 9 h 58"/>
                <a:gd name="T32" fmla="*/ 3 w 14"/>
                <a:gd name="T33" fmla="*/ 10 h 58"/>
                <a:gd name="T34" fmla="*/ 3 w 14"/>
                <a:gd name="T35" fmla="*/ 8 h 58"/>
                <a:gd name="T36" fmla="*/ 5 w 14"/>
                <a:gd name="T37" fmla="*/ 3 h 58"/>
                <a:gd name="T38" fmla="*/ 5 w 14"/>
                <a:gd name="T39" fmla="*/ 0 h 58"/>
                <a:gd name="T40" fmla="*/ 5 w 14"/>
                <a:gd name="T41" fmla="*/ 1 h 58"/>
                <a:gd name="T42" fmla="*/ 4 w 14"/>
                <a:gd name="T43" fmla="*/ 1 h 58"/>
                <a:gd name="T44" fmla="*/ 2 w 14"/>
                <a:gd name="T45" fmla="*/ 7 h 58"/>
                <a:gd name="T46" fmla="*/ 2 w 14"/>
                <a:gd name="T47" fmla="*/ 13 h 58"/>
                <a:gd name="T48" fmla="*/ 0 w 14"/>
                <a:gd name="T49" fmla="*/ 14 h 58"/>
                <a:gd name="T50" fmla="*/ 0 w 14"/>
                <a:gd name="T51" fmla="*/ 18 h 58"/>
                <a:gd name="T52" fmla="*/ 2 w 14"/>
                <a:gd name="T53" fmla="*/ 19 h 58"/>
                <a:gd name="T54" fmla="*/ 1 w 14"/>
                <a:gd name="T55" fmla="*/ 25 h 58"/>
                <a:gd name="T56" fmla="*/ 1 w 14"/>
                <a:gd name="T57" fmla="*/ 31 h 58"/>
                <a:gd name="T58" fmla="*/ 2 w 14"/>
                <a:gd name="T59" fmla="*/ 38 h 58"/>
                <a:gd name="T60" fmla="*/ 10 w 14"/>
                <a:gd name="T61" fmla="*/ 58 h 58"/>
                <a:gd name="T62" fmla="*/ 14 w 14"/>
                <a:gd name="T63" fmla="*/ 55 h 58"/>
                <a:gd name="T64" fmla="*/ 10 w 14"/>
                <a:gd name="T65" fmla="*/ 53 h 58"/>
                <a:gd name="T66" fmla="*/ 6 w 14"/>
                <a:gd name="T67" fmla="*/ 45 h 58"/>
                <a:gd name="T68" fmla="*/ 3 w 14"/>
                <a:gd name="T69" fmla="*/ 10 h 58"/>
                <a:gd name="T70" fmla="*/ 3 w 14"/>
                <a:gd name="T71" fmla="*/ 1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58">
                  <a:moveTo>
                    <a:pt x="6" y="45"/>
                  </a:moveTo>
                  <a:cubicBezTo>
                    <a:pt x="5" y="44"/>
                    <a:pt x="2" y="31"/>
                    <a:pt x="2" y="31"/>
                  </a:cubicBezTo>
                  <a:cubicBezTo>
                    <a:pt x="2" y="31"/>
                    <a:pt x="1" y="30"/>
                    <a:pt x="4" y="31"/>
                  </a:cubicBezTo>
                  <a:cubicBezTo>
                    <a:pt x="7" y="31"/>
                    <a:pt x="10" y="27"/>
                    <a:pt x="10" y="27"/>
                  </a:cubicBezTo>
                  <a:cubicBezTo>
                    <a:pt x="10" y="27"/>
                    <a:pt x="6" y="29"/>
                    <a:pt x="5" y="30"/>
                  </a:cubicBezTo>
                  <a:cubicBezTo>
                    <a:pt x="4" y="30"/>
                    <a:pt x="2" y="28"/>
                    <a:pt x="2" y="27"/>
                  </a:cubicBezTo>
                  <a:cubicBezTo>
                    <a:pt x="3" y="27"/>
                    <a:pt x="3" y="24"/>
                    <a:pt x="4" y="23"/>
                  </a:cubicBezTo>
                  <a:cubicBezTo>
                    <a:pt x="5" y="22"/>
                    <a:pt x="5" y="20"/>
                    <a:pt x="5" y="18"/>
                  </a:cubicBezTo>
                  <a:cubicBezTo>
                    <a:pt x="9" y="17"/>
                    <a:pt x="12" y="22"/>
                    <a:pt x="12" y="22"/>
                  </a:cubicBezTo>
                  <a:cubicBezTo>
                    <a:pt x="12" y="22"/>
                    <a:pt x="11" y="19"/>
                    <a:pt x="9" y="18"/>
                  </a:cubicBezTo>
                  <a:cubicBezTo>
                    <a:pt x="7" y="16"/>
                    <a:pt x="5" y="16"/>
                    <a:pt x="5" y="16"/>
                  </a:cubicBezTo>
                  <a:cubicBezTo>
                    <a:pt x="7" y="15"/>
                    <a:pt x="10" y="16"/>
                    <a:pt x="11" y="16"/>
                  </a:cubicBezTo>
                  <a:cubicBezTo>
                    <a:pt x="10" y="15"/>
                    <a:pt x="7" y="14"/>
                    <a:pt x="6" y="13"/>
                  </a:cubicBezTo>
                  <a:cubicBezTo>
                    <a:pt x="7" y="11"/>
                    <a:pt x="9" y="12"/>
                    <a:pt x="9" y="12"/>
                  </a:cubicBezTo>
                  <a:cubicBezTo>
                    <a:pt x="7" y="9"/>
                    <a:pt x="2" y="12"/>
                    <a:pt x="2" y="12"/>
                  </a:cubicBezTo>
                  <a:cubicBezTo>
                    <a:pt x="2" y="11"/>
                    <a:pt x="5" y="9"/>
                    <a:pt x="5" y="9"/>
                  </a:cubicBezTo>
                  <a:cubicBezTo>
                    <a:pt x="3" y="10"/>
                    <a:pt x="3" y="10"/>
                    <a:pt x="3" y="10"/>
                  </a:cubicBezTo>
                  <a:cubicBezTo>
                    <a:pt x="3" y="9"/>
                    <a:pt x="3" y="8"/>
                    <a:pt x="3" y="8"/>
                  </a:cubicBezTo>
                  <a:cubicBezTo>
                    <a:pt x="5" y="3"/>
                    <a:pt x="5" y="3"/>
                    <a:pt x="5" y="3"/>
                  </a:cubicBezTo>
                  <a:cubicBezTo>
                    <a:pt x="5" y="0"/>
                    <a:pt x="5" y="0"/>
                    <a:pt x="5" y="0"/>
                  </a:cubicBezTo>
                  <a:cubicBezTo>
                    <a:pt x="5" y="1"/>
                    <a:pt x="5" y="1"/>
                    <a:pt x="5" y="1"/>
                  </a:cubicBezTo>
                  <a:cubicBezTo>
                    <a:pt x="4" y="1"/>
                    <a:pt x="4" y="1"/>
                    <a:pt x="4" y="1"/>
                  </a:cubicBezTo>
                  <a:cubicBezTo>
                    <a:pt x="4" y="1"/>
                    <a:pt x="2" y="6"/>
                    <a:pt x="2" y="7"/>
                  </a:cubicBezTo>
                  <a:cubicBezTo>
                    <a:pt x="1" y="7"/>
                    <a:pt x="2" y="13"/>
                    <a:pt x="2" y="13"/>
                  </a:cubicBezTo>
                  <a:cubicBezTo>
                    <a:pt x="2" y="13"/>
                    <a:pt x="0" y="13"/>
                    <a:pt x="0" y="14"/>
                  </a:cubicBezTo>
                  <a:cubicBezTo>
                    <a:pt x="1" y="15"/>
                    <a:pt x="0" y="17"/>
                    <a:pt x="0" y="18"/>
                  </a:cubicBezTo>
                  <a:cubicBezTo>
                    <a:pt x="1" y="19"/>
                    <a:pt x="2" y="19"/>
                    <a:pt x="2" y="19"/>
                  </a:cubicBezTo>
                  <a:cubicBezTo>
                    <a:pt x="2" y="19"/>
                    <a:pt x="1" y="24"/>
                    <a:pt x="1" y="25"/>
                  </a:cubicBezTo>
                  <a:cubicBezTo>
                    <a:pt x="1" y="26"/>
                    <a:pt x="1" y="30"/>
                    <a:pt x="1" y="31"/>
                  </a:cubicBezTo>
                  <a:cubicBezTo>
                    <a:pt x="1" y="33"/>
                    <a:pt x="2" y="38"/>
                    <a:pt x="2" y="38"/>
                  </a:cubicBezTo>
                  <a:cubicBezTo>
                    <a:pt x="2" y="38"/>
                    <a:pt x="8" y="56"/>
                    <a:pt x="10" y="58"/>
                  </a:cubicBezTo>
                  <a:cubicBezTo>
                    <a:pt x="10" y="58"/>
                    <a:pt x="12" y="56"/>
                    <a:pt x="14" y="55"/>
                  </a:cubicBezTo>
                  <a:cubicBezTo>
                    <a:pt x="10" y="53"/>
                    <a:pt x="10" y="53"/>
                    <a:pt x="10" y="53"/>
                  </a:cubicBezTo>
                  <a:cubicBezTo>
                    <a:pt x="10" y="53"/>
                    <a:pt x="7" y="46"/>
                    <a:pt x="6" y="45"/>
                  </a:cubicBezTo>
                  <a:close/>
                  <a:moveTo>
                    <a:pt x="3" y="10"/>
                  </a:moveTo>
                  <a:cubicBezTo>
                    <a:pt x="3" y="10"/>
                    <a:pt x="3" y="10"/>
                    <a:pt x="3"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82"/>
            <p:cNvSpPr>
              <a:spLocks/>
            </p:cNvSpPr>
            <p:nvPr/>
          </p:nvSpPr>
          <p:spPr bwMode="auto">
            <a:xfrm>
              <a:off x="614363" y="2273300"/>
              <a:ext cx="36512" cy="1746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0"/>
                    <a:pt x="0" y="0"/>
                  </a:cubicBezTo>
                  <a:cubicBezTo>
                    <a:pt x="1" y="1"/>
                    <a:pt x="1" y="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83"/>
            <p:cNvSpPr>
              <a:spLocks/>
            </p:cNvSpPr>
            <p:nvPr/>
          </p:nvSpPr>
          <p:spPr bwMode="auto">
            <a:xfrm>
              <a:off x="722313" y="1536700"/>
              <a:ext cx="323850" cy="412750"/>
            </a:xfrm>
            <a:custGeom>
              <a:avLst/>
              <a:gdLst>
                <a:gd name="T0" fmla="*/ 10 w 18"/>
                <a:gd name="T1" fmla="*/ 22 h 23"/>
                <a:gd name="T2" fmla="*/ 13 w 18"/>
                <a:gd name="T3" fmla="*/ 20 h 23"/>
                <a:gd name="T4" fmla="*/ 16 w 18"/>
                <a:gd name="T5" fmla="*/ 14 h 23"/>
                <a:gd name="T6" fmla="*/ 17 w 18"/>
                <a:gd name="T7" fmla="*/ 14 h 23"/>
                <a:gd name="T8" fmla="*/ 18 w 18"/>
                <a:gd name="T9" fmla="*/ 11 h 23"/>
                <a:gd name="T10" fmla="*/ 17 w 18"/>
                <a:gd name="T11" fmla="*/ 8 h 23"/>
                <a:gd name="T12" fmla="*/ 18 w 18"/>
                <a:gd name="T13" fmla="*/ 1 h 23"/>
                <a:gd name="T14" fmla="*/ 7 w 18"/>
                <a:gd name="T15" fmla="*/ 0 h 23"/>
                <a:gd name="T16" fmla="*/ 3 w 18"/>
                <a:gd name="T17" fmla="*/ 2 h 23"/>
                <a:gd name="T18" fmla="*/ 3 w 18"/>
                <a:gd name="T19" fmla="*/ 8 h 23"/>
                <a:gd name="T20" fmla="*/ 1 w 18"/>
                <a:gd name="T21" fmla="*/ 8 h 23"/>
                <a:gd name="T22" fmla="*/ 3 w 18"/>
                <a:gd name="T23" fmla="*/ 14 h 23"/>
                <a:gd name="T24" fmla="*/ 4 w 18"/>
                <a:gd name="T25" fmla="*/ 20 h 23"/>
                <a:gd name="T26" fmla="*/ 10 w 18"/>
                <a:gd name="T2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23">
                  <a:moveTo>
                    <a:pt x="10" y="22"/>
                  </a:moveTo>
                  <a:cubicBezTo>
                    <a:pt x="11" y="23"/>
                    <a:pt x="12" y="21"/>
                    <a:pt x="13" y="20"/>
                  </a:cubicBezTo>
                  <a:cubicBezTo>
                    <a:pt x="13" y="20"/>
                    <a:pt x="16" y="16"/>
                    <a:pt x="16" y="14"/>
                  </a:cubicBezTo>
                  <a:cubicBezTo>
                    <a:pt x="16" y="14"/>
                    <a:pt x="17" y="15"/>
                    <a:pt x="17" y="14"/>
                  </a:cubicBezTo>
                  <a:cubicBezTo>
                    <a:pt x="17" y="14"/>
                    <a:pt x="17" y="12"/>
                    <a:pt x="18" y="11"/>
                  </a:cubicBezTo>
                  <a:cubicBezTo>
                    <a:pt x="18" y="11"/>
                    <a:pt x="18" y="8"/>
                    <a:pt x="17" y="8"/>
                  </a:cubicBezTo>
                  <a:cubicBezTo>
                    <a:pt x="18" y="1"/>
                    <a:pt x="18" y="1"/>
                    <a:pt x="18" y="1"/>
                  </a:cubicBezTo>
                  <a:cubicBezTo>
                    <a:pt x="7" y="0"/>
                    <a:pt x="7" y="0"/>
                    <a:pt x="7" y="0"/>
                  </a:cubicBezTo>
                  <a:cubicBezTo>
                    <a:pt x="3" y="2"/>
                    <a:pt x="3" y="2"/>
                    <a:pt x="3" y="2"/>
                  </a:cubicBezTo>
                  <a:cubicBezTo>
                    <a:pt x="3" y="8"/>
                    <a:pt x="3" y="8"/>
                    <a:pt x="3" y="8"/>
                  </a:cubicBezTo>
                  <a:cubicBezTo>
                    <a:pt x="3" y="8"/>
                    <a:pt x="1" y="8"/>
                    <a:pt x="1" y="8"/>
                  </a:cubicBezTo>
                  <a:cubicBezTo>
                    <a:pt x="1" y="8"/>
                    <a:pt x="0" y="14"/>
                    <a:pt x="3" y="14"/>
                  </a:cubicBezTo>
                  <a:cubicBezTo>
                    <a:pt x="3" y="14"/>
                    <a:pt x="3" y="18"/>
                    <a:pt x="4" y="20"/>
                  </a:cubicBezTo>
                  <a:cubicBezTo>
                    <a:pt x="6" y="21"/>
                    <a:pt x="7" y="22"/>
                    <a:pt x="10" y="22"/>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84"/>
            <p:cNvSpPr>
              <a:spLocks/>
            </p:cNvSpPr>
            <p:nvPr/>
          </p:nvSpPr>
          <p:spPr bwMode="auto">
            <a:xfrm>
              <a:off x="722313" y="1536700"/>
              <a:ext cx="161925" cy="395288"/>
            </a:xfrm>
            <a:custGeom>
              <a:avLst/>
              <a:gdLst>
                <a:gd name="T0" fmla="*/ 7 w 9"/>
                <a:gd name="T1" fmla="*/ 22 h 22"/>
                <a:gd name="T2" fmla="*/ 5 w 9"/>
                <a:gd name="T3" fmla="*/ 16 h 22"/>
                <a:gd name="T4" fmla="*/ 6 w 9"/>
                <a:gd name="T5" fmla="*/ 12 h 22"/>
                <a:gd name="T6" fmla="*/ 5 w 9"/>
                <a:gd name="T7" fmla="*/ 10 h 22"/>
                <a:gd name="T8" fmla="*/ 7 w 9"/>
                <a:gd name="T9" fmla="*/ 9 h 22"/>
                <a:gd name="T10" fmla="*/ 8 w 9"/>
                <a:gd name="T11" fmla="*/ 5 h 22"/>
                <a:gd name="T12" fmla="*/ 9 w 9"/>
                <a:gd name="T13" fmla="*/ 0 h 22"/>
                <a:gd name="T14" fmla="*/ 7 w 9"/>
                <a:gd name="T15" fmla="*/ 0 h 22"/>
                <a:gd name="T16" fmla="*/ 3 w 9"/>
                <a:gd name="T17" fmla="*/ 2 h 22"/>
                <a:gd name="T18" fmla="*/ 3 w 9"/>
                <a:gd name="T19" fmla="*/ 8 h 22"/>
                <a:gd name="T20" fmla="*/ 1 w 9"/>
                <a:gd name="T21" fmla="*/ 8 h 22"/>
                <a:gd name="T22" fmla="*/ 3 w 9"/>
                <a:gd name="T23" fmla="*/ 14 h 22"/>
                <a:gd name="T24" fmla="*/ 4 w 9"/>
                <a:gd name="T25" fmla="*/ 20 h 22"/>
                <a:gd name="T26" fmla="*/ 7 w 9"/>
                <a:gd name="T2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22">
                  <a:moveTo>
                    <a:pt x="7" y="22"/>
                  </a:moveTo>
                  <a:cubicBezTo>
                    <a:pt x="6" y="20"/>
                    <a:pt x="5" y="16"/>
                    <a:pt x="5" y="16"/>
                  </a:cubicBezTo>
                  <a:cubicBezTo>
                    <a:pt x="5" y="14"/>
                    <a:pt x="6" y="12"/>
                    <a:pt x="6" y="12"/>
                  </a:cubicBezTo>
                  <a:cubicBezTo>
                    <a:pt x="5" y="10"/>
                    <a:pt x="5" y="10"/>
                    <a:pt x="5" y="10"/>
                  </a:cubicBezTo>
                  <a:cubicBezTo>
                    <a:pt x="5" y="10"/>
                    <a:pt x="7" y="9"/>
                    <a:pt x="7" y="9"/>
                  </a:cubicBezTo>
                  <a:cubicBezTo>
                    <a:pt x="7" y="9"/>
                    <a:pt x="8" y="6"/>
                    <a:pt x="8" y="5"/>
                  </a:cubicBezTo>
                  <a:cubicBezTo>
                    <a:pt x="8" y="5"/>
                    <a:pt x="8" y="2"/>
                    <a:pt x="9" y="0"/>
                  </a:cubicBezTo>
                  <a:cubicBezTo>
                    <a:pt x="7" y="0"/>
                    <a:pt x="7" y="0"/>
                    <a:pt x="7" y="0"/>
                  </a:cubicBezTo>
                  <a:cubicBezTo>
                    <a:pt x="3" y="2"/>
                    <a:pt x="3" y="2"/>
                    <a:pt x="3" y="2"/>
                  </a:cubicBezTo>
                  <a:cubicBezTo>
                    <a:pt x="3" y="8"/>
                    <a:pt x="3" y="8"/>
                    <a:pt x="3" y="8"/>
                  </a:cubicBezTo>
                  <a:cubicBezTo>
                    <a:pt x="3" y="8"/>
                    <a:pt x="1" y="8"/>
                    <a:pt x="1" y="8"/>
                  </a:cubicBezTo>
                  <a:cubicBezTo>
                    <a:pt x="1" y="8"/>
                    <a:pt x="0" y="14"/>
                    <a:pt x="3" y="14"/>
                  </a:cubicBezTo>
                  <a:cubicBezTo>
                    <a:pt x="3" y="14"/>
                    <a:pt x="3" y="18"/>
                    <a:pt x="4" y="20"/>
                  </a:cubicBezTo>
                  <a:cubicBezTo>
                    <a:pt x="5" y="21"/>
                    <a:pt x="6" y="21"/>
                    <a:pt x="7" y="2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85"/>
            <p:cNvSpPr>
              <a:spLocks/>
            </p:cNvSpPr>
            <p:nvPr/>
          </p:nvSpPr>
          <p:spPr bwMode="auto">
            <a:xfrm>
              <a:off x="973138" y="1681163"/>
              <a:ext cx="73025" cy="196850"/>
            </a:xfrm>
            <a:custGeom>
              <a:avLst/>
              <a:gdLst>
                <a:gd name="T0" fmla="*/ 2 w 4"/>
                <a:gd name="T1" fmla="*/ 6 h 11"/>
                <a:gd name="T2" fmla="*/ 3 w 4"/>
                <a:gd name="T3" fmla="*/ 6 h 11"/>
                <a:gd name="T4" fmla="*/ 4 w 4"/>
                <a:gd name="T5" fmla="*/ 2 h 11"/>
                <a:gd name="T6" fmla="*/ 3 w 4"/>
                <a:gd name="T7" fmla="*/ 0 h 11"/>
                <a:gd name="T8" fmla="*/ 2 w 4"/>
                <a:gd name="T9" fmla="*/ 6 h 11"/>
                <a:gd name="T10" fmla="*/ 0 w 4"/>
                <a:gd name="T11" fmla="*/ 7 h 11"/>
                <a:gd name="T12" fmla="*/ 0 w 4"/>
                <a:gd name="T13" fmla="*/ 11 h 11"/>
                <a:gd name="T14" fmla="*/ 2 w 4"/>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1">
                  <a:moveTo>
                    <a:pt x="2" y="6"/>
                  </a:moveTo>
                  <a:cubicBezTo>
                    <a:pt x="2" y="6"/>
                    <a:pt x="3" y="7"/>
                    <a:pt x="3" y="6"/>
                  </a:cubicBezTo>
                  <a:cubicBezTo>
                    <a:pt x="3" y="6"/>
                    <a:pt x="4" y="4"/>
                    <a:pt x="4" y="2"/>
                  </a:cubicBezTo>
                  <a:cubicBezTo>
                    <a:pt x="4" y="1"/>
                    <a:pt x="4" y="0"/>
                    <a:pt x="3" y="0"/>
                  </a:cubicBezTo>
                  <a:cubicBezTo>
                    <a:pt x="3" y="0"/>
                    <a:pt x="2" y="5"/>
                    <a:pt x="2" y="6"/>
                  </a:cubicBezTo>
                  <a:cubicBezTo>
                    <a:pt x="1" y="6"/>
                    <a:pt x="0" y="7"/>
                    <a:pt x="0" y="7"/>
                  </a:cubicBezTo>
                  <a:cubicBezTo>
                    <a:pt x="0" y="8"/>
                    <a:pt x="0" y="9"/>
                    <a:pt x="0" y="11"/>
                  </a:cubicBezTo>
                  <a:cubicBezTo>
                    <a:pt x="1" y="10"/>
                    <a:pt x="2" y="7"/>
                    <a:pt x="2" y="6"/>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86"/>
            <p:cNvSpPr>
              <a:spLocks/>
            </p:cNvSpPr>
            <p:nvPr/>
          </p:nvSpPr>
          <p:spPr bwMode="auto">
            <a:xfrm>
              <a:off x="739775" y="1447800"/>
              <a:ext cx="323850" cy="304800"/>
            </a:xfrm>
            <a:custGeom>
              <a:avLst/>
              <a:gdLst>
                <a:gd name="T0" fmla="*/ 17 w 18"/>
                <a:gd name="T1" fmla="*/ 7 h 17"/>
                <a:gd name="T2" fmla="*/ 12 w 18"/>
                <a:gd name="T3" fmla="*/ 0 h 17"/>
                <a:gd name="T4" fmla="*/ 9 w 18"/>
                <a:gd name="T5" fmla="*/ 1 h 17"/>
                <a:gd name="T6" fmla="*/ 6 w 18"/>
                <a:gd name="T7" fmla="*/ 1 h 17"/>
                <a:gd name="T8" fmla="*/ 4 w 18"/>
                <a:gd name="T9" fmla="*/ 2 h 17"/>
                <a:gd name="T10" fmla="*/ 0 w 18"/>
                <a:gd name="T11" fmla="*/ 7 h 17"/>
                <a:gd name="T12" fmla="*/ 1 w 18"/>
                <a:gd name="T13" fmla="*/ 13 h 17"/>
                <a:gd name="T14" fmla="*/ 1 w 18"/>
                <a:gd name="T15" fmla="*/ 13 h 17"/>
                <a:gd name="T16" fmla="*/ 2 w 18"/>
                <a:gd name="T17" fmla="*/ 16 h 17"/>
                <a:gd name="T18" fmla="*/ 2 w 18"/>
                <a:gd name="T19" fmla="*/ 15 h 17"/>
                <a:gd name="T20" fmla="*/ 3 w 18"/>
                <a:gd name="T21" fmla="*/ 12 h 17"/>
                <a:gd name="T22" fmla="*/ 3 w 18"/>
                <a:gd name="T23" fmla="*/ 9 h 17"/>
                <a:gd name="T24" fmla="*/ 4 w 18"/>
                <a:gd name="T25" fmla="*/ 8 h 17"/>
                <a:gd name="T26" fmla="*/ 8 w 18"/>
                <a:gd name="T27" fmla="*/ 9 h 17"/>
                <a:gd name="T28" fmla="*/ 10 w 18"/>
                <a:gd name="T29" fmla="*/ 10 h 17"/>
                <a:gd name="T30" fmla="*/ 11 w 18"/>
                <a:gd name="T31" fmla="*/ 10 h 17"/>
                <a:gd name="T32" fmla="*/ 12 w 18"/>
                <a:gd name="T33" fmla="*/ 10 h 17"/>
                <a:gd name="T34" fmla="*/ 14 w 18"/>
                <a:gd name="T35" fmla="*/ 11 h 17"/>
                <a:gd name="T36" fmla="*/ 14 w 18"/>
                <a:gd name="T37" fmla="*/ 9 h 17"/>
                <a:gd name="T38" fmla="*/ 14 w 18"/>
                <a:gd name="T39" fmla="*/ 9 h 17"/>
                <a:gd name="T40" fmla="*/ 15 w 18"/>
                <a:gd name="T41" fmla="*/ 10 h 17"/>
                <a:gd name="T42" fmla="*/ 15 w 18"/>
                <a:gd name="T43" fmla="*/ 13 h 17"/>
                <a:gd name="T44" fmla="*/ 15 w 18"/>
                <a:gd name="T45" fmla="*/ 16 h 17"/>
                <a:gd name="T46" fmla="*/ 15 w 18"/>
                <a:gd name="T47" fmla="*/ 17 h 17"/>
                <a:gd name="T48" fmla="*/ 16 w 18"/>
                <a:gd name="T49" fmla="*/ 13 h 17"/>
                <a:gd name="T50" fmla="*/ 17 w 18"/>
                <a:gd name="T51" fmla="*/ 14 h 17"/>
                <a:gd name="T52" fmla="*/ 17 w 18"/>
                <a:gd name="T53" fmla="*/ 11 h 17"/>
                <a:gd name="T54" fmla="*/ 17 w 18"/>
                <a:gd name="T55"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17">
                  <a:moveTo>
                    <a:pt x="17" y="7"/>
                  </a:moveTo>
                  <a:cubicBezTo>
                    <a:pt x="17" y="7"/>
                    <a:pt x="17" y="2"/>
                    <a:pt x="12" y="0"/>
                  </a:cubicBezTo>
                  <a:cubicBezTo>
                    <a:pt x="12" y="0"/>
                    <a:pt x="11" y="0"/>
                    <a:pt x="9" y="1"/>
                  </a:cubicBezTo>
                  <a:cubicBezTo>
                    <a:pt x="9" y="1"/>
                    <a:pt x="6" y="1"/>
                    <a:pt x="6" y="1"/>
                  </a:cubicBezTo>
                  <a:cubicBezTo>
                    <a:pt x="5" y="2"/>
                    <a:pt x="4" y="2"/>
                    <a:pt x="4" y="2"/>
                  </a:cubicBezTo>
                  <a:cubicBezTo>
                    <a:pt x="4" y="2"/>
                    <a:pt x="1" y="3"/>
                    <a:pt x="0" y="7"/>
                  </a:cubicBezTo>
                  <a:cubicBezTo>
                    <a:pt x="0" y="7"/>
                    <a:pt x="0" y="11"/>
                    <a:pt x="1" y="13"/>
                  </a:cubicBezTo>
                  <a:cubicBezTo>
                    <a:pt x="1" y="13"/>
                    <a:pt x="1" y="13"/>
                    <a:pt x="1" y="13"/>
                  </a:cubicBezTo>
                  <a:cubicBezTo>
                    <a:pt x="2" y="16"/>
                    <a:pt x="2" y="16"/>
                    <a:pt x="2" y="16"/>
                  </a:cubicBezTo>
                  <a:cubicBezTo>
                    <a:pt x="2" y="15"/>
                    <a:pt x="2" y="15"/>
                    <a:pt x="2" y="15"/>
                  </a:cubicBezTo>
                  <a:cubicBezTo>
                    <a:pt x="2" y="15"/>
                    <a:pt x="2" y="13"/>
                    <a:pt x="3" y="12"/>
                  </a:cubicBezTo>
                  <a:cubicBezTo>
                    <a:pt x="3" y="9"/>
                    <a:pt x="3" y="9"/>
                    <a:pt x="3" y="9"/>
                  </a:cubicBezTo>
                  <a:cubicBezTo>
                    <a:pt x="4" y="8"/>
                    <a:pt x="4" y="8"/>
                    <a:pt x="4" y="8"/>
                  </a:cubicBezTo>
                  <a:cubicBezTo>
                    <a:pt x="4" y="8"/>
                    <a:pt x="7" y="8"/>
                    <a:pt x="8" y="9"/>
                  </a:cubicBezTo>
                  <a:cubicBezTo>
                    <a:pt x="8" y="9"/>
                    <a:pt x="8" y="10"/>
                    <a:pt x="10" y="10"/>
                  </a:cubicBezTo>
                  <a:cubicBezTo>
                    <a:pt x="11" y="10"/>
                    <a:pt x="11" y="10"/>
                    <a:pt x="11" y="10"/>
                  </a:cubicBezTo>
                  <a:cubicBezTo>
                    <a:pt x="11" y="10"/>
                    <a:pt x="11" y="10"/>
                    <a:pt x="12" y="10"/>
                  </a:cubicBezTo>
                  <a:cubicBezTo>
                    <a:pt x="14" y="9"/>
                    <a:pt x="14" y="11"/>
                    <a:pt x="14" y="11"/>
                  </a:cubicBezTo>
                  <a:cubicBezTo>
                    <a:pt x="14" y="10"/>
                    <a:pt x="14" y="10"/>
                    <a:pt x="14" y="9"/>
                  </a:cubicBezTo>
                  <a:cubicBezTo>
                    <a:pt x="14" y="9"/>
                    <a:pt x="14" y="9"/>
                    <a:pt x="14" y="9"/>
                  </a:cubicBezTo>
                  <a:cubicBezTo>
                    <a:pt x="14" y="9"/>
                    <a:pt x="15" y="9"/>
                    <a:pt x="15" y="10"/>
                  </a:cubicBezTo>
                  <a:cubicBezTo>
                    <a:pt x="15" y="11"/>
                    <a:pt x="15" y="12"/>
                    <a:pt x="15" y="13"/>
                  </a:cubicBezTo>
                  <a:cubicBezTo>
                    <a:pt x="15" y="14"/>
                    <a:pt x="15" y="16"/>
                    <a:pt x="15" y="16"/>
                  </a:cubicBezTo>
                  <a:cubicBezTo>
                    <a:pt x="15" y="17"/>
                    <a:pt x="15" y="17"/>
                    <a:pt x="15" y="17"/>
                  </a:cubicBezTo>
                  <a:cubicBezTo>
                    <a:pt x="16" y="13"/>
                    <a:pt x="16" y="13"/>
                    <a:pt x="16" y="13"/>
                  </a:cubicBezTo>
                  <a:cubicBezTo>
                    <a:pt x="17" y="14"/>
                    <a:pt x="17" y="14"/>
                    <a:pt x="17" y="14"/>
                  </a:cubicBezTo>
                  <a:cubicBezTo>
                    <a:pt x="17" y="11"/>
                    <a:pt x="17" y="11"/>
                    <a:pt x="17" y="11"/>
                  </a:cubicBezTo>
                  <a:cubicBezTo>
                    <a:pt x="17" y="11"/>
                    <a:pt x="18" y="8"/>
                    <a:pt x="17" y="7"/>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87"/>
            <p:cNvSpPr>
              <a:spLocks/>
            </p:cNvSpPr>
            <p:nvPr/>
          </p:nvSpPr>
          <p:spPr bwMode="auto">
            <a:xfrm>
              <a:off x="1081088" y="2290763"/>
              <a:ext cx="53975" cy="323850"/>
            </a:xfrm>
            <a:custGeom>
              <a:avLst/>
              <a:gdLst>
                <a:gd name="T0" fmla="*/ 2 w 3"/>
                <a:gd name="T1" fmla="*/ 10 h 18"/>
                <a:gd name="T2" fmla="*/ 1 w 3"/>
                <a:gd name="T3" fmla="*/ 0 h 18"/>
                <a:gd name="T4" fmla="*/ 1 w 3"/>
                <a:gd name="T5" fmla="*/ 0 h 18"/>
                <a:gd name="T6" fmla="*/ 0 w 3"/>
                <a:gd name="T7" fmla="*/ 16 h 18"/>
                <a:gd name="T8" fmla="*/ 0 w 3"/>
                <a:gd name="T9" fmla="*/ 18 h 18"/>
                <a:gd name="T10" fmla="*/ 3 w 3"/>
                <a:gd name="T11" fmla="*/ 18 h 18"/>
                <a:gd name="T12" fmla="*/ 2 w 3"/>
                <a:gd name="T13" fmla="*/ 10 h 18"/>
              </a:gdLst>
              <a:ahLst/>
              <a:cxnLst>
                <a:cxn ang="0">
                  <a:pos x="T0" y="T1"/>
                </a:cxn>
                <a:cxn ang="0">
                  <a:pos x="T2" y="T3"/>
                </a:cxn>
                <a:cxn ang="0">
                  <a:pos x="T4" y="T5"/>
                </a:cxn>
                <a:cxn ang="0">
                  <a:pos x="T6" y="T7"/>
                </a:cxn>
                <a:cxn ang="0">
                  <a:pos x="T8" y="T9"/>
                </a:cxn>
                <a:cxn ang="0">
                  <a:pos x="T10" y="T11"/>
                </a:cxn>
                <a:cxn ang="0">
                  <a:pos x="T12" y="T13"/>
                </a:cxn>
              </a:cxnLst>
              <a:rect l="0" t="0" r="r" b="b"/>
              <a:pathLst>
                <a:path w="3" h="18">
                  <a:moveTo>
                    <a:pt x="2" y="10"/>
                  </a:moveTo>
                  <a:cubicBezTo>
                    <a:pt x="3" y="8"/>
                    <a:pt x="2" y="2"/>
                    <a:pt x="1" y="0"/>
                  </a:cubicBezTo>
                  <a:cubicBezTo>
                    <a:pt x="1" y="0"/>
                    <a:pt x="1" y="0"/>
                    <a:pt x="1" y="0"/>
                  </a:cubicBezTo>
                  <a:cubicBezTo>
                    <a:pt x="0" y="16"/>
                    <a:pt x="0" y="16"/>
                    <a:pt x="0" y="16"/>
                  </a:cubicBezTo>
                  <a:cubicBezTo>
                    <a:pt x="0" y="18"/>
                    <a:pt x="0" y="18"/>
                    <a:pt x="0" y="18"/>
                  </a:cubicBezTo>
                  <a:cubicBezTo>
                    <a:pt x="0" y="18"/>
                    <a:pt x="1" y="18"/>
                    <a:pt x="3" y="18"/>
                  </a:cubicBezTo>
                  <a:cubicBezTo>
                    <a:pt x="2" y="16"/>
                    <a:pt x="2" y="12"/>
                    <a:pt x="2"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88"/>
            <p:cNvSpPr>
              <a:spLocks/>
            </p:cNvSpPr>
            <p:nvPr/>
          </p:nvSpPr>
          <p:spPr bwMode="auto">
            <a:xfrm>
              <a:off x="955675" y="2003425"/>
              <a:ext cx="196850" cy="1166813"/>
            </a:xfrm>
            <a:custGeom>
              <a:avLst/>
              <a:gdLst>
                <a:gd name="T0" fmla="*/ 5 w 11"/>
                <a:gd name="T1" fmla="*/ 63 h 65"/>
                <a:gd name="T2" fmla="*/ 10 w 11"/>
                <a:gd name="T3" fmla="*/ 65 h 65"/>
                <a:gd name="T4" fmla="*/ 11 w 11"/>
                <a:gd name="T5" fmla="*/ 64 h 65"/>
                <a:gd name="T6" fmla="*/ 8 w 11"/>
                <a:gd name="T7" fmla="*/ 33 h 65"/>
                <a:gd name="T8" fmla="*/ 8 w 11"/>
                <a:gd name="T9" fmla="*/ 20 h 65"/>
                <a:gd name="T10" fmla="*/ 8 w 11"/>
                <a:gd name="T11" fmla="*/ 11 h 65"/>
                <a:gd name="T12" fmla="*/ 5 w 11"/>
                <a:gd name="T13" fmla="*/ 3 h 65"/>
                <a:gd name="T14" fmla="*/ 0 w 11"/>
                <a:gd name="T15" fmla="*/ 0 h 65"/>
                <a:gd name="T16" fmla="*/ 0 w 11"/>
                <a:gd name="T17" fmla="*/ 3 h 65"/>
                <a:gd name="T18" fmla="*/ 5 w 11"/>
                <a:gd name="T19" fmla="*/ 17 h 65"/>
                <a:gd name="T20" fmla="*/ 4 w 11"/>
                <a:gd name="T21" fmla="*/ 27 h 65"/>
                <a:gd name="T22" fmla="*/ 6 w 11"/>
                <a:gd name="T23" fmla="*/ 46 h 65"/>
                <a:gd name="T24" fmla="*/ 5 w 11"/>
                <a:gd name="T25" fmla="*/ 6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5">
                  <a:moveTo>
                    <a:pt x="5" y="63"/>
                  </a:moveTo>
                  <a:cubicBezTo>
                    <a:pt x="10" y="65"/>
                    <a:pt x="10" y="65"/>
                    <a:pt x="10" y="65"/>
                  </a:cubicBezTo>
                  <a:cubicBezTo>
                    <a:pt x="11" y="64"/>
                    <a:pt x="11" y="64"/>
                    <a:pt x="11" y="64"/>
                  </a:cubicBezTo>
                  <a:cubicBezTo>
                    <a:pt x="11" y="64"/>
                    <a:pt x="10" y="40"/>
                    <a:pt x="8" y="33"/>
                  </a:cubicBezTo>
                  <a:cubicBezTo>
                    <a:pt x="8" y="33"/>
                    <a:pt x="8" y="22"/>
                    <a:pt x="8" y="20"/>
                  </a:cubicBezTo>
                  <a:cubicBezTo>
                    <a:pt x="8" y="17"/>
                    <a:pt x="8" y="12"/>
                    <a:pt x="8" y="11"/>
                  </a:cubicBezTo>
                  <a:cubicBezTo>
                    <a:pt x="8" y="10"/>
                    <a:pt x="6" y="5"/>
                    <a:pt x="5" y="3"/>
                  </a:cubicBezTo>
                  <a:cubicBezTo>
                    <a:pt x="0" y="0"/>
                    <a:pt x="0" y="0"/>
                    <a:pt x="0" y="0"/>
                  </a:cubicBezTo>
                  <a:cubicBezTo>
                    <a:pt x="0" y="3"/>
                    <a:pt x="0" y="3"/>
                    <a:pt x="0" y="3"/>
                  </a:cubicBezTo>
                  <a:cubicBezTo>
                    <a:pt x="0" y="3"/>
                    <a:pt x="6" y="14"/>
                    <a:pt x="5" y="17"/>
                  </a:cubicBezTo>
                  <a:cubicBezTo>
                    <a:pt x="5" y="17"/>
                    <a:pt x="4" y="26"/>
                    <a:pt x="4" y="27"/>
                  </a:cubicBezTo>
                  <a:cubicBezTo>
                    <a:pt x="4" y="28"/>
                    <a:pt x="6" y="45"/>
                    <a:pt x="6" y="46"/>
                  </a:cubicBezTo>
                  <a:cubicBezTo>
                    <a:pt x="6" y="48"/>
                    <a:pt x="5" y="63"/>
                    <a:pt x="5" y="63"/>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9" name="组合 38"/>
          <p:cNvGrpSpPr/>
          <p:nvPr/>
        </p:nvGrpSpPr>
        <p:grpSpPr>
          <a:xfrm>
            <a:off x="6079544" y="1677040"/>
            <a:ext cx="1408013" cy="1315096"/>
            <a:chOff x="1588521" y="2493061"/>
            <a:chExt cx="1408013" cy="1315096"/>
          </a:xfrm>
        </p:grpSpPr>
        <p:sp>
          <p:nvSpPr>
            <p:cNvPr id="34" name="Freeform 329"/>
            <p:cNvSpPr>
              <a:spLocks/>
            </p:cNvSpPr>
            <p:nvPr/>
          </p:nvSpPr>
          <p:spPr bwMode="auto">
            <a:xfrm>
              <a:off x="1760056" y="3136315"/>
              <a:ext cx="257301" cy="464573"/>
            </a:xfrm>
            <a:custGeom>
              <a:avLst/>
              <a:gdLst>
                <a:gd name="T0" fmla="*/ 9 w 36"/>
                <a:gd name="T1" fmla="*/ 0 h 66"/>
                <a:gd name="T2" fmla="*/ 0 w 36"/>
                <a:gd name="T3" fmla="*/ 9 h 66"/>
                <a:gd name="T4" fmla="*/ 0 w 36"/>
                <a:gd name="T5" fmla="*/ 56 h 66"/>
                <a:gd name="T6" fmla="*/ 9 w 36"/>
                <a:gd name="T7" fmla="*/ 66 h 66"/>
                <a:gd name="T8" fmla="*/ 26 w 36"/>
                <a:gd name="T9" fmla="*/ 66 h 66"/>
                <a:gd name="T10" fmla="*/ 36 w 36"/>
                <a:gd name="T11" fmla="*/ 56 h 66"/>
                <a:gd name="T12" fmla="*/ 36 w 36"/>
                <a:gd name="T13" fmla="*/ 9 h 66"/>
                <a:gd name="T14" fmla="*/ 26 w 36"/>
                <a:gd name="T15" fmla="*/ 0 h 66"/>
                <a:gd name="T16" fmla="*/ 9 w 36"/>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9" y="0"/>
                  </a:moveTo>
                  <a:cubicBezTo>
                    <a:pt x="4" y="0"/>
                    <a:pt x="0" y="4"/>
                    <a:pt x="0" y="9"/>
                  </a:cubicBezTo>
                  <a:cubicBezTo>
                    <a:pt x="0" y="56"/>
                    <a:pt x="0" y="56"/>
                    <a:pt x="0" y="56"/>
                  </a:cubicBezTo>
                  <a:cubicBezTo>
                    <a:pt x="0" y="61"/>
                    <a:pt x="4" y="66"/>
                    <a:pt x="9" y="66"/>
                  </a:cubicBezTo>
                  <a:cubicBezTo>
                    <a:pt x="26" y="66"/>
                    <a:pt x="26" y="66"/>
                    <a:pt x="26" y="66"/>
                  </a:cubicBezTo>
                  <a:cubicBezTo>
                    <a:pt x="31" y="66"/>
                    <a:pt x="36" y="61"/>
                    <a:pt x="36" y="56"/>
                  </a:cubicBezTo>
                  <a:cubicBezTo>
                    <a:pt x="36" y="9"/>
                    <a:pt x="36" y="9"/>
                    <a:pt x="36" y="9"/>
                  </a:cubicBezTo>
                  <a:cubicBezTo>
                    <a:pt x="36" y="4"/>
                    <a:pt x="31" y="0"/>
                    <a:pt x="26" y="0"/>
                  </a:cubicBez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30"/>
            <p:cNvSpPr>
              <a:spLocks/>
            </p:cNvSpPr>
            <p:nvPr/>
          </p:nvSpPr>
          <p:spPr bwMode="auto">
            <a:xfrm>
              <a:off x="2153157" y="3307849"/>
              <a:ext cx="257301" cy="293041"/>
            </a:xfrm>
            <a:custGeom>
              <a:avLst/>
              <a:gdLst>
                <a:gd name="T0" fmla="*/ 9 w 36"/>
                <a:gd name="T1" fmla="*/ 0 h 42"/>
                <a:gd name="T2" fmla="*/ 0 w 36"/>
                <a:gd name="T3" fmla="*/ 9 h 42"/>
                <a:gd name="T4" fmla="*/ 0 w 36"/>
                <a:gd name="T5" fmla="*/ 32 h 42"/>
                <a:gd name="T6" fmla="*/ 9 w 36"/>
                <a:gd name="T7" fmla="*/ 42 h 42"/>
                <a:gd name="T8" fmla="*/ 26 w 36"/>
                <a:gd name="T9" fmla="*/ 42 h 42"/>
                <a:gd name="T10" fmla="*/ 36 w 36"/>
                <a:gd name="T11" fmla="*/ 32 h 42"/>
                <a:gd name="T12" fmla="*/ 36 w 36"/>
                <a:gd name="T13" fmla="*/ 9 h 42"/>
                <a:gd name="T14" fmla="*/ 26 w 36"/>
                <a:gd name="T15" fmla="*/ 0 h 42"/>
                <a:gd name="T16" fmla="*/ 9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9" y="0"/>
                  </a:moveTo>
                  <a:cubicBezTo>
                    <a:pt x="4" y="0"/>
                    <a:pt x="0" y="4"/>
                    <a:pt x="0" y="9"/>
                  </a:cubicBezTo>
                  <a:cubicBezTo>
                    <a:pt x="0" y="32"/>
                    <a:pt x="0" y="32"/>
                    <a:pt x="0" y="32"/>
                  </a:cubicBezTo>
                  <a:cubicBezTo>
                    <a:pt x="0" y="37"/>
                    <a:pt x="4" y="42"/>
                    <a:pt x="9" y="42"/>
                  </a:cubicBezTo>
                  <a:cubicBezTo>
                    <a:pt x="26" y="42"/>
                    <a:pt x="26" y="42"/>
                    <a:pt x="26" y="42"/>
                  </a:cubicBezTo>
                  <a:cubicBezTo>
                    <a:pt x="31" y="42"/>
                    <a:pt x="36" y="37"/>
                    <a:pt x="36" y="32"/>
                  </a:cubicBezTo>
                  <a:cubicBezTo>
                    <a:pt x="36" y="9"/>
                    <a:pt x="36" y="9"/>
                    <a:pt x="36" y="9"/>
                  </a:cubicBezTo>
                  <a:cubicBezTo>
                    <a:pt x="36" y="4"/>
                    <a:pt x="31" y="0"/>
                    <a:pt x="26" y="0"/>
                  </a:cubicBez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1"/>
            <p:cNvSpPr>
              <a:spLocks/>
            </p:cNvSpPr>
            <p:nvPr/>
          </p:nvSpPr>
          <p:spPr bwMode="auto">
            <a:xfrm>
              <a:off x="2553404" y="2936191"/>
              <a:ext cx="250157" cy="664697"/>
            </a:xfrm>
            <a:custGeom>
              <a:avLst/>
              <a:gdLst>
                <a:gd name="T0" fmla="*/ 26 w 36"/>
                <a:gd name="T1" fmla="*/ 0 h 94"/>
                <a:gd name="T2" fmla="*/ 9 w 36"/>
                <a:gd name="T3" fmla="*/ 0 h 94"/>
                <a:gd name="T4" fmla="*/ 0 w 36"/>
                <a:gd name="T5" fmla="*/ 9 h 94"/>
                <a:gd name="T6" fmla="*/ 0 w 36"/>
                <a:gd name="T7" fmla="*/ 84 h 94"/>
                <a:gd name="T8" fmla="*/ 9 w 36"/>
                <a:gd name="T9" fmla="*/ 94 h 94"/>
                <a:gd name="T10" fmla="*/ 26 w 36"/>
                <a:gd name="T11" fmla="*/ 94 h 94"/>
                <a:gd name="T12" fmla="*/ 36 w 36"/>
                <a:gd name="T13" fmla="*/ 84 h 94"/>
                <a:gd name="T14" fmla="*/ 36 w 36"/>
                <a:gd name="T15" fmla="*/ 9 h 94"/>
                <a:gd name="T16" fmla="*/ 26 w 3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4">
                  <a:moveTo>
                    <a:pt x="26" y="0"/>
                  </a:moveTo>
                  <a:cubicBezTo>
                    <a:pt x="9" y="0"/>
                    <a:pt x="9" y="0"/>
                    <a:pt x="9" y="0"/>
                  </a:cubicBezTo>
                  <a:cubicBezTo>
                    <a:pt x="4" y="0"/>
                    <a:pt x="0" y="4"/>
                    <a:pt x="0" y="9"/>
                  </a:cubicBezTo>
                  <a:cubicBezTo>
                    <a:pt x="0" y="84"/>
                    <a:pt x="0" y="84"/>
                    <a:pt x="0" y="84"/>
                  </a:cubicBezTo>
                  <a:cubicBezTo>
                    <a:pt x="0" y="89"/>
                    <a:pt x="4" y="94"/>
                    <a:pt x="9" y="94"/>
                  </a:cubicBezTo>
                  <a:cubicBezTo>
                    <a:pt x="26" y="94"/>
                    <a:pt x="26" y="94"/>
                    <a:pt x="26" y="94"/>
                  </a:cubicBezTo>
                  <a:cubicBezTo>
                    <a:pt x="31" y="94"/>
                    <a:pt x="36" y="89"/>
                    <a:pt x="36" y="84"/>
                  </a:cubicBezTo>
                  <a:cubicBezTo>
                    <a:pt x="36" y="9"/>
                    <a:pt x="36" y="9"/>
                    <a:pt x="36" y="9"/>
                  </a:cubicBezTo>
                  <a:cubicBezTo>
                    <a:pt x="36" y="4"/>
                    <a:pt x="31" y="0"/>
                    <a:pt x="2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32"/>
            <p:cNvSpPr>
              <a:spLocks/>
            </p:cNvSpPr>
            <p:nvPr/>
          </p:nvSpPr>
          <p:spPr bwMode="auto">
            <a:xfrm>
              <a:off x="1588521" y="3693800"/>
              <a:ext cx="1408013" cy="114357"/>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33"/>
            <p:cNvSpPr>
              <a:spLocks/>
            </p:cNvSpPr>
            <p:nvPr/>
          </p:nvSpPr>
          <p:spPr bwMode="auto">
            <a:xfrm>
              <a:off x="1681438" y="2493061"/>
              <a:ext cx="1179301" cy="550342"/>
            </a:xfrm>
            <a:custGeom>
              <a:avLst/>
              <a:gdLst>
                <a:gd name="T0" fmla="*/ 8 w 167"/>
                <a:gd name="T1" fmla="*/ 68 h 78"/>
                <a:gd name="T2" fmla="*/ 28 w 167"/>
                <a:gd name="T3" fmla="*/ 48 h 78"/>
                <a:gd name="T4" fmla="*/ 82 w 167"/>
                <a:gd name="T5" fmla="*/ 77 h 78"/>
                <a:gd name="T6" fmla="*/ 84 w 167"/>
                <a:gd name="T7" fmla="*/ 78 h 78"/>
                <a:gd name="T8" fmla="*/ 87 w 167"/>
                <a:gd name="T9" fmla="*/ 77 h 78"/>
                <a:gd name="T10" fmla="*/ 148 w 167"/>
                <a:gd name="T11" fmla="*/ 22 h 78"/>
                <a:gd name="T12" fmla="*/ 154 w 167"/>
                <a:gd name="T13" fmla="*/ 28 h 78"/>
                <a:gd name="T14" fmla="*/ 155 w 167"/>
                <a:gd name="T15" fmla="*/ 29 h 78"/>
                <a:gd name="T16" fmla="*/ 156 w 167"/>
                <a:gd name="T17" fmla="*/ 28 h 78"/>
                <a:gd name="T18" fmla="*/ 158 w 167"/>
                <a:gd name="T19" fmla="*/ 26 h 78"/>
                <a:gd name="T20" fmla="*/ 166 w 167"/>
                <a:gd name="T21" fmla="*/ 2 h 78"/>
                <a:gd name="T22" fmla="*/ 166 w 167"/>
                <a:gd name="T23" fmla="*/ 0 h 78"/>
                <a:gd name="T24" fmla="*/ 165 w 167"/>
                <a:gd name="T25" fmla="*/ 0 h 78"/>
                <a:gd name="T26" fmla="*/ 164 w 167"/>
                <a:gd name="T27" fmla="*/ 0 h 78"/>
                <a:gd name="T28" fmla="*/ 140 w 167"/>
                <a:gd name="T29" fmla="*/ 9 h 78"/>
                <a:gd name="T30" fmla="*/ 139 w 167"/>
                <a:gd name="T31" fmla="*/ 10 h 78"/>
                <a:gd name="T32" fmla="*/ 138 w 167"/>
                <a:gd name="T33" fmla="*/ 12 h 78"/>
                <a:gd name="T34" fmla="*/ 138 w 167"/>
                <a:gd name="T35" fmla="*/ 13 h 78"/>
                <a:gd name="T36" fmla="*/ 142 w 167"/>
                <a:gd name="T37" fmla="*/ 17 h 78"/>
                <a:gd name="T38" fmla="*/ 83 w 167"/>
                <a:gd name="T39" fmla="*/ 69 h 78"/>
                <a:gd name="T40" fmla="*/ 29 w 167"/>
                <a:gd name="T41" fmla="*/ 40 h 78"/>
                <a:gd name="T42" fmla="*/ 25 w 167"/>
                <a:gd name="T43" fmla="*/ 41 h 78"/>
                <a:gd name="T44" fmla="*/ 2 w 167"/>
                <a:gd name="T45" fmla="*/ 63 h 78"/>
                <a:gd name="T46" fmla="*/ 2 w 167"/>
                <a:gd name="T47" fmla="*/ 68 h 78"/>
                <a:gd name="T48" fmla="*/ 8 w 167"/>
                <a:gd name="T4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8">
                  <a:moveTo>
                    <a:pt x="8" y="68"/>
                  </a:moveTo>
                  <a:cubicBezTo>
                    <a:pt x="28" y="48"/>
                    <a:pt x="28" y="48"/>
                    <a:pt x="28" y="48"/>
                  </a:cubicBezTo>
                  <a:cubicBezTo>
                    <a:pt x="82" y="77"/>
                    <a:pt x="82" y="77"/>
                    <a:pt x="82" y="77"/>
                  </a:cubicBezTo>
                  <a:cubicBezTo>
                    <a:pt x="83" y="78"/>
                    <a:pt x="83" y="78"/>
                    <a:pt x="84" y="78"/>
                  </a:cubicBezTo>
                  <a:cubicBezTo>
                    <a:pt x="85" y="78"/>
                    <a:pt x="86" y="78"/>
                    <a:pt x="87" y="77"/>
                  </a:cubicBezTo>
                  <a:cubicBezTo>
                    <a:pt x="148" y="22"/>
                    <a:pt x="148" y="22"/>
                    <a:pt x="148" y="22"/>
                  </a:cubicBezTo>
                  <a:cubicBezTo>
                    <a:pt x="154" y="28"/>
                    <a:pt x="154" y="28"/>
                    <a:pt x="154" y="28"/>
                  </a:cubicBezTo>
                  <a:cubicBezTo>
                    <a:pt x="154" y="29"/>
                    <a:pt x="154" y="29"/>
                    <a:pt x="155" y="29"/>
                  </a:cubicBezTo>
                  <a:cubicBezTo>
                    <a:pt x="155" y="29"/>
                    <a:pt x="156" y="28"/>
                    <a:pt x="156" y="28"/>
                  </a:cubicBezTo>
                  <a:cubicBezTo>
                    <a:pt x="157" y="27"/>
                    <a:pt x="157" y="26"/>
                    <a:pt x="158" y="26"/>
                  </a:cubicBezTo>
                  <a:cubicBezTo>
                    <a:pt x="158" y="26"/>
                    <a:pt x="163" y="11"/>
                    <a:pt x="166" y="2"/>
                  </a:cubicBezTo>
                  <a:cubicBezTo>
                    <a:pt x="166" y="2"/>
                    <a:pt x="167" y="1"/>
                    <a:pt x="166" y="0"/>
                  </a:cubicBezTo>
                  <a:cubicBezTo>
                    <a:pt x="166" y="0"/>
                    <a:pt x="165" y="0"/>
                    <a:pt x="165" y="0"/>
                  </a:cubicBezTo>
                  <a:cubicBezTo>
                    <a:pt x="164" y="0"/>
                    <a:pt x="164" y="0"/>
                    <a:pt x="164" y="0"/>
                  </a:cubicBezTo>
                  <a:cubicBezTo>
                    <a:pt x="140" y="9"/>
                    <a:pt x="140" y="9"/>
                    <a:pt x="140" y="9"/>
                  </a:cubicBezTo>
                  <a:cubicBezTo>
                    <a:pt x="140" y="9"/>
                    <a:pt x="139" y="10"/>
                    <a:pt x="139" y="10"/>
                  </a:cubicBezTo>
                  <a:cubicBezTo>
                    <a:pt x="138" y="11"/>
                    <a:pt x="138" y="12"/>
                    <a:pt x="138" y="12"/>
                  </a:cubicBezTo>
                  <a:cubicBezTo>
                    <a:pt x="138" y="12"/>
                    <a:pt x="138" y="13"/>
                    <a:pt x="138" y="13"/>
                  </a:cubicBezTo>
                  <a:cubicBezTo>
                    <a:pt x="142" y="17"/>
                    <a:pt x="142" y="17"/>
                    <a:pt x="142" y="17"/>
                  </a:cubicBezTo>
                  <a:cubicBezTo>
                    <a:pt x="83" y="69"/>
                    <a:pt x="83" y="69"/>
                    <a:pt x="83" y="69"/>
                  </a:cubicBezTo>
                  <a:cubicBezTo>
                    <a:pt x="29" y="40"/>
                    <a:pt x="29" y="40"/>
                    <a:pt x="29" y="40"/>
                  </a:cubicBezTo>
                  <a:cubicBezTo>
                    <a:pt x="28" y="39"/>
                    <a:pt x="26" y="39"/>
                    <a:pt x="25" y="41"/>
                  </a:cubicBezTo>
                  <a:cubicBezTo>
                    <a:pt x="2" y="63"/>
                    <a:pt x="2" y="63"/>
                    <a:pt x="2" y="63"/>
                  </a:cubicBezTo>
                  <a:cubicBezTo>
                    <a:pt x="0" y="64"/>
                    <a:pt x="0" y="67"/>
                    <a:pt x="2" y="68"/>
                  </a:cubicBezTo>
                  <a:cubicBezTo>
                    <a:pt x="4" y="70"/>
                    <a:pt x="6" y="70"/>
                    <a:pt x="8"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文本框 39"/>
          <p:cNvSpPr txBox="1"/>
          <p:nvPr/>
        </p:nvSpPr>
        <p:spPr>
          <a:xfrm>
            <a:off x="8129966" y="2266610"/>
            <a:ext cx="1545616" cy="369332"/>
          </a:xfrm>
          <a:prstGeom prst="rect">
            <a:avLst/>
          </a:prstGeom>
          <a:noFill/>
        </p:spPr>
        <p:txBody>
          <a:bodyPr wrap="none" rtlCol="0">
            <a:spAutoFit/>
          </a:bodyPr>
          <a:lstStyle/>
          <a:p>
            <a:r>
              <a:rPr lang="en-US" altLang="zh-CN" dirty="0" smtClean="0">
                <a:solidFill>
                  <a:srgbClr val="80A933"/>
                </a:solidFill>
                <a:latin typeface="微软雅黑" panose="020B0503020204020204" pitchFamily="34" charset="-122"/>
                <a:ea typeface="微软雅黑" panose="020B0503020204020204" pitchFamily="34" charset="-122"/>
              </a:rPr>
              <a:t>01 </a:t>
            </a:r>
            <a:r>
              <a:rPr lang="zh-CN" altLang="en-US" dirty="0" smtClean="0">
                <a:solidFill>
                  <a:srgbClr val="80A933"/>
                </a:solidFill>
                <a:latin typeface="微软雅黑" panose="020B0503020204020204" pitchFamily="34" charset="-122"/>
                <a:ea typeface="微软雅黑" panose="020B0503020204020204" pitchFamily="34" charset="-122"/>
              </a:rPr>
              <a:t>柱</a:t>
            </a:r>
            <a:r>
              <a:rPr lang="en-US" altLang="zh-CN" dirty="0" smtClean="0">
                <a:solidFill>
                  <a:srgbClr val="80A933"/>
                </a:solidFill>
                <a:latin typeface="微软雅黑" panose="020B0503020204020204" pitchFamily="34" charset="-122"/>
                <a:ea typeface="微软雅黑" panose="020B0503020204020204" pitchFamily="34" charset="-122"/>
              </a:rPr>
              <a:t>/</a:t>
            </a:r>
            <a:r>
              <a:rPr lang="zh-CN" altLang="en-US" dirty="0" smtClean="0">
                <a:solidFill>
                  <a:srgbClr val="80A933"/>
                </a:solidFill>
                <a:latin typeface="微软雅黑" panose="020B0503020204020204" pitchFamily="34" charset="-122"/>
                <a:ea typeface="微软雅黑" panose="020B0503020204020204" pitchFamily="34" charset="-122"/>
              </a:rPr>
              <a:t>条形</a:t>
            </a:r>
            <a:r>
              <a:rPr lang="zh-CN" altLang="en-US" dirty="0">
                <a:solidFill>
                  <a:srgbClr val="80A933"/>
                </a:solidFill>
                <a:latin typeface="微软雅黑" panose="020B0503020204020204" pitchFamily="34" charset="-122"/>
                <a:ea typeface="微软雅黑" panose="020B0503020204020204" pitchFamily="34" charset="-122"/>
              </a:rPr>
              <a:t>图</a:t>
            </a:r>
          </a:p>
        </p:txBody>
      </p:sp>
    </p:spTree>
    <p:extLst>
      <p:ext uri="{BB962C8B-B14F-4D97-AF65-F5344CB8AC3E}">
        <p14:creationId xmlns:p14="http://schemas.microsoft.com/office/powerpoint/2010/main" val="3790377606"/>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C:\Documents and Settings\tdz\桌面\未标题-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31874" y="4105363"/>
            <a:ext cx="349412" cy="396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54"/>
          <p:cNvSpPr txBox="1">
            <a:spLocks noChangeArrowheads="1"/>
          </p:cNvSpPr>
          <p:nvPr/>
        </p:nvSpPr>
        <p:spPr bwMode="auto">
          <a:xfrm>
            <a:off x="2196799" y="4127746"/>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a:solidFill>
                  <a:schemeClr val="bg1">
                    <a:lumMod val="85000"/>
                  </a:schemeClr>
                </a:solidFill>
                <a:latin typeface="微软雅黑" pitchFamily="34" charset="-122"/>
                <a:ea typeface="微软雅黑" pitchFamily="34" charset="-122"/>
                <a:cs typeface="+mn-cs"/>
              </a:rPr>
              <a:t>11020228@qq.com</a:t>
            </a:r>
          </a:p>
        </p:txBody>
      </p:sp>
      <p:sp>
        <p:nvSpPr>
          <p:cNvPr id="4" name="TextBox 10"/>
          <p:cNvSpPr>
            <a:spLocks noChangeArrowheads="1"/>
          </p:cNvSpPr>
          <p:nvPr/>
        </p:nvSpPr>
        <p:spPr bwMode="auto">
          <a:xfrm>
            <a:off x="2196799" y="5208327"/>
            <a:ext cx="3569111"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bg1">
                    <a:lumMod val="85000"/>
                  </a:schemeClr>
                </a:solidFill>
                <a:latin typeface="微软雅黑" pitchFamily="34" charset="-122"/>
                <a:ea typeface="微软雅黑" pitchFamily="34" charset="-122"/>
                <a:sym typeface="Arial" pitchFamily="34" charset="0"/>
              </a:rPr>
              <a:t>http://weibo.com/teliss</a:t>
            </a:r>
          </a:p>
        </p:txBody>
      </p:sp>
      <p:pic>
        <p:nvPicPr>
          <p:cNvPr id="5" name="Picture 3" descr="C:\Documents and Settings\tdz\桌面\未标题-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31874" y="5230189"/>
            <a:ext cx="396000" cy="35626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user\Desktop\未标题-4 拷贝.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731874" y="4663844"/>
            <a:ext cx="339429" cy="432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54"/>
          <p:cNvSpPr txBox="1">
            <a:spLocks noChangeArrowheads="1"/>
          </p:cNvSpPr>
          <p:nvPr/>
        </p:nvSpPr>
        <p:spPr bwMode="auto">
          <a:xfrm>
            <a:off x="2196799" y="4668036"/>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smtClean="0">
                <a:solidFill>
                  <a:schemeClr val="bg1">
                    <a:lumMod val="85000"/>
                  </a:schemeClr>
                </a:solidFill>
                <a:latin typeface="微软雅黑" pitchFamily="34" charset="-122"/>
                <a:ea typeface="微软雅黑" pitchFamily="34" charset="-122"/>
                <a:cs typeface="+mn-cs"/>
              </a:rPr>
              <a:t>http://teliss.blog.163.com</a:t>
            </a:r>
            <a:endParaRPr lang="en-US" altLang="zh-CN" sz="2000" kern="1200" dirty="0">
              <a:solidFill>
                <a:schemeClr val="bg1">
                  <a:lumMod val="85000"/>
                </a:schemeClr>
              </a:solidFill>
              <a:latin typeface="微软雅黑" pitchFamily="34" charset="-122"/>
              <a:ea typeface="微软雅黑" pitchFamily="34" charset="-122"/>
              <a:cs typeface="+mn-cs"/>
            </a:endParaRPr>
          </a:p>
        </p:txBody>
      </p:sp>
    </p:spTree>
    <p:extLst>
      <p:ext uri="{BB962C8B-B14F-4D97-AF65-F5344CB8AC3E}">
        <p14:creationId xmlns:p14="http://schemas.microsoft.com/office/powerpoint/2010/main" val="2751722274"/>
      </p:ext>
    </p:extLst>
  </p:cSld>
  <p:clrMapOvr>
    <a:masterClrMapping/>
  </p:clrMapOvr>
  <p:transition>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665888"/>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882676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文本框 91"/>
          <p:cNvSpPr txBox="1"/>
          <p:nvPr/>
        </p:nvSpPr>
        <p:spPr>
          <a:xfrm>
            <a:off x="3363685" y="476368"/>
            <a:ext cx="4062331"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rgbClr val="ED7D3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想一想，下图效果是如何实现的呢？</a:t>
            </a:r>
            <a:endParaRPr lang="zh-CN" altLang="en-US" dirty="0">
              <a:solidFill>
                <a:schemeClr val="bg1"/>
              </a:solidFill>
              <a:latin typeface="微软雅黑" panose="020B0503020204020204" pitchFamily="34" charset="-122"/>
              <a:ea typeface="微软雅黑" panose="020B0503020204020204" pitchFamily="34" charset="-122"/>
            </a:endParaRPr>
          </a:p>
        </p:txBody>
      </p:sp>
      <p:graphicFrame>
        <p:nvGraphicFramePr>
          <p:cNvPr id="22" name="图表 21"/>
          <p:cNvGraphicFramePr/>
          <p:nvPr>
            <p:extLst>
              <p:ext uri="{D42A27DB-BD31-4B8C-83A1-F6EECF244321}">
                <p14:modId xmlns:p14="http://schemas.microsoft.com/office/powerpoint/2010/main" val="2314107089"/>
              </p:ext>
            </p:extLst>
          </p:nvPr>
        </p:nvGraphicFramePr>
        <p:xfrm>
          <a:off x="1012093" y="1401825"/>
          <a:ext cx="4303486" cy="244807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3" name="图表 22"/>
          <p:cNvGraphicFramePr/>
          <p:nvPr>
            <p:extLst>
              <p:ext uri="{D42A27DB-BD31-4B8C-83A1-F6EECF244321}">
                <p14:modId xmlns:p14="http://schemas.microsoft.com/office/powerpoint/2010/main" val="73536989"/>
              </p:ext>
            </p:extLst>
          </p:nvPr>
        </p:nvGraphicFramePr>
        <p:xfrm>
          <a:off x="1012093" y="4057940"/>
          <a:ext cx="4303486" cy="244807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4" name="图表 23"/>
          <p:cNvGraphicFramePr/>
          <p:nvPr>
            <p:extLst>
              <p:ext uri="{D42A27DB-BD31-4B8C-83A1-F6EECF244321}">
                <p14:modId xmlns:p14="http://schemas.microsoft.com/office/powerpoint/2010/main" val="706678589"/>
              </p:ext>
            </p:extLst>
          </p:nvPr>
        </p:nvGraphicFramePr>
        <p:xfrm>
          <a:off x="7092816" y="1352108"/>
          <a:ext cx="4303486" cy="52518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95150155"/>
      </p:ext>
    </p:extLst>
  </p:cSld>
  <p:clrMapOvr>
    <a:masterClrMapping/>
  </p:clrMapOvr>
  <p:transition>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1327689336"/>
              </p:ext>
            </p:extLst>
          </p:nvPr>
        </p:nvGraphicFramePr>
        <p:xfrm>
          <a:off x="1528536" y="1375531"/>
          <a:ext cx="4303486" cy="244807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3" name="图表 72"/>
          <p:cNvGraphicFramePr/>
          <p:nvPr>
            <p:extLst>
              <p:ext uri="{D42A27DB-BD31-4B8C-83A1-F6EECF244321}">
                <p14:modId xmlns:p14="http://schemas.microsoft.com/office/powerpoint/2010/main" val="1889913185"/>
              </p:ext>
            </p:extLst>
          </p:nvPr>
        </p:nvGraphicFramePr>
        <p:xfrm>
          <a:off x="1528536" y="4037088"/>
          <a:ext cx="4303486" cy="2448077"/>
        </p:xfrm>
        <a:graphic>
          <a:graphicData uri="http://schemas.openxmlformats.org/drawingml/2006/chart">
            <c:chart xmlns:c="http://schemas.openxmlformats.org/drawingml/2006/chart" xmlns:r="http://schemas.openxmlformats.org/officeDocument/2006/relationships" r:id="rId3"/>
          </a:graphicData>
        </a:graphic>
      </p:graphicFrame>
      <p:pic>
        <p:nvPicPr>
          <p:cNvPr id="8" name="图片 7"/>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323614" y="1355271"/>
            <a:ext cx="2494189" cy="2775857"/>
          </a:xfrm>
          <a:prstGeom prst="rect">
            <a:avLst/>
          </a:prstGeom>
          <a:ln>
            <a:solidFill>
              <a:srgbClr val="80A933"/>
            </a:solidFill>
          </a:ln>
        </p:spPr>
      </p:pic>
      <p:pic>
        <p:nvPicPr>
          <p:cNvPr id="9" name="图片 8"/>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400800" y="1355271"/>
            <a:ext cx="2579915" cy="1665515"/>
          </a:xfrm>
          <a:prstGeom prst="rect">
            <a:avLst/>
          </a:prstGeom>
          <a:ln>
            <a:solidFill>
              <a:srgbClr val="80A933"/>
            </a:solidFill>
          </a:ln>
        </p:spPr>
      </p:pic>
      <p:sp>
        <p:nvSpPr>
          <p:cNvPr id="74" name="椭圆 73"/>
          <p:cNvSpPr/>
          <p:nvPr/>
        </p:nvSpPr>
        <p:spPr>
          <a:xfrm>
            <a:off x="9026350" y="4590480"/>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5" name="文本框 74"/>
          <p:cNvSpPr txBox="1"/>
          <p:nvPr/>
        </p:nvSpPr>
        <p:spPr>
          <a:xfrm>
            <a:off x="991580" y="2005123"/>
            <a:ext cx="461665" cy="1015663"/>
          </a:xfrm>
          <a:prstGeom prst="rect">
            <a:avLst/>
          </a:prstGeom>
          <a:noFill/>
        </p:spPr>
        <p:txBody>
          <a:bodyPr vert="eaVert"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原始图表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991580" y="4590480"/>
            <a:ext cx="461665" cy="1015663"/>
          </a:xfrm>
          <a:prstGeom prst="rect">
            <a:avLst/>
          </a:prstGeom>
          <a:noFill/>
        </p:spPr>
        <p:txBody>
          <a:bodyPr vert="eaVert"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效果图表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7" name="文本框 76"/>
          <p:cNvSpPr txBox="1"/>
          <p:nvPr/>
        </p:nvSpPr>
        <p:spPr>
          <a:xfrm>
            <a:off x="9531477" y="4609921"/>
            <a:ext cx="2262158"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插入图表并修改颜色</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8" name="椭圆 77"/>
          <p:cNvSpPr/>
          <p:nvPr/>
        </p:nvSpPr>
        <p:spPr>
          <a:xfrm>
            <a:off x="9026350" y="5111309"/>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9" name="文本框 78"/>
          <p:cNvSpPr txBox="1"/>
          <p:nvPr/>
        </p:nvSpPr>
        <p:spPr>
          <a:xfrm>
            <a:off x="9531477" y="5130750"/>
            <a:ext cx="1800493"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去除不必要内容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0" name="椭圆 79"/>
          <p:cNvSpPr/>
          <p:nvPr/>
        </p:nvSpPr>
        <p:spPr>
          <a:xfrm>
            <a:off x="9026350" y="5632138"/>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1" name="文本框 80"/>
          <p:cNvSpPr txBox="1"/>
          <p:nvPr/>
        </p:nvSpPr>
        <p:spPr>
          <a:xfrm>
            <a:off x="9531477" y="5651579"/>
            <a:ext cx="2409634"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设置柱形图</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100%</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重叠</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2" name="椭圆 81"/>
          <p:cNvSpPr/>
          <p:nvPr/>
        </p:nvSpPr>
        <p:spPr>
          <a:xfrm>
            <a:off x="9026350" y="6152967"/>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4</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3" name="文本框 82"/>
          <p:cNvSpPr txBox="1"/>
          <p:nvPr/>
        </p:nvSpPr>
        <p:spPr>
          <a:xfrm>
            <a:off x="9531477" y="6172408"/>
            <a:ext cx="2031325"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修改数据，即完成</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4" name="椭圆 83"/>
          <p:cNvSpPr/>
          <p:nvPr/>
        </p:nvSpPr>
        <p:spPr>
          <a:xfrm>
            <a:off x="1654629" y="115116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5" name="椭圆 84"/>
          <p:cNvSpPr/>
          <p:nvPr/>
        </p:nvSpPr>
        <p:spPr>
          <a:xfrm>
            <a:off x="6497712" y="1088376"/>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6" name="椭圆 85"/>
          <p:cNvSpPr/>
          <p:nvPr/>
        </p:nvSpPr>
        <p:spPr>
          <a:xfrm>
            <a:off x="9393801" y="1103735"/>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0" name="椭圆 89"/>
          <p:cNvSpPr/>
          <p:nvPr/>
        </p:nvSpPr>
        <p:spPr>
          <a:xfrm>
            <a:off x="1654628" y="3894362"/>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4</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2" name="文本框 91"/>
          <p:cNvSpPr txBox="1"/>
          <p:nvPr/>
        </p:nvSpPr>
        <p:spPr>
          <a:xfrm>
            <a:off x="3363685" y="476368"/>
            <a:ext cx="157126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1.1  </a:t>
            </a:r>
            <a:r>
              <a:rPr lang="zh-CN" altLang="en-US" dirty="0" smtClean="0">
                <a:solidFill>
                  <a:schemeClr val="bg1"/>
                </a:solidFill>
                <a:latin typeface="微软雅黑" panose="020B0503020204020204" pitchFamily="34" charset="-122"/>
                <a:ea typeface="微软雅黑" panose="020B0503020204020204" pitchFamily="34" charset="-122"/>
              </a:rPr>
              <a:t>管状填充</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 name="圆角矩形 2"/>
          <p:cNvSpPr/>
          <p:nvPr/>
        </p:nvSpPr>
        <p:spPr>
          <a:xfrm>
            <a:off x="10431723" y="3451538"/>
            <a:ext cx="1131079" cy="296214"/>
          </a:xfrm>
          <a:prstGeom prst="roundRect">
            <a:avLst/>
          </a:prstGeom>
          <a:solidFill>
            <a:srgbClr val="ED7D31">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78116058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p:cNvSpPr txBox="1"/>
          <p:nvPr/>
        </p:nvSpPr>
        <p:spPr>
          <a:xfrm>
            <a:off x="3363685" y="476368"/>
            <a:ext cx="3555782"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1.1  </a:t>
            </a:r>
            <a:r>
              <a:rPr lang="zh-CN" altLang="en-US" dirty="0" smtClean="0">
                <a:solidFill>
                  <a:schemeClr val="bg1"/>
                </a:solidFill>
                <a:latin typeface="微软雅黑" panose="020B0503020204020204" pitchFamily="34" charset="-122"/>
                <a:ea typeface="微软雅黑" panose="020B0503020204020204" pitchFamily="34" charset="-122"/>
              </a:rPr>
              <a:t>管状填充 → 进一步改变设置</a:t>
            </a:r>
            <a:endParaRPr lang="zh-CN" altLang="en-US" dirty="0">
              <a:solidFill>
                <a:schemeClr val="bg1"/>
              </a:solidFill>
              <a:latin typeface="微软雅黑" panose="020B0503020204020204" pitchFamily="34" charset="-122"/>
              <a:ea typeface="微软雅黑" panose="020B0503020204020204" pitchFamily="34" charset="-122"/>
            </a:endParaRPr>
          </a:p>
        </p:txBody>
      </p:sp>
      <p:graphicFrame>
        <p:nvGraphicFramePr>
          <p:cNvPr id="71" name="图表 70"/>
          <p:cNvGraphicFramePr/>
          <p:nvPr>
            <p:extLst>
              <p:ext uri="{D42A27DB-BD31-4B8C-83A1-F6EECF244321}">
                <p14:modId xmlns:p14="http://schemas.microsoft.com/office/powerpoint/2010/main" val="4027980971"/>
              </p:ext>
            </p:extLst>
          </p:nvPr>
        </p:nvGraphicFramePr>
        <p:xfrm>
          <a:off x="7226346" y="1336322"/>
          <a:ext cx="4303486" cy="244807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16"/>
          <p:cNvGraphicFramePr/>
          <p:nvPr>
            <p:extLst>
              <p:ext uri="{D42A27DB-BD31-4B8C-83A1-F6EECF244321}">
                <p14:modId xmlns:p14="http://schemas.microsoft.com/office/powerpoint/2010/main" val="2396306820"/>
              </p:ext>
            </p:extLst>
          </p:nvPr>
        </p:nvGraphicFramePr>
        <p:xfrm>
          <a:off x="7226346" y="4076094"/>
          <a:ext cx="4303486" cy="244807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图表 5"/>
          <p:cNvGraphicFramePr/>
          <p:nvPr>
            <p:extLst>
              <p:ext uri="{D42A27DB-BD31-4B8C-83A1-F6EECF244321}">
                <p14:modId xmlns:p14="http://schemas.microsoft.com/office/powerpoint/2010/main" val="2252328340"/>
              </p:ext>
            </p:extLst>
          </p:nvPr>
        </p:nvGraphicFramePr>
        <p:xfrm>
          <a:off x="1012093" y="1336322"/>
          <a:ext cx="4303486" cy="2448077"/>
        </p:xfrm>
        <a:graphic>
          <a:graphicData uri="http://schemas.openxmlformats.org/drawingml/2006/chart">
            <c:chart xmlns:c="http://schemas.openxmlformats.org/drawingml/2006/chart" xmlns:r="http://schemas.openxmlformats.org/officeDocument/2006/relationships" r:id="rId4"/>
          </a:graphicData>
        </a:graphic>
      </p:graphicFrame>
      <p:sp>
        <p:nvSpPr>
          <p:cNvPr id="7" name="椭圆 6"/>
          <p:cNvSpPr/>
          <p:nvPr/>
        </p:nvSpPr>
        <p:spPr>
          <a:xfrm>
            <a:off x="1188639" y="464853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 name="文本框 7"/>
          <p:cNvSpPr txBox="1"/>
          <p:nvPr/>
        </p:nvSpPr>
        <p:spPr>
          <a:xfrm>
            <a:off x="1693766" y="4667974"/>
            <a:ext cx="3659976"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修改背景色为</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70%</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透明度的前景色</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椭圆 8"/>
          <p:cNvSpPr/>
          <p:nvPr/>
        </p:nvSpPr>
        <p:spPr>
          <a:xfrm>
            <a:off x="1188639" y="5169362"/>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 name="文本框 9"/>
          <p:cNvSpPr txBox="1"/>
          <p:nvPr/>
        </p:nvSpPr>
        <p:spPr>
          <a:xfrm>
            <a:off x="1693766" y="5188803"/>
            <a:ext cx="3877985"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图案填充背景柱，更改数字标签形状</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椭圆 10"/>
          <p:cNvSpPr/>
          <p:nvPr/>
        </p:nvSpPr>
        <p:spPr>
          <a:xfrm>
            <a:off x="1188639" y="5690191"/>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 name="文本框 11"/>
          <p:cNvSpPr txBox="1"/>
          <p:nvPr/>
        </p:nvSpPr>
        <p:spPr>
          <a:xfrm>
            <a:off x="1693766" y="5709632"/>
            <a:ext cx="4339650"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改变前景色与数字标签位置，删除坐标轴</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椭圆 12"/>
          <p:cNvSpPr/>
          <p:nvPr/>
        </p:nvSpPr>
        <p:spPr>
          <a:xfrm>
            <a:off x="892126" y="138410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椭圆 13"/>
          <p:cNvSpPr/>
          <p:nvPr/>
        </p:nvSpPr>
        <p:spPr>
          <a:xfrm>
            <a:off x="7052162" y="138410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5" name="椭圆 14"/>
          <p:cNvSpPr/>
          <p:nvPr/>
        </p:nvSpPr>
        <p:spPr>
          <a:xfrm>
            <a:off x="7052162" y="4216735"/>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 name="圆角矩形 1"/>
          <p:cNvSpPr/>
          <p:nvPr/>
        </p:nvSpPr>
        <p:spPr>
          <a:xfrm>
            <a:off x="892126" y="4332847"/>
            <a:ext cx="5276445" cy="2082465"/>
          </a:xfrm>
          <a:prstGeom prst="roundRect">
            <a:avLst>
              <a:gd name="adj" fmla="val 6212"/>
            </a:avLst>
          </a:prstGeom>
          <a:noFill/>
          <a:ln>
            <a:solidFill>
              <a:srgbClr val="80A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921612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983907" y="1455361"/>
            <a:ext cx="819688" cy="2592000"/>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7527" r="-8903"/>
          <a:stretch/>
        </p:blipFill>
        <p:spPr>
          <a:xfrm>
            <a:off x="3306011" y="1455361"/>
            <a:ext cx="820551" cy="2592000"/>
          </a:xfrm>
          <a:prstGeom prst="rect">
            <a:avLst/>
          </a:prstGeom>
        </p:spPr>
      </p:pic>
      <p:pic>
        <p:nvPicPr>
          <p:cNvPr id="4" name="图片 3"/>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7527" r="-8903"/>
          <a:stretch/>
        </p:blipFill>
        <p:spPr>
          <a:xfrm>
            <a:off x="4126562" y="1455361"/>
            <a:ext cx="820551" cy="2592000"/>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6062" y="1455361"/>
            <a:ext cx="819688" cy="2592000"/>
          </a:xfrm>
          <a:prstGeom prst="rect">
            <a:avLst/>
          </a:prstGeom>
        </p:spPr>
      </p:pic>
      <p:sp>
        <p:nvSpPr>
          <p:cNvPr id="6" name="文本框 5"/>
          <p:cNvSpPr txBox="1"/>
          <p:nvPr/>
        </p:nvSpPr>
        <p:spPr>
          <a:xfrm>
            <a:off x="3363685" y="476368"/>
            <a:ext cx="157126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1.2  </a:t>
            </a:r>
            <a:r>
              <a:rPr lang="zh-CN" altLang="en-US" dirty="0">
                <a:solidFill>
                  <a:schemeClr val="bg1"/>
                </a:solidFill>
                <a:latin typeface="微软雅黑" panose="020B0503020204020204" pitchFamily="34" charset="-122"/>
                <a:ea typeface="微软雅黑" panose="020B0503020204020204" pitchFamily="34" charset="-122"/>
              </a:rPr>
              <a:t>图案</a:t>
            </a:r>
            <a:r>
              <a:rPr lang="zh-CN" altLang="en-US" dirty="0" smtClean="0">
                <a:solidFill>
                  <a:schemeClr val="bg1"/>
                </a:solidFill>
                <a:latin typeface="微软雅黑" panose="020B0503020204020204" pitchFamily="34" charset="-122"/>
                <a:ea typeface="微软雅黑" panose="020B0503020204020204" pitchFamily="34" charset="-122"/>
              </a:rPr>
              <a:t>填充</a:t>
            </a:r>
            <a:endParaRPr lang="zh-CN" altLang="en-US" dirty="0">
              <a:solidFill>
                <a:schemeClr val="bg1"/>
              </a:solidFill>
              <a:latin typeface="微软雅黑" panose="020B0503020204020204" pitchFamily="34" charset="-122"/>
              <a:ea typeface="微软雅黑" panose="020B0503020204020204" pitchFamily="34" charset="-122"/>
            </a:endParaRPr>
          </a:p>
        </p:txBody>
      </p:sp>
      <p:graphicFrame>
        <p:nvGraphicFramePr>
          <p:cNvPr id="7" name="图表 6"/>
          <p:cNvGraphicFramePr/>
          <p:nvPr>
            <p:extLst>
              <p:ext uri="{D42A27DB-BD31-4B8C-83A1-F6EECF244321}">
                <p14:modId xmlns:p14="http://schemas.microsoft.com/office/powerpoint/2010/main" val="3645107713"/>
              </p:ext>
            </p:extLst>
          </p:nvPr>
        </p:nvGraphicFramePr>
        <p:xfrm>
          <a:off x="6181568" y="1426306"/>
          <a:ext cx="2452916" cy="2739903"/>
        </p:xfrm>
        <a:graphic>
          <a:graphicData uri="http://schemas.openxmlformats.org/drawingml/2006/chart">
            <c:chart xmlns:c="http://schemas.openxmlformats.org/drawingml/2006/chart" xmlns:r="http://schemas.openxmlformats.org/officeDocument/2006/relationships" r:id="rId4"/>
          </a:graphicData>
        </a:graphic>
      </p:graphicFrame>
      <p:sp>
        <p:nvSpPr>
          <p:cNvPr id="8" name="矩形 7"/>
          <p:cNvSpPr/>
          <p:nvPr/>
        </p:nvSpPr>
        <p:spPr>
          <a:xfrm>
            <a:off x="841827" y="1424658"/>
            <a:ext cx="4729071" cy="2743199"/>
          </a:xfrm>
          <a:prstGeom prst="rect">
            <a:avLst/>
          </a:prstGeom>
          <a:noFill/>
          <a:ln w="9525">
            <a:solidFill>
              <a:srgbClr val="80A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 name="图表 8"/>
          <p:cNvGraphicFramePr/>
          <p:nvPr>
            <p:extLst>
              <p:ext uri="{D42A27DB-BD31-4B8C-83A1-F6EECF244321}">
                <p14:modId xmlns:p14="http://schemas.microsoft.com/office/powerpoint/2010/main" val="3624449191"/>
              </p:ext>
            </p:extLst>
          </p:nvPr>
        </p:nvGraphicFramePr>
        <p:xfrm>
          <a:off x="9245155" y="1426306"/>
          <a:ext cx="2452916" cy="2739903"/>
        </p:xfrm>
        <a:graphic>
          <a:graphicData uri="http://schemas.openxmlformats.org/drawingml/2006/chart">
            <c:chart xmlns:c="http://schemas.openxmlformats.org/drawingml/2006/chart" xmlns:r="http://schemas.openxmlformats.org/officeDocument/2006/relationships" r:id="rId5"/>
          </a:graphicData>
        </a:graphic>
      </p:graphicFrame>
      <p:sp>
        <p:nvSpPr>
          <p:cNvPr id="10" name="加号 9"/>
          <p:cNvSpPr/>
          <p:nvPr/>
        </p:nvSpPr>
        <p:spPr>
          <a:xfrm>
            <a:off x="5626481" y="2495052"/>
            <a:ext cx="512618" cy="512618"/>
          </a:xfrm>
          <a:prstGeom prst="mathPlus">
            <a:avLst>
              <a:gd name="adj1" fmla="val 1811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于号 10"/>
          <p:cNvSpPr/>
          <p:nvPr/>
        </p:nvSpPr>
        <p:spPr>
          <a:xfrm>
            <a:off x="8700654" y="2522761"/>
            <a:ext cx="457200" cy="457200"/>
          </a:xfrm>
          <a:prstGeom prst="mathEqual">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5" name="图片 14"/>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41827" y="4537572"/>
            <a:ext cx="1759527" cy="1634836"/>
          </a:xfrm>
          <a:prstGeom prst="rect">
            <a:avLst/>
          </a:prstGeom>
          <a:ln>
            <a:solidFill>
              <a:srgbClr val="80A933"/>
            </a:solidFill>
          </a:ln>
        </p:spPr>
      </p:pic>
      <p:pic>
        <p:nvPicPr>
          <p:cNvPr id="16" name="图片 15"/>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803595" y="4544291"/>
            <a:ext cx="2189019" cy="2092036"/>
          </a:xfrm>
          <a:prstGeom prst="rect">
            <a:avLst/>
          </a:prstGeom>
          <a:ln>
            <a:solidFill>
              <a:srgbClr val="80A933"/>
            </a:solidFill>
          </a:ln>
        </p:spPr>
      </p:pic>
      <p:sp>
        <p:nvSpPr>
          <p:cNvPr id="17" name="椭圆 16"/>
          <p:cNvSpPr/>
          <p:nvPr/>
        </p:nvSpPr>
        <p:spPr>
          <a:xfrm>
            <a:off x="5705215" y="1220550"/>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8" name="椭圆 17"/>
          <p:cNvSpPr/>
          <p:nvPr/>
        </p:nvSpPr>
        <p:spPr>
          <a:xfrm>
            <a:off x="913876" y="430621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椭圆 18"/>
          <p:cNvSpPr/>
          <p:nvPr/>
        </p:nvSpPr>
        <p:spPr>
          <a:xfrm>
            <a:off x="2882905" y="430621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 name="椭圆 20"/>
          <p:cNvSpPr/>
          <p:nvPr/>
        </p:nvSpPr>
        <p:spPr>
          <a:xfrm>
            <a:off x="5327854" y="4548171"/>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2" name="文本框 21"/>
          <p:cNvSpPr txBox="1"/>
          <p:nvPr/>
        </p:nvSpPr>
        <p:spPr>
          <a:xfrm>
            <a:off x="5832981" y="4567612"/>
            <a:ext cx="4453463"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选择图形，</a:t>
            </a:r>
            <a:r>
              <a:rPr lang="en-US" altLang="zh-CN" dirty="0" err="1" smtClean="0">
                <a:solidFill>
                  <a:srgbClr val="ED7D31"/>
                </a:solidFill>
                <a:latin typeface="微软雅黑" panose="020B0503020204020204" pitchFamily="34" charset="-122"/>
                <a:ea typeface="微软雅黑" panose="020B0503020204020204" pitchFamily="34" charset="-122"/>
              </a:rPr>
              <a:t>Ctrl+C</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，选择柱形图，</a:t>
            </a:r>
            <a:r>
              <a:rPr lang="en-US" altLang="zh-CN" dirty="0">
                <a:solidFill>
                  <a:srgbClr val="ED7D31"/>
                </a:solidFill>
                <a:latin typeface="微软雅黑" panose="020B0503020204020204" pitchFamily="34" charset="-122"/>
                <a:ea typeface="微软雅黑" panose="020B0503020204020204" pitchFamily="34" charset="-122"/>
              </a:rPr>
              <a:t> </a:t>
            </a:r>
            <a:r>
              <a:rPr lang="en-US" altLang="zh-CN" dirty="0" err="1" smtClean="0">
                <a:solidFill>
                  <a:srgbClr val="ED7D31"/>
                </a:solidFill>
                <a:latin typeface="微软雅黑" panose="020B0503020204020204" pitchFamily="34" charset="-122"/>
                <a:ea typeface="微软雅黑" panose="020B0503020204020204" pitchFamily="34" charset="-122"/>
              </a:rPr>
              <a:t>Ctrl+V</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椭圆 22"/>
          <p:cNvSpPr/>
          <p:nvPr/>
        </p:nvSpPr>
        <p:spPr>
          <a:xfrm>
            <a:off x="5327854" y="5069000"/>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4" name="文本框 23"/>
          <p:cNvSpPr txBox="1"/>
          <p:nvPr/>
        </p:nvSpPr>
        <p:spPr>
          <a:xfrm>
            <a:off x="5832981" y="5088441"/>
            <a:ext cx="2262158"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设置填充模式为</a:t>
            </a:r>
            <a:r>
              <a:rPr lang="zh-CN" altLang="en-US" b="1" dirty="0" smtClean="0">
                <a:solidFill>
                  <a:srgbClr val="ED7D31"/>
                </a:solidFill>
                <a:latin typeface="微软雅黑" panose="020B0503020204020204" pitchFamily="34" charset="-122"/>
                <a:ea typeface="微软雅黑" panose="020B0503020204020204" pitchFamily="34" charset="-122"/>
              </a:rPr>
              <a:t>层叠</a:t>
            </a:r>
            <a:endParaRPr lang="zh-CN" altLang="en-US" b="1" dirty="0">
              <a:solidFill>
                <a:srgbClr val="ED7D31"/>
              </a:solidFill>
              <a:latin typeface="微软雅黑" panose="020B0503020204020204" pitchFamily="34" charset="-122"/>
              <a:ea typeface="微软雅黑" panose="020B0503020204020204" pitchFamily="34" charset="-122"/>
            </a:endParaRPr>
          </a:p>
        </p:txBody>
      </p:sp>
      <p:sp>
        <p:nvSpPr>
          <p:cNvPr id="25" name="椭圆 24"/>
          <p:cNvSpPr/>
          <p:nvPr/>
        </p:nvSpPr>
        <p:spPr>
          <a:xfrm>
            <a:off x="5327854" y="5589829"/>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6" name="文本框 25"/>
          <p:cNvSpPr txBox="1"/>
          <p:nvPr/>
        </p:nvSpPr>
        <p:spPr>
          <a:xfrm>
            <a:off x="5832981" y="5609270"/>
            <a:ext cx="4108817"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调整</a:t>
            </a:r>
            <a:r>
              <a:rPr lang="zh-CN" altLang="en-US" b="1" dirty="0" smtClean="0">
                <a:solidFill>
                  <a:srgbClr val="ED7D31"/>
                </a:solidFill>
                <a:latin typeface="微软雅黑" panose="020B0503020204020204" pitchFamily="34" charset="-122"/>
                <a:ea typeface="微软雅黑" panose="020B0503020204020204" pitchFamily="34" charset="-122"/>
              </a:rPr>
              <a:t>分类间距</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，直至显示完整人物剪影</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圆角矩形 28"/>
          <p:cNvSpPr/>
          <p:nvPr/>
        </p:nvSpPr>
        <p:spPr>
          <a:xfrm>
            <a:off x="1059417" y="5674866"/>
            <a:ext cx="864000" cy="296214"/>
          </a:xfrm>
          <a:prstGeom prst="roundRect">
            <a:avLst/>
          </a:prstGeom>
          <a:solidFill>
            <a:srgbClr val="ED7D31">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圆角矩形 29"/>
          <p:cNvSpPr/>
          <p:nvPr/>
        </p:nvSpPr>
        <p:spPr>
          <a:xfrm>
            <a:off x="3837663" y="6236677"/>
            <a:ext cx="1008000" cy="296214"/>
          </a:xfrm>
          <a:prstGeom prst="roundRect">
            <a:avLst/>
          </a:prstGeom>
          <a:solidFill>
            <a:srgbClr val="ED7D31">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圆角矩形 31"/>
          <p:cNvSpPr/>
          <p:nvPr/>
        </p:nvSpPr>
        <p:spPr>
          <a:xfrm>
            <a:off x="5185158" y="6110658"/>
            <a:ext cx="744570" cy="408215"/>
          </a:xfrm>
          <a:prstGeom prst="roundRect">
            <a:avLst/>
          </a:prstGeom>
          <a:solidFill>
            <a:srgbClr val="ED413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latin typeface="微软雅黑" panose="020B0503020204020204" pitchFamily="34" charset="-122"/>
                <a:ea typeface="微软雅黑" panose="020B0503020204020204" pitchFamily="34" charset="-122"/>
                <a:cs typeface="Arial Unicode MS" panose="020B0604020202020204" pitchFamily="34" charset="-122"/>
              </a:rPr>
              <a:t>注意</a:t>
            </a:r>
          </a:p>
        </p:txBody>
      </p:sp>
      <p:sp>
        <p:nvSpPr>
          <p:cNvPr id="33" name="文本框 32"/>
          <p:cNvSpPr txBox="1"/>
          <p:nvPr/>
        </p:nvSpPr>
        <p:spPr>
          <a:xfrm>
            <a:off x="5929728" y="6149541"/>
            <a:ext cx="6066478" cy="369332"/>
          </a:xfrm>
          <a:prstGeom prst="rect">
            <a:avLst/>
          </a:prstGeom>
          <a:noFill/>
        </p:spPr>
        <p:txBody>
          <a:bodyPr wrap="squar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人物剪影长宽比要保持一致。</a:t>
            </a:r>
            <a:r>
              <a:rPr lang="zh-CN" altLang="en-US" b="1" dirty="0">
                <a:solidFill>
                  <a:srgbClr val="ED4137"/>
                </a:solidFill>
                <a:latin typeface="微软雅黑" panose="020B0503020204020204" pitchFamily="34" charset="-122"/>
                <a:ea typeface="微软雅黑" panose="020B0503020204020204" pitchFamily="34" charset="-122"/>
              </a:rPr>
              <a:t>请</a:t>
            </a:r>
            <a:r>
              <a:rPr lang="zh-CN" altLang="en-US" b="1" dirty="0" smtClean="0">
                <a:solidFill>
                  <a:srgbClr val="ED4137"/>
                </a:solidFill>
                <a:latin typeface="微软雅黑" panose="020B0503020204020204" pitchFamily="34" charset="-122"/>
                <a:ea typeface="微软雅黑" panose="020B0503020204020204" pitchFamily="34" charset="-122"/>
              </a:rPr>
              <a:t>思考</a:t>
            </a:r>
            <a:r>
              <a:rPr lang="zh-CN" altLang="en-US" b="1" dirty="0">
                <a:solidFill>
                  <a:srgbClr val="ED4137"/>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不一致怎么办呢？</a:t>
            </a:r>
          </a:p>
        </p:txBody>
      </p:sp>
    </p:spTree>
    <p:extLst>
      <p:ext uri="{BB962C8B-B14F-4D97-AF65-F5344CB8AC3E}">
        <p14:creationId xmlns:p14="http://schemas.microsoft.com/office/powerpoint/2010/main" val="314433894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63685" y="476368"/>
            <a:ext cx="286328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1.2  </a:t>
            </a:r>
            <a:r>
              <a:rPr lang="zh-CN" altLang="en-US" dirty="0">
                <a:solidFill>
                  <a:schemeClr val="bg1"/>
                </a:solidFill>
                <a:latin typeface="微软雅黑" panose="020B0503020204020204" pitchFamily="34" charset="-122"/>
                <a:ea typeface="微软雅黑" panose="020B0503020204020204" pitchFamily="34" charset="-122"/>
              </a:rPr>
              <a:t>图案</a:t>
            </a:r>
            <a:r>
              <a:rPr lang="zh-CN" altLang="en-US" dirty="0" smtClean="0">
                <a:solidFill>
                  <a:schemeClr val="bg1"/>
                </a:solidFill>
                <a:latin typeface="微软雅黑" panose="020B0503020204020204" pitchFamily="34" charset="-122"/>
                <a:ea typeface="微软雅黑" panose="020B0503020204020204" pitchFamily="34" charset="-122"/>
              </a:rPr>
              <a:t>填充 → 其他应用</a:t>
            </a:r>
            <a:endParaRPr lang="zh-CN" altLang="en-US"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图表 4"/>
          <p:cNvGraphicFramePr/>
          <p:nvPr>
            <p:extLst>
              <p:ext uri="{D42A27DB-BD31-4B8C-83A1-F6EECF244321}">
                <p14:modId xmlns:p14="http://schemas.microsoft.com/office/powerpoint/2010/main" val="3669179258"/>
              </p:ext>
            </p:extLst>
          </p:nvPr>
        </p:nvGraphicFramePr>
        <p:xfrm>
          <a:off x="436729" y="1405719"/>
          <a:ext cx="11341290" cy="211540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p:cNvGraphicFramePr/>
          <p:nvPr>
            <p:extLst>
              <p:ext uri="{D42A27DB-BD31-4B8C-83A1-F6EECF244321}">
                <p14:modId xmlns:p14="http://schemas.microsoft.com/office/powerpoint/2010/main" val="2677718326"/>
              </p:ext>
            </p:extLst>
          </p:nvPr>
        </p:nvGraphicFramePr>
        <p:xfrm>
          <a:off x="1580204" y="4041722"/>
          <a:ext cx="3837957" cy="2371941"/>
        </p:xfrm>
        <a:graphic>
          <a:graphicData uri="http://schemas.openxmlformats.org/drawingml/2006/chart">
            <c:chart xmlns:c="http://schemas.openxmlformats.org/drawingml/2006/chart" xmlns:r="http://schemas.openxmlformats.org/officeDocument/2006/relationships" r:id="rId3"/>
          </a:graphicData>
        </a:graphic>
      </p:graphicFrame>
      <p:sp>
        <p:nvSpPr>
          <p:cNvPr id="9" name="Freeform 60"/>
          <p:cNvSpPr>
            <a:spLocks/>
          </p:cNvSpPr>
          <p:nvPr/>
        </p:nvSpPr>
        <p:spPr bwMode="auto">
          <a:xfrm>
            <a:off x="599770" y="4262620"/>
            <a:ext cx="748963" cy="804510"/>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80A93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0"/>
          <p:cNvSpPr>
            <a:spLocks/>
          </p:cNvSpPr>
          <p:nvPr/>
        </p:nvSpPr>
        <p:spPr bwMode="auto">
          <a:xfrm>
            <a:off x="599770" y="5360911"/>
            <a:ext cx="748963" cy="804510"/>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11" name="图表 10"/>
          <p:cNvGraphicFramePr/>
          <p:nvPr>
            <p:extLst>
              <p:ext uri="{D42A27DB-BD31-4B8C-83A1-F6EECF244321}">
                <p14:modId xmlns:p14="http://schemas.microsoft.com/office/powerpoint/2010/main" val="765142884"/>
              </p:ext>
            </p:extLst>
          </p:nvPr>
        </p:nvGraphicFramePr>
        <p:xfrm>
          <a:off x="7552041" y="4027691"/>
          <a:ext cx="4174700" cy="2400003"/>
        </p:xfrm>
        <a:graphic>
          <a:graphicData uri="http://schemas.openxmlformats.org/drawingml/2006/chart">
            <c:chart xmlns:c="http://schemas.openxmlformats.org/drawingml/2006/chart" xmlns:r="http://schemas.openxmlformats.org/officeDocument/2006/relationships" r:id="rId4"/>
          </a:graphicData>
        </a:graphic>
      </p:graphicFrame>
      <p:pic>
        <p:nvPicPr>
          <p:cNvPr id="12" name="图片 1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120632" y="5282893"/>
            <a:ext cx="431409" cy="432000"/>
          </a:xfrm>
          <a:prstGeom prst="rect">
            <a:avLst/>
          </a:prstGeom>
        </p:spPr>
      </p:pic>
      <p:pic>
        <p:nvPicPr>
          <p:cNvPr id="14" name="图片 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20336" y="4761963"/>
            <a:ext cx="432000" cy="432000"/>
          </a:xfrm>
          <a:prstGeom prst="rect">
            <a:avLst/>
          </a:prstGeom>
        </p:spPr>
      </p:pic>
      <p:pic>
        <p:nvPicPr>
          <p:cNvPr id="15" name="图片 1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20336" y="4241033"/>
            <a:ext cx="432000" cy="432000"/>
          </a:xfrm>
          <a:prstGeom prst="rect">
            <a:avLst/>
          </a:prstGeom>
        </p:spPr>
      </p:pic>
      <p:pic>
        <p:nvPicPr>
          <p:cNvPr id="16" name="图片 15"/>
          <p:cNvPicPr>
            <a:picLocks noChangeAspect="1"/>
          </p:cNvPicPr>
          <p:nvPr/>
        </p:nvPicPr>
        <p:blipFill rotWithShape="1">
          <a:blip r:embed="rId8" cstate="screen">
            <a:extLst>
              <a:ext uri="{28A0092B-C50C-407E-A947-70E740481C1C}">
                <a14:useLocalDpi xmlns:a14="http://schemas.microsoft.com/office/drawing/2010/main"/>
              </a:ext>
            </a:extLst>
          </a:blip>
          <a:srcRect l="-3177" r="-2193"/>
          <a:stretch/>
        </p:blipFill>
        <p:spPr>
          <a:xfrm>
            <a:off x="7120336" y="5803822"/>
            <a:ext cx="432000" cy="432353"/>
          </a:xfrm>
          <a:prstGeom prst="rect">
            <a:avLst/>
          </a:prstGeom>
        </p:spPr>
      </p:pic>
      <p:sp>
        <p:nvSpPr>
          <p:cNvPr id="17" name="矩形 16"/>
          <p:cNvSpPr/>
          <p:nvPr/>
        </p:nvSpPr>
        <p:spPr>
          <a:xfrm>
            <a:off x="424968" y="3759925"/>
            <a:ext cx="5169008" cy="2743199"/>
          </a:xfrm>
          <a:prstGeom prst="rect">
            <a:avLst/>
          </a:prstGeom>
          <a:noFill/>
          <a:ln w="9525">
            <a:solidFill>
              <a:srgbClr val="80A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601651" y="3759924"/>
            <a:ext cx="5169008" cy="2743199"/>
          </a:xfrm>
          <a:prstGeom prst="rect">
            <a:avLst/>
          </a:prstGeom>
          <a:noFill/>
          <a:ln w="9525">
            <a:solidFill>
              <a:srgbClr val="80A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760660" y="4327015"/>
            <a:ext cx="677108" cy="1733808"/>
          </a:xfrm>
          <a:prstGeom prst="rect">
            <a:avLst/>
          </a:prstGeom>
          <a:noFill/>
        </p:spPr>
        <p:txBody>
          <a:bodyPr vert="eaVert" wrap="non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动手练习</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927495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45"/>
          <p:cNvSpPr/>
          <p:nvPr/>
        </p:nvSpPr>
        <p:spPr>
          <a:xfrm>
            <a:off x="5750133" y="2771458"/>
            <a:ext cx="792000" cy="464024"/>
          </a:xfrm>
          <a:custGeom>
            <a:avLst/>
            <a:gdLst>
              <a:gd name="connsiteX0" fmla="*/ 634621 w 1269242"/>
              <a:gd name="connsiteY0" fmla="*/ 0 h 634621"/>
              <a:gd name="connsiteX1" fmla="*/ 1269242 w 1269242"/>
              <a:gd name="connsiteY1" fmla="*/ 634621 h 634621"/>
              <a:gd name="connsiteX2" fmla="*/ 0 w 1269242"/>
              <a:gd name="connsiteY2" fmla="*/ 634621 h 634621"/>
              <a:gd name="connsiteX3" fmla="*/ 634621 w 1269242"/>
              <a:gd name="connsiteY3" fmla="*/ 0 h 634621"/>
            </a:gdLst>
            <a:ahLst/>
            <a:cxnLst>
              <a:cxn ang="0">
                <a:pos x="connsiteX0" y="connsiteY0"/>
              </a:cxn>
              <a:cxn ang="0">
                <a:pos x="connsiteX1" y="connsiteY1"/>
              </a:cxn>
              <a:cxn ang="0">
                <a:pos x="connsiteX2" y="connsiteY2"/>
              </a:cxn>
              <a:cxn ang="0">
                <a:pos x="connsiteX3" y="connsiteY3"/>
              </a:cxn>
            </a:cxnLst>
            <a:rect l="l" t="t" r="r" b="b"/>
            <a:pathLst>
              <a:path w="1269242" h="634621">
                <a:moveTo>
                  <a:pt x="634621" y="0"/>
                </a:moveTo>
                <a:cubicBezTo>
                  <a:pt x="985113" y="0"/>
                  <a:pt x="1269242" y="284129"/>
                  <a:pt x="1269242" y="634621"/>
                </a:cubicBezTo>
                <a:lnTo>
                  <a:pt x="0" y="634621"/>
                </a:lnTo>
                <a:cubicBezTo>
                  <a:pt x="0" y="284129"/>
                  <a:pt x="284129" y="0"/>
                  <a:pt x="634621"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363685" y="476368"/>
            <a:ext cx="2263761"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1.3  </a:t>
            </a:r>
            <a:r>
              <a:rPr lang="zh-CN" altLang="en-US" dirty="0">
                <a:solidFill>
                  <a:schemeClr val="bg1"/>
                </a:solidFill>
                <a:latin typeface="微软雅黑" panose="020B0503020204020204" pitchFamily="34" charset="-122"/>
                <a:ea typeface="微软雅黑" panose="020B0503020204020204" pitchFamily="34" charset="-122"/>
              </a:rPr>
              <a:t>巧</a:t>
            </a:r>
            <a:r>
              <a:rPr lang="zh-CN" altLang="en-US" dirty="0" smtClean="0">
                <a:solidFill>
                  <a:schemeClr val="bg1"/>
                </a:solidFill>
                <a:latin typeface="微软雅黑" panose="020B0503020204020204" pitchFamily="34" charset="-122"/>
                <a:ea typeface="微软雅黑" panose="020B0503020204020204" pitchFamily="34" charset="-122"/>
              </a:rPr>
              <a:t>用堆积柱形图</a:t>
            </a:r>
            <a:endParaRPr lang="zh-CN" altLang="en-US" dirty="0">
              <a:solidFill>
                <a:schemeClr val="bg1"/>
              </a:solidFill>
              <a:latin typeface="微软雅黑" panose="020B0503020204020204" pitchFamily="34" charset="-122"/>
              <a:ea typeface="微软雅黑" panose="020B0503020204020204" pitchFamily="34" charset="-122"/>
            </a:endParaRPr>
          </a:p>
        </p:txBody>
      </p:sp>
      <p:graphicFrame>
        <p:nvGraphicFramePr>
          <p:cNvPr id="36" name="图表 35"/>
          <p:cNvGraphicFramePr/>
          <p:nvPr>
            <p:extLst>
              <p:ext uri="{D42A27DB-BD31-4B8C-83A1-F6EECF244321}">
                <p14:modId xmlns:p14="http://schemas.microsoft.com/office/powerpoint/2010/main" val="565653462"/>
              </p:ext>
            </p:extLst>
          </p:nvPr>
        </p:nvGraphicFramePr>
        <p:xfrm>
          <a:off x="7333704" y="1435701"/>
          <a:ext cx="4303486" cy="2448077"/>
        </p:xfrm>
        <a:graphic>
          <a:graphicData uri="http://schemas.openxmlformats.org/drawingml/2006/chart">
            <c:chart xmlns:c="http://schemas.openxmlformats.org/drawingml/2006/chart" xmlns:r="http://schemas.openxmlformats.org/officeDocument/2006/relationships" r:id="rId2"/>
          </a:graphicData>
        </a:graphic>
      </p:graphicFrame>
      <p:sp>
        <p:nvSpPr>
          <p:cNvPr id="39" name="等腰三角形 38"/>
          <p:cNvSpPr/>
          <p:nvPr/>
        </p:nvSpPr>
        <p:spPr>
          <a:xfrm>
            <a:off x="5750133" y="2138499"/>
            <a:ext cx="792000" cy="504967"/>
          </a:xfrm>
          <a:prstGeom prst="triangle">
            <a:avLst/>
          </a:prstGeom>
          <a:solidFill>
            <a:srgbClr val="80A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加号 49"/>
          <p:cNvSpPr/>
          <p:nvPr/>
        </p:nvSpPr>
        <p:spPr>
          <a:xfrm>
            <a:off x="5066924" y="2403430"/>
            <a:ext cx="512618" cy="512618"/>
          </a:xfrm>
          <a:prstGeom prst="mathPlus">
            <a:avLst>
              <a:gd name="adj1" fmla="val 1811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于号 50"/>
          <p:cNvSpPr/>
          <p:nvPr/>
        </p:nvSpPr>
        <p:spPr>
          <a:xfrm>
            <a:off x="6740027" y="2431139"/>
            <a:ext cx="457200" cy="457200"/>
          </a:xfrm>
          <a:prstGeom prst="mathEqual">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52" name="图表 51"/>
          <p:cNvGraphicFramePr/>
          <p:nvPr>
            <p:extLst>
              <p:ext uri="{D42A27DB-BD31-4B8C-83A1-F6EECF244321}">
                <p14:modId xmlns:p14="http://schemas.microsoft.com/office/powerpoint/2010/main" val="1166467467"/>
              </p:ext>
            </p:extLst>
          </p:nvPr>
        </p:nvGraphicFramePr>
        <p:xfrm>
          <a:off x="686817" y="1435701"/>
          <a:ext cx="4303486" cy="2448077"/>
        </p:xfrm>
        <a:graphic>
          <a:graphicData uri="http://schemas.openxmlformats.org/drawingml/2006/chart">
            <c:chart xmlns:c="http://schemas.openxmlformats.org/drawingml/2006/chart" xmlns:r="http://schemas.openxmlformats.org/officeDocument/2006/relationships" r:id="rId3"/>
          </a:graphicData>
        </a:graphic>
      </p:graphicFrame>
      <p:sp>
        <p:nvSpPr>
          <p:cNvPr id="53" name="椭圆 52"/>
          <p:cNvSpPr/>
          <p:nvPr/>
        </p:nvSpPr>
        <p:spPr>
          <a:xfrm>
            <a:off x="892126" y="124342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4" name="椭圆 53"/>
          <p:cNvSpPr/>
          <p:nvPr/>
        </p:nvSpPr>
        <p:spPr>
          <a:xfrm>
            <a:off x="7516186" y="1243423"/>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5" name="椭圆 54"/>
          <p:cNvSpPr/>
          <p:nvPr/>
        </p:nvSpPr>
        <p:spPr>
          <a:xfrm>
            <a:off x="620952" y="4551031"/>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6" name="文本框 55"/>
          <p:cNvSpPr txBox="1"/>
          <p:nvPr/>
        </p:nvSpPr>
        <p:spPr>
          <a:xfrm>
            <a:off x="1126079" y="4570472"/>
            <a:ext cx="5262979"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插入堆积柱形图，设置顶端部分为统一大小或比例</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椭圆 56"/>
          <p:cNvSpPr/>
          <p:nvPr/>
        </p:nvSpPr>
        <p:spPr>
          <a:xfrm>
            <a:off x="620952" y="5071860"/>
            <a:ext cx="408215" cy="408215"/>
          </a:xfrm>
          <a:prstGeom prst="ellipse">
            <a:avLst/>
          </a:prstGeom>
          <a:solidFill>
            <a:srgbClr val="FF91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000" dirty="0" smtClean="0">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0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8" name="文本框 57"/>
          <p:cNvSpPr txBox="1"/>
          <p:nvPr/>
        </p:nvSpPr>
        <p:spPr>
          <a:xfrm>
            <a:off x="1126079" y="5091301"/>
            <a:ext cx="4339650" cy="369332"/>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将决定顶端形状的图形粘贴到对应位置。</a:t>
            </a:r>
            <a:endParaRPr lang="zh-CN" altLang="en-US" b="1" dirty="0">
              <a:solidFill>
                <a:srgbClr val="ED7D3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620952" y="5631572"/>
            <a:ext cx="5669316" cy="441730"/>
            <a:chOff x="2643685" y="5697297"/>
            <a:chExt cx="5669316" cy="441730"/>
          </a:xfrm>
        </p:grpSpPr>
        <p:sp>
          <p:nvSpPr>
            <p:cNvPr id="60" name="圆角矩形 59"/>
            <p:cNvSpPr/>
            <p:nvPr/>
          </p:nvSpPr>
          <p:spPr>
            <a:xfrm>
              <a:off x="3419417" y="5702210"/>
              <a:ext cx="4893584" cy="436817"/>
            </a:xfrm>
            <a:prstGeom prst="roundRect">
              <a:avLst/>
            </a:prstGeom>
            <a:solidFill>
              <a:srgbClr val="80A93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000"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61" name="文本框 60"/>
            <p:cNvSpPr txBox="1"/>
            <p:nvPr/>
          </p:nvSpPr>
          <p:spPr>
            <a:xfrm>
              <a:off x="3419417" y="5735952"/>
              <a:ext cx="4602182"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待插入的图形要先设置好相应的颜色</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2643685" y="5697297"/>
              <a:ext cx="720000" cy="436817"/>
            </a:xfrm>
            <a:prstGeom prst="roundRect">
              <a:avLst/>
            </a:prstGeom>
            <a:solidFill>
              <a:srgbClr val="ED413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注意</a:t>
              </a:r>
            </a:p>
          </p:txBody>
        </p:sp>
      </p:grpSp>
      <p:graphicFrame>
        <p:nvGraphicFramePr>
          <p:cNvPr id="19" name="图表 18"/>
          <p:cNvGraphicFramePr/>
          <p:nvPr>
            <p:extLst>
              <p:ext uri="{D42A27DB-BD31-4B8C-83A1-F6EECF244321}">
                <p14:modId xmlns:p14="http://schemas.microsoft.com/office/powerpoint/2010/main" val="1704280703"/>
              </p:ext>
            </p:extLst>
          </p:nvPr>
        </p:nvGraphicFramePr>
        <p:xfrm>
          <a:off x="7333704" y="4095914"/>
          <a:ext cx="4303486" cy="2448077"/>
        </p:xfrm>
        <a:graphic>
          <a:graphicData uri="http://schemas.openxmlformats.org/drawingml/2006/chart">
            <c:chart xmlns:c="http://schemas.openxmlformats.org/drawingml/2006/chart" xmlns:r="http://schemas.openxmlformats.org/officeDocument/2006/relationships" r:id="rId4"/>
          </a:graphicData>
        </a:graphic>
      </p:graphicFrame>
      <p:sp>
        <p:nvSpPr>
          <p:cNvPr id="4" name="文本框 3"/>
          <p:cNvSpPr txBox="1"/>
          <p:nvPr/>
        </p:nvSpPr>
        <p:spPr>
          <a:xfrm>
            <a:off x="7516186" y="4385806"/>
            <a:ext cx="1107996" cy="369332"/>
          </a:xfrm>
          <a:prstGeom prst="rect">
            <a:avLst/>
          </a:prstGeom>
          <a:noFill/>
        </p:spPr>
        <p:txBody>
          <a:bodyPr wrap="none" rtlCol="0">
            <a:spAutoFit/>
          </a:bodyPr>
          <a:lstStyle/>
          <a:p>
            <a:r>
              <a:rPr lang="zh-CN" altLang="en-US" b="1" dirty="0" smtClean="0">
                <a:solidFill>
                  <a:srgbClr val="ED7D31"/>
                </a:solidFill>
                <a:latin typeface="微软雅黑" panose="020B0503020204020204" pitchFamily="34" charset="-122"/>
                <a:ea typeface="微软雅黑" panose="020B0503020204020204" pitchFamily="34" charset="-122"/>
              </a:rPr>
              <a:t>动手练习</a:t>
            </a:r>
            <a:endParaRPr lang="zh-CN" altLang="en-US" b="1" dirty="0">
              <a:solidFill>
                <a:srgbClr val="ED7D3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888165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1198</TotalTime>
  <Words>1743</Words>
  <Application>Microsoft Office PowerPoint</Application>
  <PresentationFormat>宽屏</PresentationFormat>
  <Paragraphs>231</Paragraphs>
  <Slides>32</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32</vt:i4>
      </vt:variant>
    </vt:vector>
  </HeadingPairs>
  <TitlesOfParts>
    <vt:vector size="44" baseType="lpstr">
      <vt:lpstr>Arial Unicode MS</vt:lpstr>
      <vt:lpstr>Meiryo</vt:lpstr>
      <vt:lpstr>宋体</vt:lpstr>
      <vt:lpstr>微软雅黑</vt:lpstr>
      <vt:lpstr>专业字体设计服务/WWW.ZTSGC.COM/</vt:lpstr>
      <vt:lpstr>Arial</vt:lpstr>
      <vt:lpstr>Arial Black</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 Tong</dc:creator>
  <cp:lastModifiedBy>Administrator</cp:lastModifiedBy>
  <cp:revision>513</cp:revision>
  <dcterms:created xsi:type="dcterms:W3CDTF">2014-02-19T12:24:55Z</dcterms:created>
  <dcterms:modified xsi:type="dcterms:W3CDTF">2016-02-19T03:13:28Z</dcterms:modified>
</cp:coreProperties>
</file>