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51"/>
  </p:notesMasterIdLst>
  <p:sldIdLst>
    <p:sldId id="289" r:id="rId3"/>
    <p:sldId id="291" r:id="rId4"/>
    <p:sldId id="290" r:id="rId5"/>
    <p:sldId id="292" r:id="rId6"/>
    <p:sldId id="264" r:id="rId7"/>
    <p:sldId id="293" r:id="rId8"/>
    <p:sldId id="294" r:id="rId9"/>
    <p:sldId id="295" r:id="rId10"/>
    <p:sldId id="298" r:id="rId11"/>
    <p:sldId id="296" r:id="rId12"/>
    <p:sldId id="297" r:id="rId13"/>
    <p:sldId id="300" r:id="rId14"/>
    <p:sldId id="299" r:id="rId15"/>
    <p:sldId id="303" r:id="rId16"/>
    <p:sldId id="301" r:id="rId17"/>
    <p:sldId id="304" r:id="rId18"/>
    <p:sldId id="305" r:id="rId19"/>
    <p:sldId id="309" r:id="rId20"/>
    <p:sldId id="307" r:id="rId21"/>
    <p:sldId id="308" r:id="rId22"/>
    <p:sldId id="310" r:id="rId23"/>
    <p:sldId id="311" r:id="rId24"/>
    <p:sldId id="312" r:id="rId25"/>
    <p:sldId id="313" r:id="rId26"/>
    <p:sldId id="315" r:id="rId27"/>
    <p:sldId id="314" r:id="rId28"/>
    <p:sldId id="316" r:id="rId29"/>
    <p:sldId id="317" r:id="rId30"/>
    <p:sldId id="318" r:id="rId31"/>
    <p:sldId id="319" r:id="rId32"/>
    <p:sldId id="321" r:id="rId33"/>
    <p:sldId id="320" r:id="rId34"/>
    <p:sldId id="322" r:id="rId35"/>
    <p:sldId id="323" r:id="rId36"/>
    <p:sldId id="324" r:id="rId37"/>
    <p:sldId id="325" r:id="rId38"/>
    <p:sldId id="327" r:id="rId39"/>
    <p:sldId id="326" r:id="rId40"/>
    <p:sldId id="328" r:id="rId41"/>
    <p:sldId id="329" r:id="rId42"/>
    <p:sldId id="330" r:id="rId43"/>
    <p:sldId id="331" r:id="rId44"/>
    <p:sldId id="332" r:id="rId45"/>
    <p:sldId id="333" r:id="rId46"/>
    <p:sldId id="273" r:id="rId47"/>
    <p:sldId id="272" r:id="rId48"/>
    <p:sldId id="277" r:id="rId49"/>
    <p:sldId id="334" r:id="rId50"/>
  </p:sldIdLst>
  <p:sldSz cx="12192000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1134" userDrawn="1">
          <p15:clr>
            <a:srgbClr val="A4A3A4"/>
          </p15:clr>
        </p15:guide>
        <p15:guide id="4" orient="horz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B28"/>
    <a:srgbClr val="9A6418"/>
    <a:srgbClr val="282828"/>
    <a:srgbClr val="F8F8F8"/>
    <a:srgbClr val="EEEEED"/>
    <a:srgbClr val="FFFFFF"/>
    <a:srgbClr val="FCBF0A"/>
    <a:srgbClr val="000000"/>
    <a:srgbClr val="D3D3D3"/>
    <a:srgbClr val="FFD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14" y="216"/>
      </p:cViewPr>
      <p:guideLst>
        <p:guide orient="horz" pos="2041"/>
        <p:guide pos="3863"/>
        <p:guide orient="horz" pos="1134"/>
        <p:guide orient="horz" pos="29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4876B-66EE-4BF6-A19F-C49DD438AA58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27050" y="1143000"/>
            <a:ext cx="5803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18D82-5BBC-4851-94B9-4A875156F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41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27050" y="1143000"/>
            <a:ext cx="58039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674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381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5010"/>
            <a:ext cx="10515600" cy="12525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725046"/>
            <a:ext cx="10515600" cy="41116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35795461-6624-457F-9359-4AB84857AB29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076136CC-B270-4843-80AA-9CCC6E2D90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45009"/>
            <a:ext cx="2628900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45009"/>
            <a:ext cx="7734300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35795461-6624-457F-9359-4AB84857AB29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076136CC-B270-4843-80AA-9CCC6E2D90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036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60529"/>
            <a:ext cx="9144000" cy="2256061"/>
          </a:xfrm>
          <a:prstGeom prst="rect">
            <a:avLst/>
          </a:prstGeo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03592"/>
            <a:ext cx="9144000" cy="156454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8A36F-E208-4E15-9161-856554503A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32345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60529"/>
            <a:ext cx="9144000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03592"/>
            <a:ext cx="9144000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869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028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615545"/>
            <a:ext cx="1051560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336618"/>
            <a:ext cx="1051560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27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25046"/>
            <a:ext cx="5181600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725046"/>
            <a:ext cx="5181600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356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45010"/>
            <a:ext cx="1051560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88543"/>
            <a:ext cx="515778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367064"/>
            <a:ext cx="515778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588543"/>
            <a:ext cx="5183188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67064"/>
            <a:ext cx="5183188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745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3232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9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172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32012"/>
            <a:ext cx="3932237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33026"/>
            <a:ext cx="617220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944052"/>
            <a:ext cx="3932237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922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32012"/>
            <a:ext cx="3932237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33026"/>
            <a:ext cx="617220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944052"/>
            <a:ext cx="3932237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340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329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45009"/>
            <a:ext cx="2628900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45009"/>
            <a:ext cx="7734300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4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69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81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837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12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58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32012"/>
            <a:ext cx="3932237" cy="1512041"/>
          </a:xfrm>
          <a:prstGeom prst="rect">
            <a:avLst/>
          </a:prstGeo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33026"/>
            <a:ext cx="6172200" cy="4605124"/>
          </a:xfrm>
          <a:prstGeom prst="rect">
            <a:avLst/>
          </a:prstGeo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944052"/>
            <a:ext cx="3932237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35795461-6624-457F-9359-4AB84857AB29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076136CC-B270-4843-80AA-9CCC6E2D90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21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32012"/>
            <a:ext cx="3932237" cy="1512041"/>
          </a:xfrm>
          <a:prstGeom prst="rect">
            <a:avLst/>
          </a:prstGeo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33026"/>
            <a:ext cx="617220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944052"/>
            <a:ext cx="3932237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35795461-6624-457F-9359-4AB84857AB29}" type="datetimeFigureOut">
              <a:rPr lang="zh-CN" altLang="en-US" smtClean="0"/>
              <a:t>2016/3/1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/>
          <a:lstStyle/>
          <a:p>
            <a:fld id="{076136CC-B270-4843-80AA-9CCC6E2D90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6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15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45010"/>
            <a:ext cx="1051560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25046"/>
            <a:ext cx="1051560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006163"/>
            <a:ext cx="27432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06163"/>
            <a:ext cx="41148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006163"/>
            <a:ext cx="27432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6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2422168" y="1078822"/>
            <a:ext cx="10945216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什么是简约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设计？</a:t>
            </a:r>
            <a:endParaRPr lang="zh-CN" altLang="zh-CN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752367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Roboto Th" pitchFamily="2" charset="0"/>
                <a:ea typeface="Roboto Th" pitchFamily="2" charset="0"/>
              </a:rPr>
              <a:t>0</a:t>
            </a:r>
            <a:endParaRPr lang="zh-CN" altLang="en-US" sz="5400" dirty="0"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403648" y="955617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97730" y="1593535"/>
            <a:ext cx="8909599" cy="701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少即是多，但并不是所有造型单纯的设计就有简约的气质。有时反倒是简单、甚至简陋。</a:t>
            </a:r>
          </a:p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反之，有的设计运用的元素颇多，看起来形状繁复，但却着实透露出简约气质。</a:t>
            </a:r>
          </a:p>
        </p:txBody>
      </p:sp>
      <p:grpSp>
        <p:nvGrpSpPr>
          <p:cNvPr id="17" name="组合 16"/>
          <p:cNvGrpSpPr/>
          <p:nvPr/>
        </p:nvGrpSpPr>
        <p:grpSpPr>
          <a:xfrm rot="20700000">
            <a:off x="1352371" y="3273636"/>
            <a:ext cx="2344394" cy="2241756"/>
            <a:chOff x="1997353" y="3283648"/>
            <a:chExt cx="2630823" cy="2515644"/>
          </a:xfrm>
        </p:grpSpPr>
        <p:sp>
          <p:nvSpPr>
            <p:cNvPr id="8" name="文本框 7"/>
            <p:cNvSpPr txBox="1"/>
            <p:nvPr/>
          </p:nvSpPr>
          <p:spPr>
            <a:xfrm rot="1386667">
              <a:off x="1997353" y="3283648"/>
              <a:ext cx="2630823" cy="24867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13800" dirty="0"/>
                <a:t>简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2005780" y="3469046"/>
              <a:ext cx="2330246" cy="2330246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814037">
            <a:off x="3984514" y="3437947"/>
            <a:ext cx="2421540" cy="2262183"/>
            <a:chOff x="2005780" y="3260725"/>
            <a:chExt cx="2717394" cy="2538566"/>
          </a:xfrm>
        </p:grpSpPr>
        <p:sp>
          <p:nvSpPr>
            <p:cNvPr id="19" name="文本框 18"/>
            <p:cNvSpPr txBox="1"/>
            <p:nvPr/>
          </p:nvSpPr>
          <p:spPr>
            <a:xfrm>
              <a:off x="2092351" y="3260725"/>
              <a:ext cx="2630823" cy="24867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13800" dirty="0"/>
                <a:t>约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005780" y="3469045"/>
              <a:ext cx="2330246" cy="2330246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20965466">
            <a:off x="6455759" y="3250463"/>
            <a:ext cx="2425157" cy="2240040"/>
            <a:chOff x="2005780" y="3285574"/>
            <a:chExt cx="2721453" cy="2513718"/>
          </a:xfrm>
        </p:grpSpPr>
        <p:sp>
          <p:nvSpPr>
            <p:cNvPr id="22" name="文本框 21"/>
            <p:cNvSpPr txBox="1"/>
            <p:nvPr/>
          </p:nvSpPr>
          <p:spPr>
            <a:xfrm>
              <a:off x="2096410" y="3285574"/>
              <a:ext cx="2630823" cy="24867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13800" dirty="0"/>
                <a:t>设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005780" y="3469046"/>
              <a:ext cx="2330246" cy="2330246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671724">
            <a:off x="8968088" y="3563806"/>
            <a:ext cx="2435661" cy="2223260"/>
            <a:chOff x="2005780" y="3304404"/>
            <a:chExt cx="2733241" cy="2494888"/>
          </a:xfrm>
        </p:grpSpPr>
        <p:sp>
          <p:nvSpPr>
            <p:cNvPr id="25" name="文本框 24"/>
            <p:cNvSpPr txBox="1"/>
            <p:nvPr/>
          </p:nvSpPr>
          <p:spPr>
            <a:xfrm>
              <a:off x="2108198" y="3304404"/>
              <a:ext cx="2630823" cy="24867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60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13800" dirty="0"/>
                <a:t>计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2005780" y="3469046"/>
              <a:ext cx="2330246" cy="2330246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74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710" y="527189"/>
            <a:ext cx="9930580" cy="4658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958347"/>
            <a:ext cx="12192000" cy="1039611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101" y="6067754"/>
            <a:ext cx="10253598" cy="385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看到这些流血的字体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，感觉眼睛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也在流血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很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不舒服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的用户体验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。网站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设计这么烂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，让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人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怀疑设计师的审美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6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66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7238"/>
            <a:ext cx="12192000" cy="68546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6575" y="2079215"/>
            <a:ext cx="3552824" cy="619125"/>
          </a:xfrm>
          <a:prstGeom prst="rect">
            <a:avLst/>
          </a:prstGeom>
          <a:solidFill>
            <a:srgbClr val="EAECE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43291" y="3355242"/>
            <a:ext cx="455634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其实我们可以回归到简约设计的基本原则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。即使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你选择不追求极简美学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</a:t>
            </a:r>
            <a:r>
              <a:rPr lang="zh-CN" altLang="en-US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一些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经验教训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也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可以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帮助你简化你设计，或者你的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风格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1317" y="2878591"/>
            <a:ext cx="10945216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什么是简约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设计？</a:t>
            </a:r>
            <a:endParaRPr lang="zh-CN" altLang="zh-CN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6176" y="2559627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Roboto Th" pitchFamily="2" charset="0"/>
                <a:ea typeface="Roboto Th" pitchFamily="2" charset="0"/>
              </a:rPr>
              <a:t>0</a:t>
            </a:r>
            <a:endParaRPr lang="zh-CN" altLang="en-US" sz="5400" dirty="0"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7175994" y="2774048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52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43662" y="2973547"/>
            <a:ext cx="5497138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6601" y="2830940"/>
            <a:ext cx="6362699" cy="669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先看看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成功演示</a:t>
            </a:r>
            <a:r>
              <a:rPr lang="zh-CN" altLang="en-US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  <a:r>
              <a:rPr lang="zh-CN" altLang="zh-CN" sz="2800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六要素</a:t>
            </a:r>
            <a:endParaRPr lang="zh-CN" altLang="en-US" sz="2800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1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349750" y="1949450"/>
            <a:ext cx="298450" cy="3003550"/>
          </a:xfrm>
          <a:prstGeom prst="round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0743" y="1871895"/>
            <a:ext cx="6096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S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err="1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implicity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简单</a:t>
            </a:r>
            <a:endParaRPr lang="en-US" altLang="zh-CN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U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err="1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nexpectedness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意外</a:t>
            </a:r>
            <a:endParaRPr lang="en-US" altLang="zh-CN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2800" b="1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C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err="1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oncreteness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具体</a:t>
            </a:r>
            <a:r>
              <a:rPr lang="en-US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endParaRPr lang="zh-CN" altLang="zh-CN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C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err="1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redibility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可信</a:t>
            </a:r>
            <a:endParaRPr lang="en-US" altLang="zh-CN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E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motion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情感</a:t>
            </a:r>
            <a:endParaRPr lang="en-US" altLang="zh-CN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pc="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S</a:t>
            </a:r>
            <a:r>
              <a:rPr lang="en-US" altLang="zh-CN" sz="2800" b="1" spc="400" dirty="0" smtClean="0">
                <a:solidFill>
                  <a:srgbClr val="FF0000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en-US" altLang="zh-CN" sz="28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tory </a:t>
            </a:r>
            <a:r>
              <a:rPr lang="zh-CN" altLang="zh-CN" sz="28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故事</a:t>
            </a:r>
            <a:endParaRPr lang="zh-CN" altLang="en-US" sz="28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8550" y="1238250"/>
            <a:ext cx="472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最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基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础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的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要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足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够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简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</a:t>
            </a:r>
            <a:endParaRPr lang="en-US" altLang="zh-CN" sz="2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44900" y="1130300"/>
            <a:ext cx="488950" cy="4584700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70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68119" y="2973547"/>
            <a:ext cx="4843088" cy="520596"/>
          </a:xfrm>
          <a:prstGeom prst="roundRect">
            <a:avLst>
              <a:gd name="adj" fmla="val 50000"/>
            </a:avLst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0401" y="2788076"/>
            <a:ext cx="6362699" cy="75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一些最基本的原则</a:t>
            </a:r>
            <a:endParaRPr lang="zh-CN" altLang="en-US" sz="3200" spc="4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924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69911"/>
            <a:ext cx="12192000" cy="761999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4520" y="2696700"/>
            <a:ext cx="10945216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少即是多，确定优先级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53508" y="2370245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1</a:t>
            </a:r>
            <a:endParaRPr lang="zh-CN" altLang="en-US" sz="5400" dirty="0">
              <a:solidFill>
                <a:schemeClr val="bg1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413548" y="2573495"/>
            <a:ext cx="360040" cy="6632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693330" y="3209831"/>
            <a:ext cx="3565299" cy="908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页面设计，是基本元素的组织和结合，单纯的堆积可以称之为简洁，堆积的好就可以被看作简约，堆积得不好就</a:t>
            </a:r>
            <a:r>
              <a:rPr lang="zh-CN" altLang="zh-CN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成</a:t>
            </a:r>
            <a:r>
              <a:rPr lang="zh-CN" altLang="en-US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了</a:t>
            </a:r>
            <a:r>
              <a:rPr lang="zh-CN" altLang="zh-CN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简陋</a:t>
            </a:r>
            <a:r>
              <a:rPr lang="zh-CN" altLang="en-US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13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326" y="289767"/>
            <a:ext cx="11128374" cy="6256654"/>
          </a:xfrm>
          <a:prstGeom prst="rect">
            <a:avLst/>
          </a:prstGeom>
          <a:effectLst>
            <a:outerShdw blurRad="635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723174" y="1194630"/>
            <a:ext cx="11916696" cy="79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页面设计，是基本元素的组织和结合，单纯的堆积可以称之为简洁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</a:t>
            </a:r>
            <a:endParaRPr lang="en-US" altLang="zh-CN" sz="1600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堆积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的好就可以被看作简约，堆积得不好就成了简陋。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2872577" y="720416"/>
            <a:ext cx="10945216" cy="579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少即是多，确定优先级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6411" y="393961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000000"/>
                </a:solidFill>
                <a:latin typeface="Roboto Th" pitchFamily="2" charset="0"/>
                <a:ea typeface="Roboto Th" pitchFamily="2" charset="0"/>
              </a:rPr>
              <a:t>1</a:t>
            </a:r>
            <a:endParaRPr lang="zh-CN" altLang="en-US" sz="5400" dirty="0">
              <a:solidFill>
                <a:srgbClr val="000000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726451" y="597211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7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00" y="-190499"/>
            <a:ext cx="12203600" cy="68611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2513" y="2549525"/>
            <a:ext cx="3552824" cy="619125"/>
          </a:xfrm>
          <a:prstGeom prst="rect">
            <a:avLst/>
          </a:prstGeom>
          <a:solidFill>
            <a:srgbClr val="EAECE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67400" y="285667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在实际的设计中，基本元素确定后，更多的是要考虑这些基本元素之间的关系，如何通过这些关系，来提高设计的深度。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前面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提到，平面设计的目的在于用视觉语言来传递信息和表达观点，而简约设计致力于给用户提供的最重要的内容，最大程度的减少用户因视觉影响而出现的分心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54191" y="4796314"/>
            <a:ext cx="5993950" cy="5025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一个简约的</a:t>
            </a:r>
            <a:r>
              <a:rPr lang="en-US" altLang="zh-CN" sz="20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zh-CN" sz="20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设计，把所有的重点放在内容上。</a:t>
            </a:r>
          </a:p>
        </p:txBody>
      </p:sp>
    </p:spTree>
    <p:extLst>
      <p:ext uri="{BB962C8B-B14F-4D97-AF65-F5344CB8AC3E}">
        <p14:creationId xmlns:p14="http://schemas.microsoft.com/office/powerpoint/2010/main" val="249321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98878" y="2973547"/>
            <a:ext cx="4186706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268" y="2788076"/>
            <a:ext cx="3759366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来看几个例子</a:t>
            </a:r>
            <a:endParaRPr lang="zh-CN" altLang="en-US" sz="3200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半闭框 3"/>
          <p:cNvSpPr/>
          <p:nvPr/>
        </p:nvSpPr>
        <p:spPr>
          <a:xfrm rot="13500000">
            <a:off x="5776672" y="4455369"/>
            <a:ext cx="711684" cy="711684"/>
          </a:xfrm>
          <a:prstGeom prst="halfFrame">
            <a:avLst>
              <a:gd name="adj1" fmla="val 1677"/>
              <a:gd name="adj2" fmla="val 100000"/>
            </a:avLst>
          </a:prstGeom>
          <a:solidFill>
            <a:srgbClr val="FBFBF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624513" y="4805363"/>
            <a:ext cx="1004887" cy="495300"/>
          </a:xfrm>
          <a:custGeom>
            <a:avLst/>
            <a:gdLst>
              <a:gd name="connsiteX0" fmla="*/ 0 w 1004887"/>
              <a:gd name="connsiteY0" fmla="*/ 0 h 495300"/>
              <a:gd name="connsiteX1" fmla="*/ 500062 w 1004887"/>
              <a:gd name="connsiteY1" fmla="*/ 495300 h 495300"/>
              <a:gd name="connsiteX2" fmla="*/ 1004887 w 1004887"/>
              <a:gd name="connsiteY2" fmla="*/ 14287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887" h="495300">
                <a:moveTo>
                  <a:pt x="0" y="0"/>
                </a:moveTo>
                <a:lnTo>
                  <a:pt x="500062" y="495300"/>
                </a:lnTo>
                <a:lnTo>
                  <a:pt x="1004887" y="14287"/>
                </a:lnTo>
              </a:path>
            </a:pathLst>
          </a:custGeom>
          <a:noFill/>
          <a:ln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0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5175" y="-855406"/>
            <a:ext cx="12365368" cy="69521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5840359"/>
            <a:ext cx="12192000" cy="1039611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0496" y="6016587"/>
            <a:ext cx="5164394" cy="463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最为直接，简洁，暴力地提出设计者诉求。</a:t>
            </a:r>
            <a:endParaRPr lang="zh-CN" altLang="zh-CN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15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43662" y="2973547"/>
            <a:ext cx="5497138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6601" y="2788076"/>
            <a:ext cx="6362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从界面元素的</a:t>
            </a:r>
            <a:r>
              <a:rPr lang="zh-CN" altLang="zh-CN" sz="3200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多寡</a:t>
            </a:r>
            <a:r>
              <a:rPr lang="zh-CN" altLang="zh-CN" sz="3200" spc="4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上看</a:t>
            </a:r>
            <a:endParaRPr lang="zh-CN" altLang="en-US" sz="32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6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44960"/>
            <a:ext cx="12192000" cy="63338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840359"/>
            <a:ext cx="12192000" cy="1039611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8118" y="6016587"/>
            <a:ext cx="103291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谁是谁大爷？</a:t>
            </a:r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PO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主表达的相当清楚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等等，</a:t>
            </a:r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iPhone6 Plus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是几个情况，装逼要这么直接麽 </a:t>
            </a:r>
            <a:r>
              <a:rPr lang="en-US" altLang="zh-CN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= =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71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4477"/>
            <a:ext cx="12192000" cy="68546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840359"/>
            <a:ext cx="12192000" cy="1039611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496" y="6016587"/>
            <a:ext cx="849753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这张我看不懂，什么东西少儿不宜，页面完全没有信息交代。字体设计给赞。</a:t>
            </a:r>
            <a:endParaRPr lang="zh-CN" altLang="zh-CN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49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4477"/>
            <a:ext cx="12192000" cy="685465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1663" y="2592758"/>
            <a:ext cx="1094521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　最大限度地减少内容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53508" y="222276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413548" y="2426010"/>
            <a:ext cx="360040" cy="6632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790700" y="5571272"/>
            <a:ext cx="95250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不要复杂的图表，不要罗列的</a:t>
            </a:r>
            <a:r>
              <a:rPr lang="zh-CN" altLang="zh-CN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标题</a:t>
            </a:r>
            <a:r>
              <a:rPr lang="zh-CN" altLang="en-US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</a:t>
            </a:r>
            <a:r>
              <a:rPr lang="zh-CN" altLang="zh-CN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要</a:t>
            </a: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的只是简单直接的表达</a:t>
            </a:r>
            <a:r>
              <a:rPr lang="en-US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.....</a:t>
            </a: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，简化布局，重新思考的内容和去掉无用的要求</a:t>
            </a:r>
            <a:r>
              <a:rPr lang="zh-CN" altLang="zh-CN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。尽可能</a:t>
            </a: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的去删减，除特定使用场景的类型如教学课件外，</a:t>
            </a:r>
            <a:r>
              <a:rPr lang="en-US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单页最好控制在八十字内，在视觉和内容理解上都很适宜。</a:t>
            </a:r>
          </a:p>
        </p:txBody>
      </p:sp>
    </p:spTree>
    <p:extLst>
      <p:ext uri="{BB962C8B-B14F-4D97-AF65-F5344CB8AC3E}">
        <p14:creationId xmlns:p14="http://schemas.microsoft.com/office/powerpoint/2010/main" val="131859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575" y="-722313"/>
            <a:ext cx="7098890" cy="70988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7984" y="5585323"/>
            <a:ext cx="9449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鲜明的</a:t>
            </a:r>
            <a:r>
              <a:rPr lang="en-US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Michael Jackson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舞步标志，添加其名字和时间，主题呼之即出，缅怀全民偶像迈克</a:t>
            </a:r>
            <a:r>
              <a:rPr lang="en-US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.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杰克逊。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20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7238"/>
            <a:ext cx="12192000" cy="68546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226375" y="4296196"/>
            <a:ext cx="1094521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控制住欲望，使用适度的色彩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4270" y="3926198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024310" y="4129448"/>
            <a:ext cx="360040" cy="6632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790700" y="4885472"/>
            <a:ext cx="95250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色彩的运用对于设计师来说一直是一件让人头疼不已的事情，色彩的选用、搭配、每个彩色的占比、页面的平横都极期考究。无节制的色彩使用，无异于给猛虎拔牙，九死一生。</a:t>
            </a:r>
            <a:endParaRPr lang="zh-CN" altLang="zh-CN" sz="14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96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3913" y="2730132"/>
            <a:ext cx="8077200" cy="87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现代简约风格的色彩搭配也很重要，通常以黑白灰色为主，</a:t>
            </a:r>
            <a:endParaRPr lang="en-US" altLang="zh-CN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有时可以适当采用亮色进行点缀。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54779" y="-4076700"/>
            <a:ext cx="4575358" cy="64801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905000" y="-838200"/>
            <a:ext cx="8305800" cy="8305800"/>
          </a:xfrm>
          <a:prstGeom prst="ellipse">
            <a:avLst/>
          </a:prstGeom>
          <a:noFill/>
          <a:ln w="28575"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940426" y="4730258"/>
            <a:ext cx="384174" cy="331184"/>
          </a:xfrm>
          <a:prstGeom prst="triangle">
            <a:avLst/>
          </a:prstGeom>
          <a:solidFill>
            <a:srgbClr val="FCBF0A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86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0" y="856427"/>
            <a:ext cx="99060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单独审视黑白灰三种颜色，</a:t>
            </a:r>
            <a:endParaRPr lang="en-US" altLang="zh-CN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u="sng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黑色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象征静寂、沉默，意味着深沉与隐秘，被认为是一种消极色。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u="sng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白色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的固有情感，不是彻底的沉静性，也无刺激性。一般被认为是清静、纯粹和纯洁的象征。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黑白相混时就产生了</a:t>
            </a:r>
            <a:r>
              <a:rPr lang="zh-CN" altLang="zh-CN" sz="1600" u="sng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灰色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，灰色所属中性，缺少独立的色彩特征，灰色单调而平淡不象黑白强调明暗，但是，灰色若含有色彩倾向时。会给人一种含蓄、柔和、高级、精致之感，耐人寻味。</a:t>
            </a:r>
          </a:p>
        </p:txBody>
      </p:sp>
      <p:sp>
        <p:nvSpPr>
          <p:cNvPr id="3" name="椭圆 2"/>
          <p:cNvSpPr/>
          <p:nvPr/>
        </p:nvSpPr>
        <p:spPr>
          <a:xfrm>
            <a:off x="2438400" y="3848100"/>
            <a:ext cx="1295400" cy="1295400"/>
          </a:xfrm>
          <a:prstGeom prst="ellipse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90357" y="3848100"/>
            <a:ext cx="1295400" cy="1295400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342313" y="3848100"/>
            <a:ext cx="1295400" cy="12954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97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8913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2995" y="5120134"/>
            <a:ext cx="575327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你可以用很多方法去吸引别人的注意力，然而有两种常用的简单的方法，每个设计师都应该掌握这些最简单的装饰技巧。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2807030" y="4654543"/>
            <a:ext cx="10945216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不要吝啬使用纹理和渐变</a:t>
            </a:r>
            <a:endParaRPr lang="zh-CN" altLang="zh-CN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880" y="4324519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Roboto Th" pitchFamily="2" charset="0"/>
                <a:ea typeface="Roboto Th" pitchFamily="2" charset="0"/>
              </a:rPr>
              <a:t>3</a:t>
            </a:r>
            <a:endParaRPr lang="zh-CN" altLang="en-US" sz="5400" dirty="0"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45698" y="4538940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89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802" y="0"/>
            <a:ext cx="5003996" cy="648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647700" y="2857499"/>
            <a:ext cx="5865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</a:t>
            </a:r>
            <a:r>
              <a:rPr lang="en-US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设计，背景和图形可以使用少许的质感纹理，合适的纹理背景整个画面不会显得单调，再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加上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用来表达主旨的的形象图形，质感即出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55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8532" y="1009650"/>
            <a:ext cx="2142862" cy="38035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9574" y="1009650"/>
            <a:ext cx="2142862" cy="3803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490" y="1009650"/>
            <a:ext cx="2142862" cy="38035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6448" y="1009650"/>
            <a:ext cx="2142862" cy="38035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06" y="1009650"/>
            <a:ext cx="2142862" cy="380357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8752" y="5279846"/>
            <a:ext cx="107763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渐变是平面设计领域出镜率非常多的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效果</a:t>
            </a:r>
            <a:r>
              <a:rPr lang="en-US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,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合适的渐变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整个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画面不会显得单调，再加上纤细简约的字体，线条简练的图标，界面将变得非常极简且高雅。</a:t>
            </a:r>
          </a:p>
          <a:p>
            <a:pPr indent="266700" algn="just">
              <a:lnSpc>
                <a:spcPct val="150000"/>
              </a:lnSpc>
            </a:pPr>
            <a:endParaRPr lang="zh-CN" altLang="en-US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04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7238"/>
            <a:ext cx="12192000" cy="68546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67475" y="2019300"/>
            <a:ext cx="2133600" cy="419100"/>
          </a:xfrm>
          <a:prstGeom prst="rect">
            <a:avLst/>
          </a:prstGeom>
          <a:solidFill>
            <a:srgbClr val="EAECE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3078" y="310965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Roboto Th" pitchFamily="2" charset="0"/>
                <a:ea typeface="Roboto Th" pitchFamily="2" charset="0"/>
              </a:rPr>
              <a:t>0</a:t>
            </a:r>
            <a:endParaRPr lang="zh-CN" altLang="en-US" sz="5400" dirty="0"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343118" y="3312906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737200" y="3882339"/>
            <a:ext cx="420598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简约的设计可以形容为最基础的设计，去掉多余的元素，颜色，形状和纹理，只留下合适的点缀元素和引导图形。其目的是使内容中脱颖而出，成为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焦点</a:t>
            </a:r>
            <a:r>
              <a:rPr lang="zh-CN" altLang="en-US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07132" y="3372611"/>
            <a:ext cx="1094521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简</a:t>
            </a:r>
            <a:r>
              <a:rPr lang="zh-CN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—简洁</a:t>
            </a:r>
            <a:r>
              <a:rPr lang="zh-CN" altLang="zh-CN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、精简</a:t>
            </a:r>
          </a:p>
        </p:txBody>
      </p:sp>
    </p:spTree>
    <p:extLst>
      <p:ext uri="{BB962C8B-B14F-4D97-AF65-F5344CB8AC3E}">
        <p14:creationId xmlns:p14="http://schemas.microsoft.com/office/powerpoint/2010/main" val="18634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371" y="881773"/>
            <a:ext cx="8389258" cy="471662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41594" y="5424934"/>
            <a:ext cx="6999105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简单</a:t>
            </a:r>
            <a:r>
              <a:rPr lang="zh-CN" altLang="zh-CN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的页面，添加微妙的</a:t>
            </a:r>
            <a:r>
              <a:rPr lang="zh-CN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线条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图形</a:t>
            </a:r>
            <a:r>
              <a:rPr lang="zh-CN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</a:t>
            </a:r>
            <a:r>
              <a:rPr lang="zh-CN" altLang="zh-CN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独特的排版或有趣的形状</a:t>
            </a:r>
            <a:r>
              <a:rPr lang="zh-CN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增加视觉</a:t>
            </a:r>
            <a:r>
              <a:rPr lang="zh-CN" altLang="zh-CN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效果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2730830" y="4959343"/>
            <a:ext cx="10945216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独居匠心的线条</a:t>
            </a:r>
            <a:r>
              <a:rPr lang="zh-CN" altLang="zh-CN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zh-CN" altLang="zh-CN" sz="2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880" y="4629319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745698" y="4843740"/>
            <a:ext cx="360040" cy="6632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15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98878" y="2973547"/>
            <a:ext cx="4186706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268" y="2788076"/>
            <a:ext cx="3759366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来看几个例子</a:t>
            </a:r>
            <a:endParaRPr lang="zh-CN" altLang="en-US" sz="3200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半闭框 3"/>
          <p:cNvSpPr/>
          <p:nvPr/>
        </p:nvSpPr>
        <p:spPr>
          <a:xfrm rot="13500000">
            <a:off x="5776672" y="4455369"/>
            <a:ext cx="711684" cy="711684"/>
          </a:xfrm>
          <a:prstGeom prst="halfFrame">
            <a:avLst>
              <a:gd name="adj1" fmla="val 1677"/>
              <a:gd name="adj2" fmla="val 100000"/>
            </a:avLst>
          </a:prstGeom>
          <a:solidFill>
            <a:srgbClr val="FBFBF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624513" y="4805363"/>
            <a:ext cx="1004887" cy="495300"/>
          </a:xfrm>
          <a:custGeom>
            <a:avLst/>
            <a:gdLst>
              <a:gd name="connsiteX0" fmla="*/ 0 w 1004887"/>
              <a:gd name="connsiteY0" fmla="*/ 0 h 495300"/>
              <a:gd name="connsiteX1" fmla="*/ 500062 w 1004887"/>
              <a:gd name="connsiteY1" fmla="*/ 495300 h 495300"/>
              <a:gd name="connsiteX2" fmla="*/ 1004887 w 1004887"/>
              <a:gd name="connsiteY2" fmla="*/ 14287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887" h="495300">
                <a:moveTo>
                  <a:pt x="0" y="0"/>
                </a:moveTo>
                <a:lnTo>
                  <a:pt x="500062" y="495300"/>
                </a:lnTo>
                <a:lnTo>
                  <a:pt x="1004887" y="14287"/>
                </a:lnTo>
              </a:path>
            </a:pathLst>
          </a:custGeom>
          <a:noFill/>
          <a:ln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2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368280" cy="648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6550" y="3203575"/>
            <a:ext cx="15049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虽然只是一个线条，但却是重要的元素，创建这样一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个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线条图形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需要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格</a:t>
            </a:r>
            <a:r>
              <a:rPr lang="zh-CN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外</a:t>
            </a: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的细心。</a:t>
            </a:r>
            <a:endParaRPr lang="zh-CN" altLang="en-US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5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1596" y="3009900"/>
            <a:ext cx="12293596" cy="2724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992" y="95250"/>
            <a:ext cx="12201992" cy="28194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847060"/>
            <a:ext cx="12096750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有了合适的线条，可以突出的页面的主题和层次，并创造出视觉效果。花瓣搜索，线条的使用有大量的成功案例。</a:t>
            </a:r>
          </a:p>
        </p:txBody>
      </p:sp>
    </p:spTree>
    <p:extLst>
      <p:ext uri="{BB962C8B-B14F-4D97-AF65-F5344CB8AC3E}">
        <p14:creationId xmlns:p14="http://schemas.microsoft.com/office/powerpoint/2010/main" val="13551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313" y="247650"/>
            <a:ext cx="10058400" cy="47777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5770860"/>
            <a:ext cx="12096750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zh-CN" altLang="en-US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我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的参赛作品，主要的设计逻辑就是来自于线条的形象化运用，辅以适度的动画，尽力做到简单而不失意境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47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313" y="247650"/>
            <a:ext cx="10058400" cy="4777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770860"/>
            <a:ext cx="12096750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</a:pP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欢迎到演界网大赛页面观看支持不二作品</a:t>
            </a:r>
            <a:r>
              <a:rPr lang="en-US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《</a:t>
            </a:r>
            <a:r>
              <a:rPr lang="zh-CN" altLang="en-US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演示八论</a:t>
            </a:r>
            <a:r>
              <a:rPr lang="en-US" altLang="zh-CN" sz="16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》</a:t>
            </a:r>
            <a:endParaRPr lang="zh-CN" altLang="zh-CN" sz="16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72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7238"/>
            <a:ext cx="12192000" cy="68546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0144" y="1043265"/>
            <a:ext cx="1087895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那位非常有名的</a:t>
            </a:r>
            <a:r>
              <a:rPr lang="en-US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CEO</a:t>
            </a: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，他的演说思路清晰，主题明确，内容简约、扣题，他的幻灯片设计无不符合禅宗的美学原则，即：简约、智慧而有力地利用留白。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683080" y="577674"/>
            <a:ext cx="1094521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28282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给你的页面一点自由，留白创造独特格调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5880" y="24765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82828"/>
                </a:solidFill>
                <a:latin typeface="Roboto Th" pitchFamily="2" charset="0"/>
                <a:ea typeface="Roboto Th" pitchFamily="2" charset="0"/>
              </a:rPr>
              <a:t>4</a:t>
            </a:r>
            <a:endParaRPr lang="zh-CN" altLang="en-US" sz="5400" dirty="0">
              <a:solidFill>
                <a:srgbClr val="282828"/>
              </a:solidFill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45698" y="462071"/>
            <a:ext cx="360040" cy="663265"/>
          </a:xfrm>
          <a:prstGeom prst="line">
            <a:avLst/>
          </a:prstGeom>
          <a:ln w="19050">
            <a:solidFill>
              <a:srgbClr val="28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88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98878" y="2973547"/>
            <a:ext cx="4186706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268" y="2788076"/>
            <a:ext cx="3759366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1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一些趋势</a:t>
            </a:r>
            <a:endParaRPr lang="zh-CN" altLang="en-US" sz="3200" spc="1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26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9505" y="5150276"/>
            <a:ext cx="3759366" cy="584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　</a:t>
            </a:r>
            <a:r>
              <a:rPr lang="zh-CN" altLang="zh-CN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白加黑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2326" y="814268"/>
            <a:ext cx="8080374" cy="38381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0294" y="5620667"/>
            <a:ext cx="10878956" cy="385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　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最</a:t>
            </a:r>
            <a:r>
              <a:rPr lang="zh-CN" altLang="en-US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显著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趋势之一是大量使用黑色和白色 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。显而易见：</a:t>
            </a: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颜色，质地，形状和内容应简化。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69268" y="5285424"/>
            <a:ext cx="449580" cy="584775"/>
            <a:chOff x="1771650" y="5304473"/>
            <a:chExt cx="449580" cy="584775"/>
          </a:xfrm>
        </p:grpSpPr>
        <p:sp>
          <p:nvSpPr>
            <p:cNvPr id="6" name="椭圆 5"/>
            <p:cNvSpPr/>
            <p:nvPr/>
          </p:nvSpPr>
          <p:spPr>
            <a:xfrm>
              <a:off x="1819275" y="5374482"/>
              <a:ext cx="276226" cy="276226"/>
            </a:xfrm>
            <a:prstGeom prst="ellipse">
              <a:avLst/>
            </a:prstGeom>
            <a:solidFill>
              <a:srgbClr val="000000"/>
            </a:solidFill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71650" y="5304473"/>
              <a:ext cx="4495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F8F8"/>
                  </a:solidFill>
                  <a:latin typeface="Roboto Th" pitchFamily="2" charset="0"/>
                  <a:ea typeface="Roboto Th" pitchFamily="2" charset="0"/>
                </a:rPr>
                <a:t>1</a:t>
              </a:r>
              <a:endParaRPr lang="zh-CN" altLang="en-US" sz="3200" dirty="0">
                <a:solidFill>
                  <a:srgbClr val="F8F8F8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05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05" y="5245526"/>
            <a:ext cx="3759366" cy="46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运用摄影图形</a:t>
            </a:r>
            <a:endParaRPr lang="zh-CN" altLang="zh-CN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7844" y="5620667"/>
            <a:ext cx="10878956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以有趣的图案为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基础</a:t>
            </a:r>
            <a:r>
              <a:rPr lang="zh-CN" altLang="en-US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，进行主题的后期创作，表达直接而清晰，能输出纯图形设计所无法达到的效果。</a:t>
            </a:r>
            <a:endParaRPr lang="zh-CN" altLang="zh-CN" sz="1600" dirty="0">
              <a:solidFill>
                <a:srgbClr val="282828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0854" y="1798638"/>
            <a:ext cx="1899708" cy="28495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4277" y="1811337"/>
            <a:ext cx="1905000" cy="28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" y="1811337"/>
            <a:ext cx="1905000" cy="285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2139" y="1800225"/>
            <a:ext cx="1896533" cy="2844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0249" y="1800225"/>
            <a:ext cx="1896533" cy="28448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30128" y="5285424"/>
            <a:ext cx="449580" cy="584775"/>
            <a:chOff x="1771650" y="5304473"/>
            <a:chExt cx="449580" cy="584775"/>
          </a:xfrm>
        </p:grpSpPr>
        <p:sp>
          <p:nvSpPr>
            <p:cNvPr id="11" name="椭圆 10"/>
            <p:cNvSpPr/>
            <p:nvPr/>
          </p:nvSpPr>
          <p:spPr>
            <a:xfrm>
              <a:off x="1819275" y="5374482"/>
              <a:ext cx="276226" cy="276226"/>
            </a:xfrm>
            <a:prstGeom prst="ellipse">
              <a:avLst/>
            </a:prstGeom>
            <a:solidFill>
              <a:srgbClr val="000000"/>
            </a:solidFill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71650" y="5304473"/>
              <a:ext cx="4495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F8F8"/>
                  </a:solidFill>
                  <a:latin typeface="Roboto Th" pitchFamily="2" charset="0"/>
                  <a:ea typeface="Roboto Th" pitchFamily="2" charset="0"/>
                </a:rPr>
                <a:t>2</a:t>
              </a:r>
              <a:endParaRPr lang="zh-CN" altLang="en-US" sz="3200" dirty="0">
                <a:solidFill>
                  <a:srgbClr val="F8F8F8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67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768119" y="2973547"/>
            <a:ext cx="4843088" cy="520596"/>
          </a:xfrm>
          <a:prstGeom prst="roundRect">
            <a:avLst>
              <a:gd name="adj" fmla="val 50000"/>
            </a:avLst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6601" y="2788076"/>
            <a:ext cx="6362699" cy="75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200" spc="4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从人的感觉层面上看</a:t>
            </a:r>
            <a:endParaRPr lang="zh-CN" altLang="en-US" sz="3200" spc="4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60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27977" y="5234096"/>
            <a:ext cx="3759366" cy="46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淡雅微立体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13044" y="5619730"/>
            <a:ext cx="10878956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小二哥的微立体，无需多提，所有人都知道</a:t>
            </a:r>
            <a:endParaRPr lang="zh-CN" altLang="zh-CN" sz="1600" dirty="0">
              <a:solidFill>
                <a:srgbClr val="282828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71"/>
          <a:stretch/>
        </p:blipFill>
        <p:spPr>
          <a:xfrm>
            <a:off x="872872" y="464457"/>
            <a:ext cx="10058400" cy="49466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34828" y="5285424"/>
            <a:ext cx="449580" cy="584775"/>
            <a:chOff x="1771650" y="5304473"/>
            <a:chExt cx="449580" cy="584775"/>
          </a:xfrm>
        </p:grpSpPr>
        <p:sp>
          <p:nvSpPr>
            <p:cNvPr id="9" name="椭圆 8"/>
            <p:cNvSpPr/>
            <p:nvPr/>
          </p:nvSpPr>
          <p:spPr>
            <a:xfrm>
              <a:off x="1819275" y="5374482"/>
              <a:ext cx="276226" cy="276226"/>
            </a:xfrm>
            <a:prstGeom prst="ellipse">
              <a:avLst/>
            </a:prstGeom>
            <a:solidFill>
              <a:srgbClr val="000000"/>
            </a:solidFill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71650" y="5304473"/>
              <a:ext cx="4495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F8F8"/>
                  </a:solidFill>
                  <a:latin typeface="Roboto Th" pitchFamily="2" charset="0"/>
                  <a:ea typeface="Roboto Th" pitchFamily="2" charset="0"/>
                </a:rPr>
                <a:t>3</a:t>
              </a:r>
              <a:endParaRPr lang="zh-CN" altLang="en-US" sz="3200" dirty="0">
                <a:solidFill>
                  <a:srgbClr val="F8F8F8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41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690" y="546664"/>
            <a:ext cx="9576620" cy="53868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97497" y="5226476"/>
            <a:ext cx="3759366" cy="46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单线</a:t>
            </a:r>
            <a:r>
              <a:rPr lang="zh-CN" altLang="en-US" spc="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条设计</a:t>
            </a:r>
            <a:endParaRPr lang="zh-CN" altLang="zh-CN" spc="400" dirty="0">
              <a:solidFill>
                <a:schemeClr val="tx1">
                  <a:lumMod val="95000"/>
                  <a:lumOff val="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3044" y="5619730"/>
            <a:ext cx="10878956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当细线条得到正确运用时，图形质感呼之欲出，再辅以表达文字，整个界面和谐雅致，逼格尽显。</a:t>
            </a:r>
            <a:endParaRPr lang="zh-CN" altLang="zh-CN" sz="1600" dirty="0">
              <a:solidFill>
                <a:srgbClr val="282828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0548" y="5285424"/>
            <a:ext cx="449580" cy="584775"/>
            <a:chOff x="1771650" y="5304473"/>
            <a:chExt cx="449580" cy="584775"/>
          </a:xfrm>
        </p:grpSpPr>
        <p:sp>
          <p:nvSpPr>
            <p:cNvPr id="7" name="椭圆 6"/>
            <p:cNvSpPr/>
            <p:nvPr/>
          </p:nvSpPr>
          <p:spPr>
            <a:xfrm>
              <a:off x="1819275" y="5374482"/>
              <a:ext cx="276226" cy="276226"/>
            </a:xfrm>
            <a:prstGeom prst="ellipse">
              <a:avLst/>
            </a:prstGeom>
            <a:solidFill>
              <a:srgbClr val="000000"/>
            </a:solidFill>
          </p:spPr>
          <p:txBody>
            <a:bodyPr wrap="square" rtlCol="0" anchor="ctr">
              <a:spAutoFit/>
            </a:bodyPr>
            <a:lstStyle/>
            <a:p>
              <a:pPr indent="457200" algn="ctr">
                <a:lnSpc>
                  <a:spcPct val="150000"/>
                </a:lnSpc>
              </a:pPr>
              <a:endParaRPr lang="zh-CN" altLang="en-US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71650" y="5304473"/>
              <a:ext cx="4495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F8F8"/>
                  </a:solidFill>
                  <a:latin typeface="Roboto Th" pitchFamily="2" charset="0"/>
                  <a:ea typeface="Roboto Th" pitchFamily="2" charset="0"/>
                </a:rPr>
                <a:t>4</a:t>
              </a:r>
              <a:endParaRPr lang="zh-CN" altLang="en-US" sz="3200" dirty="0">
                <a:solidFill>
                  <a:srgbClr val="F8F8F8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735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23911"/>
            <a:ext cx="12192002" cy="812799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92825" y="4692154"/>
            <a:ext cx="781664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简约的设计有多种形式，我们可以常常看到相同的形式反复的运用。我们可以在模仿的同时去创造一些新的想法，看到新的趋势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。多</a:t>
            </a: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研究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学习</a:t>
            </a:r>
            <a:r>
              <a:rPr lang="zh-CN" altLang="en-US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</a:t>
            </a:r>
            <a:r>
              <a:rPr lang="zh-CN" altLang="en-US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</a:t>
            </a:r>
            <a:r>
              <a:rPr lang="zh-CN" altLang="zh-CN" sz="1600" dirty="0" smtClean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  <a:r>
              <a:rPr lang="zh-CN" altLang="zh-CN" sz="1600" dirty="0">
                <a:solidFill>
                  <a:srgbClr val="282828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一些基本法则，运用到自己的设计中去。即使你对简约主义设计没有兴趣，涉及的一些经验教训和设计原则也可以帮助您简化您的设计，这始终是一件好事。</a:t>
            </a:r>
          </a:p>
          <a:p>
            <a:pPr indent="457200">
              <a:lnSpc>
                <a:spcPct val="130000"/>
              </a:lnSpc>
            </a:pPr>
            <a:endParaRPr lang="zh-CN" altLang="en-US" sz="1600" dirty="0">
              <a:solidFill>
                <a:srgbClr val="282828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536" y="4587875"/>
            <a:ext cx="738664" cy="1733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写在最后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609730" y="4752975"/>
            <a:ext cx="0" cy="1311275"/>
          </a:xfrm>
          <a:prstGeom prst="line">
            <a:avLst/>
          </a:prstGeom>
          <a:ln>
            <a:solidFill>
              <a:srgbClr val="2828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7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4550" y="2639923"/>
            <a:ext cx="7981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spc="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简约是我们的目标，但要注意</a:t>
            </a:r>
            <a:r>
              <a:rPr lang="zh-CN" altLang="zh-CN" sz="2400" spc="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不能过于简化。</a:t>
            </a:r>
            <a:endParaRPr lang="en-US" altLang="zh-CN" sz="2400" spc="400" dirty="0" smtClean="0">
              <a:solidFill>
                <a:schemeClr val="tx1">
                  <a:lumMod val="95000"/>
                  <a:lumOff val="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spc="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平衡</a:t>
            </a:r>
            <a:r>
              <a:rPr lang="zh-CN" altLang="zh-CN" sz="2400" spc="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是其中的关键。 </a:t>
            </a:r>
            <a:endParaRPr lang="zh-CN" altLang="en-US" sz="2400" spc="400" dirty="0">
              <a:solidFill>
                <a:schemeClr val="tx1">
                  <a:lumMod val="95000"/>
                  <a:lumOff val="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6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69911"/>
            <a:ext cx="12192000" cy="761999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76296" y="1086386"/>
            <a:ext cx="3960440" cy="132343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下期</a:t>
            </a:r>
            <a:r>
              <a:rPr lang="zh-CN" altLang="en-US" sz="80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见</a:t>
            </a:r>
            <a:r>
              <a:rPr lang="en-US" altLang="zh-CN" sz="8000" dirty="0" smtClean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!</a:t>
            </a:r>
            <a:endParaRPr lang="zh-CN" altLang="en-US" sz="7200" dirty="0">
              <a:solidFill>
                <a:schemeClr val="bg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69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5660" y="2447999"/>
            <a:ext cx="54186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更多内容请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观看</a:t>
            </a: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全民</a:t>
            </a: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争霸赛第八期</a:t>
            </a:r>
            <a:endParaRPr lang="en-US" altLang="zh-CN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indent="457200" algn="ctr">
              <a:lnSpc>
                <a:spcPct val="150000"/>
              </a:lnSpc>
            </a:pP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演示八论</a:t>
            </a:r>
            <a:r>
              <a:rPr lang="en-US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indent="457200" algn="ctr">
              <a:lnSpc>
                <a:spcPct val="150000"/>
              </a:lnSpc>
            </a:pPr>
            <a:endParaRPr lang="en-US" altLang="zh-CN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indent="457200" algn="ctr">
              <a:lnSpc>
                <a:spcPct val="150000"/>
              </a:lnSpc>
            </a:pPr>
            <a:endParaRPr lang="zh-CN" altLang="en-US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63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814705"/>
            <a:ext cx="10058400" cy="4777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2523" y="5704909"/>
            <a:ext cx="858695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4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也许你会有一千个理由喜欢上这个</a:t>
            </a:r>
            <a:r>
              <a:rPr lang="en-US" altLang="zh-CN" sz="14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r>
              <a:rPr lang="zh-CN" altLang="en-US" sz="14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，只是看看</a:t>
            </a:r>
            <a:r>
              <a:rPr lang="en-US" altLang="zh-CN" sz="14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,</a:t>
            </a:r>
            <a:r>
              <a:rPr lang="zh-CN" altLang="en-US" sz="1400" spc="400" dirty="0" smtClean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如果喜欢，带走她</a:t>
            </a:r>
            <a:endParaRPr lang="zh-CN" altLang="en-US" sz="1400" spc="400" dirty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62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5845" y="6441173"/>
            <a:ext cx="11520311" cy="43502"/>
          </a:xfrm>
          <a:prstGeom prst="rect">
            <a:avLst/>
          </a:prstGeom>
          <a:solidFill>
            <a:srgbClr val="DC6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/>
          </a:p>
        </p:txBody>
      </p:sp>
      <p:sp>
        <p:nvSpPr>
          <p:cNvPr id="26" name="矩形 25"/>
          <p:cNvSpPr/>
          <p:nvPr/>
        </p:nvSpPr>
        <p:spPr bwMode="auto">
          <a:xfrm>
            <a:off x="335845" y="5131639"/>
            <a:ext cx="11520311" cy="12960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/>
          </a:p>
        </p:txBody>
      </p:sp>
      <p:sp>
        <p:nvSpPr>
          <p:cNvPr id="22" name="矩形 21"/>
          <p:cNvSpPr/>
          <p:nvPr/>
        </p:nvSpPr>
        <p:spPr bwMode="auto">
          <a:xfrm>
            <a:off x="8620569" y="4911132"/>
            <a:ext cx="1296035" cy="23400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/>
          </a:p>
        </p:txBody>
      </p:sp>
      <p:sp>
        <p:nvSpPr>
          <p:cNvPr id="21" name="矩形 20"/>
          <p:cNvSpPr/>
          <p:nvPr/>
        </p:nvSpPr>
        <p:spPr bwMode="auto">
          <a:xfrm>
            <a:off x="2421792" y="4911132"/>
            <a:ext cx="1296035" cy="234006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/>
          </a:p>
        </p:txBody>
      </p:sp>
      <p:grpSp>
        <p:nvGrpSpPr>
          <p:cNvPr id="14344" name="组合 19"/>
          <p:cNvGrpSpPr>
            <a:grpSpLocks/>
          </p:cNvGrpSpPr>
          <p:nvPr/>
        </p:nvGrpSpPr>
        <p:grpSpPr bwMode="auto">
          <a:xfrm>
            <a:off x="2882913" y="4915633"/>
            <a:ext cx="7034008" cy="1530041"/>
            <a:chOff x="2695575" y="4628647"/>
            <a:chExt cx="7444124" cy="1619440"/>
          </a:xfrm>
        </p:grpSpPr>
        <p:pic>
          <p:nvPicPr>
            <p:cNvPr id="14350" name="图片 1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8098" y="4891026"/>
              <a:ext cx="1371601" cy="1357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2695575" y="4628647"/>
              <a:ext cx="1370013" cy="31320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32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 人 微 信</a:t>
              </a:r>
            </a:p>
          </p:txBody>
        </p:sp>
      </p:grpSp>
      <p:pic>
        <p:nvPicPr>
          <p:cNvPr id="14345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1928" y="5145530"/>
            <a:ext cx="1296036" cy="129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 bwMode="auto">
          <a:xfrm>
            <a:off x="8761572" y="4903633"/>
            <a:ext cx="1296035" cy="2959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人 微 博</a:t>
            </a:r>
          </a:p>
        </p:txBody>
      </p:sp>
      <p:pic>
        <p:nvPicPr>
          <p:cNvPr id="14347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8310" y="5145530"/>
            <a:ext cx="1298093" cy="129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 bwMode="auto">
          <a:xfrm>
            <a:off x="5450983" y="4911132"/>
            <a:ext cx="1296035" cy="234006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/>
          </a:p>
        </p:txBody>
      </p:sp>
      <p:sp>
        <p:nvSpPr>
          <p:cNvPr id="25" name="文本框 24"/>
          <p:cNvSpPr txBox="1"/>
          <p:nvPr/>
        </p:nvSpPr>
        <p:spPr bwMode="auto">
          <a:xfrm>
            <a:off x="5455483" y="4903633"/>
            <a:ext cx="1432538" cy="2959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演 界 网 小 店</a:t>
            </a:r>
          </a:p>
        </p:txBody>
      </p:sp>
      <p:pic>
        <p:nvPicPr>
          <p:cNvPr id="14340" name="图片 2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2453" y="676518"/>
            <a:ext cx="5370145" cy="34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76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454815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11917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845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135083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5435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158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7238"/>
            <a:ext cx="12192000" cy="685465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86575" y="1341796"/>
            <a:ext cx="3552824" cy="619125"/>
          </a:xfrm>
          <a:prstGeom prst="rect">
            <a:avLst/>
          </a:prstGeom>
          <a:solidFill>
            <a:srgbClr val="EAECE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5027" y="1827817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Roboto Th" pitchFamily="2" charset="0"/>
                <a:ea typeface="Roboto Th" pitchFamily="2" charset="0"/>
              </a:rPr>
              <a:t>0</a:t>
            </a:r>
            <a:endParaRPr lang="zh-CN" altLang="en-US" sz="5400" dirty="0">
              <a:latin typeface="Roboto Th" pitchFamily="2" charset="0"/>
              <a:ea typeface="方正兰亭超细黑简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7815067" y="2031067"/>
            <a:ext cx="360040" cy="663265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209149" y="2600500"/>
            <a:ext cx="360340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从视觉的角度来看，简约的设计是平静的，让用户的心灵处在最平和的环境。随着生活的日益复杂，越来越的人开始寻求简单的生活。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79081" y="2090772"/>
            <a:ext cx="1094521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约</a:t>
            </a:r>
            <a:r>
              <a:rPr lang="zh-CN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—婉约</a:t>
            </a:r>
            <a:r>
              <a:rPr lang="zh-CN" altLang="zh-CN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、雅致</a:t>
            </a:r>
          </a:p>
        </p:txBody>
      </p:sp>
    </p:spTree>
    <p:extLst>
      <p:ext uri="{BB962C8B-B14F-4D97-AF65-F5344CB8AC3E}">
        <p14:creationId xmlns:p14="http://schemas.microsoft.com/office/powerpoint/2010/main" val="111396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8527" y="2876326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简约</a:t>
            </a:r>
            <a:r>
              <a: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  <a:r>
              <a:rPr lang="zh-CN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就是</a:t>
            </a:r>
            <a:r>
              <a:rPr lang="zh-CN" altLang="zh-CN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运用最少的手段获得最大的效果</a:t>
            </a:r>
            <a:r>
              <a:rPr lang="zh-CN" altLang="zh-CN" sz="2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zh-CN" altLang="en-US" sz="2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4077" y="2632341"/>
            <a:ext cx="970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62657" y="3359022"/>
            <a:ext cx="970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4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43662" y="2973547"/>
            <a:ext cx="5497138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6601" y="2788076"/>
            <a:ext cx="6362699" cy="75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早期的网页设计是这样的</a:t>
            </a:r>
          </a:p>
        </p:txBody>
      </p:sp>
      <p:sp>
        <p:nvSpPr>
          <p:cNvPr id="5" name="半闭框 4"/>
          <p:cNvSpPr/>
          <p:nvPr/>
        </p:nvSpPr>
        <p:spPr>
          <a:xfrm rot="13500000">
            <a:off x="5776672" y="4455369"/>
            <a:ext cx="711684" cy="711684"/>
          </a:xfrm>
          <a:prstGeom prst="halfFrame">
            <a:avLst>
              <a:gd name="adj1" fmla="val 1677"/>
              <a:gd name="adj2" fmla="val 100000"/>
            </a:avLst>
          </a:prstGeom>
          <a:solidFill>
            <a:srgbClr val="FBFBF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624513" y="4805363"/>
            <a:ext cx="1004887" cy="495300"/>
          </a:xfrm>
          <a:custGeom>
            <a:avLst/>
            <a:gdLst>
              <a:gd name="connsiteX0" fmla="*/ 0 w 1004887"/>
              <a:gd name="connsiteY0" fmla="*/ 0 h 495300"/>
              <a:gd name="connsiteX1" fmla="*/ 500062 w 1004887"/>
              <a:gd name="connsiteY1" fmla="*/ 495300 h 495300"/>
              <a:gd name="connsiteX2" fmla="*/ 1004887 w 1004887"/>
              <a:gd name="connsiteY2" fmla="*/ 14287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887" h="495300">
                <a:moveTo>
                  <a:pt x="0" y="0"/>
                </a:moveTo>
                <a:lnTo>
                  <a:pt x="500062" y="495300"/>
                </a:lnTo>
                <a:lnTo>
                  <a:pt x="1004887" y="14287"/>
                </a:lnTo>
              </a:path>
            </a:pathLst>
          </a:custGeom>
          <a:noFill/>
          <a:ln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958347"/>
            <a:ext cx="12192000" cy="1039611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710" y="521802"/>
            <a:ext cx="9930580" cy="45827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0296" y="6067754"/>
            <a:ext cx="987065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这货自称</a:t>
            </a:r>
            <a:r>
              <a:rPr lang="en-US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The World‘s Worst Website Ever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，无逻辑的元素堆积加上极其“华丽”的配色，</a:t>
            </a:r>
            <a:r>
              <a:rPr lang="zh-CN" altLang="en-US" sz="16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网如其</a:t>
            </a:r>
            <a:r>
              <a:rPr lang="zh-CN" altLang="en-US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名</a:t>
            </a:r>
            <a:r>
              <a:rPr lang="en-US" altLang="zh-CN" sz="16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~</a:t>
            </a:r>
            <a:endParaRPr lang="zh-CN" altLang="zh-CN" sz="16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99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98878" y="2973547"/>
            <a:ext cx="4186706" cy="520596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8268" y="2788076"/>
            <a:ext cx="3759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其实还有这样的</a:t>
            </a:r>
            <a:endParaRPr lang="zh-CN" altLang="en-US" sz="3200" spc="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半闭框 3"/>
          <p:cNvSpPr/>
          <p:nvPr/>
        </p:nvSpPr>
        <p:spPr>
          <a:xfrm rot="13500000">
            <a:off x="5776672" y="4455369"/>
            <a:ext cx="711684" cy="711684"/>
          </a:xfrm>
          <a:prstGeom prst="halfFrame">
            <a:avLst>
              <a:gd name="adj1" fmla="val 1677"/>
              <a:gd name="adj2" fmla="val 100000"/>
            </a:avLst>
          </a:prstGeom>
          <a:solidFill>
            <a:srgbClr val="FBFBFB"/>
          </a:solidFill>
        </p:spPr>
        <p:txBody>
          <a:bodyPr wrap="square" rtlCol="0" anchor="ctr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dirty="0" smtClean="0"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624513" y="4805363"/>
            <a:ext cx="1004887" cy="495300"/>
          </a:xfrm>
          <a:custGeom>
            <a:avLst/>
            <a:gdLst>
              <a:gd name="connsiteX0" fmla="*/ 0 w 1004887"/>
              <a:gd name="connsiteY0" fmla="*/ 0 h 495300"/>
              <a:gd name="connsiteX1" fmla="*/ 500062 w 1004887"/>
              <a:gd name="connsiteY1" fmla="*/ 495300 h 495300"/>
              <a:gd name="connsiteX2" fmla="*/ 1004887 w 1004887"/>
              <a:gd name="connsiteY2" fmla="*/ 14287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887" h="495300">
                <a:moveTo>
                  <a:pt x="0" y="0"/>
                </a:moveTo>
                <a:lnTo>
                  <a:pt x="500062" y="495300"/>
                </a:lnTo>
                <a:lnTo>
                  <a:pt x="1004887" y="14287"/>
                </a:lnTo>
              </a:path>
            </a:pathLst>
          </a:custGeom>
          <a:noFill/>
          <a:ln>
            <a:solidFill>
              <a:srgbClr val="000000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6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00"/>
        </a:solidFill>
      </a:spPr>
      <a:bodyPr wrap="square" rtlCol="0" anchor="ctr">
        <a:spAutoFit/>
      </a:bodyPr>
      <a:lstStyle>
        <a:defPPr indent="457200" algn="ctr">
          <a:lnSpc>
            <a:spcPct val="150000"/>
          </a:lnSpc>
          <a:defRPr dirty="0" smtClean="0">
            <a:latin typeface="方正细等线简体" panose="02010601030101010101" pitchFamily="2" charset="-122"/>
            <a:ea typeface="方正细等线简体" panose="02010601030101010101" pitchFamily="2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</TotalTime>
  <Words>2239</Words>
  <Application>Microsoft Office PowerPoint</Application>
  <PresentationFormat>自定义</PresentationFormat>
  <Paragraphs>120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1" baseType="lpstr">
      <vt:lpstr>Arial</vt:lpstr>
      <vt:lpstr>方正清刻本悦宋简体</vt:lpstr>
      <vt:lpstr>Meiryo</vt:lpstr>
      <vt:lpstr>方正兰亭超细黑简体</vt:lpstr>
      <vt:lpstr>宋体</vt:lpstr>
      <vt:lpstr>Roboto Th</vt:lpstr>
      <vt:lpstr>Calibri Light</vt:lpstr>
      <vt:lpstr>禹卫书法行书简体
</vt:lpstr>
      <vt:lpstr>Calibri</vt:lpstr>
      <vt:lpstr>方正细等线简体</vt:lpstr>
      <vt:lpstr>微软雅黑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yong wei</dc:creator>
  <cp:lastModifiedBy>Administrator</cp:lastModifiedBy>
  <cp:revision>112</cp:revision>
  <dcterms:created xsi:type="dcterms:W3CDTF">2015-05-28T15:57:42Z</dcterms:created>
  <dcterms:modified xsi:type="dcterms:W3CDTF">2016-03-01T03:21:36Z</dcterms:modified>
</cp:coreProperties>
</file>