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Lst>
  <p:notesMasterIdLst>
    <p:notesMasterId r:id="rId41"/>
  </p:notesMasterIdLst>
  <p:handoutMasterIdLst>
    <p:handoutMasterId r:id="rId42"/>
  </p:handoutMasterIdLst>
  <p:sldIdLst>
    <p:sldId id="642" r:id="rId4"/>
    <p:sldId id="461" r:id="rId5"/>
    <p:sldId id="527" r:id="rId6"/>
    <p:sldId id="380" r:id="rId7"/>
    <p:sldId id="594" r:id="rId8"/>
    <p:sldId id="595" r:id="rId9"/>
    <p:sldId id="619" r:id="rId10"/>
    <p:sldId id="620" r:id="rId11"/>
    <p:sldId id="621" r:id="rId12"/>
    <p:sldId id="622" r:id="rId13"/>
    <p:sldId id="623" r:id="rId14"/>
    <p:sldId id="566" r:id="rId15"/>
    <p:sldId id="602" r:id="rId16"/>
    <p:sldId id="603" r:id="rId17"/>
    <p:sldId id="604" r:id="rId18"/>
    <p:sldId id="643" r:id="rId19"/>
    <p:sldId id="606" r:id="rId20"/>
    <p:sldId id="607" r:id="rId21"/>
    <p:sldId id="629" r:id="rId22"/>
    <p:sldId id="624" r:id="rId23"/>
    <p:sldId id="625" r:id="rId24"/>
    <p:sldId id="626" r:id="rId25"/>
    <p:sldId id="627" r:id="rId26"/>
    <p:sldId id="613" r:id="rId27"/>
    <p:sldId id="630" r:id="rId28"/>
    <p:sldId id="581" r:id="rId29"/>
    <p:sldId id="582" r:id="rId30"/>
    <p:sldId id="631" r:id="rId31"/>
    <p:sldId id="632" r:id="rId32"/>
    <p:sldId id="633" r:id="rId33"/>
    <p:sldId id="597" r:id="rId34"/>
    <p:sldId id="616" r:id="rId35"/>
    <p:sldId id="634" r:id="rId36"/>
    <p:sldId id="635" r:id="rId37"/>
    <p:sldId id="636" r:id="rId38"/>
    <p:sldId id="641" r:id="rId39"/>
    <p:sldId id="644" r:id="rId40"/>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3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27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4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55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696" algn="l" defTabSz="914277" rtl="0" eaLnBrk="1" latinLnBrk="0" hangingPunct="1">
      <a:defRPr kern="1200">
        <a:solidFill>
          <a:schemeClr val="tx1"/>
        </a:solidFill>
        <a:latin typeface="Arial" pitchFamily="34" charset="0"/>
        <a:ea typeface="宋体" pitchFamily="2" charset="-122"/>
        <a:cs typeface="+mn-cs"/>
      </a:defRPr>
    </a:lvl6pPr>
    <a:lvl7pPr marL="2742832" algn="l" defTabSz="914277" rtl="0" eaLnBrk="1" latinLnBrk="0" hangingPunct="1">
      <a:defRPr kern="1200">
        <a:solidFill>
          <a:schemeClr val="tx1"/>
        </a:solidFill>
        <a:latin typeface="Arial" pitchFamily="34" charset="0"/>
        <a:ea typeface="宋体" pitchFamily="2" charset="-122"/>
        <a:cs typeface="+mn-cs"/>
      </a:defRPr>
    </a:lvl7pPr>
    <a:lvl8pPr marL="3199973" algn="l" defTabSz="914277" rtl="0" eaLnBrk="1" latinLnBrk="0" hangingPunct="1">
      <a:defRPr kern="1200">
        <a:solidFill>
          <a:schemeClr val="tx1"/>
        </a:solidFill>
        <a:latin typeface="Arial" pitchFamily="34" charset="0"/>
        <a:ea typeface="宋体" pitchFamily="2" charset="-122"/>
        <a:cs typeface="+mn-cs"/>
      </a:defRPr>
    </a:lvl8pPr>
    <a:lvl9pPr marL="3657111" algn="l" defTabSz="91427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4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07" autoAdjust="0"/>
    <p:restoredTop sz="49635" autoAdjust="0"/>
  </p:normalViewPr>
  <p:slideViewPr>
    <p:cSldViewPr snapToObjects="1">
      <p:cViewPr varScale="1">
        <p:scale>
          <a:sx n="87" d="100"/>
          <a:sy n="87" d="100"/>
        </p:scale>
        <p:origin x="108" y="198"/>
      </p:cViewPr>
      <p:guideLst>
        <p:guide orient="horz" pos="2143"/>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2016/6/27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2016/6/27</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13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277"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417"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556"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5696" algn="l" defTabSz="914277" rtl="0" eaLnBrk="1" latinLnBrk="0" hangingPunct="1">
      <a:defRPr sz="1200" kern="1200">
        <a:solidFill>
          <a:schemeClr val="tx1"/>
        </a:solidFill>
        <a:latin typeface="+mn-lt"/>
        <a:ea typeface="+mn-ea"/>
        <a:cs typeface="+mn-cs"/>
      </a:defRPr>
    </a:lvl6pPr>
    <a:lvl7pPr marL="2742832" algn="l" defTabSz="914277" rtl="0" eaLnBrk="1" latinLnBrk="0" hangingPunct="1">
      <a:defRPr sz="1200" kern="1200">
        <a:solidFill>
          <a:schemeClr val="tx1"/>
        </a:solidFill>
        <a:latin typeface="+mn-lt"/>
        <a:ea typeface="+mn-ea"/>
        <a:cs typeface="+mn-cs"/>
      </a:defRPr>
    </a:lvl7pPr>
    <a:lvl8pPr marL="3199973" algn="l" defTabSz="914277" rtl="0" eaLnBrk="1" latinLnBrk="0" hangingPunct="1">
      <a:defRPr sz="1200" kern="1200">
        <a:solidFill>
          <a:schemeClr val="tx1"/>
        </a:solidFill>
        <a:latin typeface="+mn-lt"/>
        <a:ea typeface="+mn-ea"/>
        <a:cs typeface="+mn-cs"/>
      </a:defRPr>
    </a:lvl8pPr>
    <a:lvl9pPr marL="3657111" algn="l" defTabSz="9142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26496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7" y="2420888"/>
            <a:ext cx="6334126"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4" y="3500390"/>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5" y="908053"/>
            <a:ext cx="2743201"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3" y="908053"/>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6" y="2886611"/>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81"/>
            <a:ext cx="3013732"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8"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1" y="2904248"/>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9" y="2574152"/>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30"/>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6"/>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40"/>
            <a:ext cx="1116793"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1" y="3624923"/>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79" y="2365003"/>
            <a:ext cx="522111"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6"/>
            <a:ext cx="169736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8"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2"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10" y="2909287"/>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6"/>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2" y="2565400"/>
            <a:ext cx="6334126"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7" y="3644902"/>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5979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6"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6" y="2906713"/>
            <a:ext cx="10366375" cy="1500187"/>
          </a:xfrm>
        </p:spPr>
        <p:txBody>
          <a:bodyPr anchor="b"/>
          <a:lstStyle>
            <a:lvl1pPr marL="0" indent="0">
              <a:buNone/>
              <a:defRPr sz="2000"/>
            </a:lvl1pPr>
            <a:lvl2pPr marL="457139" indent="0">
              <a:buNone/>
              <a:defRPr sz="1700"/>
            </a:lvl2pPr>
            <a:lvl3pPr marL="914277" indent="0">
              <a:buNone/>
              <a:defRPr sz="1600"/>
            </a:lvl3pPr>
            <a:lvl4pPr marL="1371417" indent="0">
              <a:buNone/>
              <a:defRPr sz="1300"/>
            </a:lvl4pPr>
            <a:lvl5pPr marL="1828556" indent="0">
              <a:buNone/>
              <a:defRPr sz="1300"/>
            </a:lvl5pPr>
            <a:lvl6pPr marL="2285696" indent="0">
              <a:buNone/>
              <a:defRPr sz="1300"/>
            </a:lvl6pPr>
            <a:lvl7pPr marL="2742832" indent="0">
              <a:buNone/>
              <a:defRPr sz="1300"/>
            </a:lvl7pPr>
            <a:lvl8pPr marL="3199973" indent="0">
              <a:buNone/>
              <a:defRPr sz="1300"/>
            </a:lvl8pPr>
            <a:lvl9pPr marL="3657111" indent="0">
              <a:buNone/>
              <a:defRPr sz="1300"/>
            </a:lvl9pPr>
          </a:lstStyle>
          <a:p>
            <a:pPr lvl="0"/>
            <a:r>
              <a:rPr lang="zh-CN" altLang="en-US" smtClean="0"/>
              <a:t>单击此处编辑母版文本样式</a:t>
            </a:r>
          </a:p>
        </p:txBody>
      </p:sp>
    </p:spTree>
    <p:extLst>
      <p:ext uri="{BB962C8B-B14F-4D97-AF65-F5344CB8AC3E}">
        <p14:creationId xmlns:p14="http://schemas.microsoft.com/office/powerpoint/2010/main" val="275881857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99"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3375"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3" y="274639"/>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9563" cy="639763"/>
          </a:xfrm>
        </p:spPr>
        <p:txBody>
          <a:bodyPr anchor="b"/>
          <a:lstStyle>
            <a:lvl1pPr marL="0" indent="0">
              <a:buNone/>
              <a:defRPr sz="2400" b="1"/>
            </a:lvl1pPr>
            <a:lvl2pPr marL="457139" indent="0">
              <a:buNone/>
              <a:defRPr sz="2000" b="1"/>
            </a:lvl2pPr>
            <a:lvl3pPr marL="914277" indent="0">
              <a:buNone/>
              <a:defRPr sz="1700" b="1"/>
            </a:lvl3pPr>
            <a:lvl4pPr marL="1371417" indent="0">
              <a:buNone/>
              <a:defRPr sz="1600" b="1"/>
            </a:lvl4pPr>
            <a:lvl5pPr marL="1828556" indent="0">
              <a:buNone/>
              <a:defRPr sz="1600" b="1"/>
            </a:lvl5pPr>
            <a:lvl6pPr marL="2285696" indent="0">
              <a:buNone/>
              <a:defRPr sz="1600" b="1"/>
            </a:lvl6pPr>
            <a:lvl7pPr marL="2742832" indent="0">
              <a:buNone/>
              <a:defRPr sz="1600" b="1"/>
            </a:lvl7pPr>
            <a:lvl8pPr marL="3199973" indent="0">
              <a:buNone/>
              <a:defRPr sz="1600" b="1"/>
            </a:lvl8pPr>
            <a:lvl9pPr marL="365711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4" y="1535113"/>
            <a:ext cx="5391151" cy="639763"/>
          </a:xfrm>
        </p:spPr>
        <p:txBody>
          <a:bodyPr anchor="b"/>
          <a:lstStyle>
            <a:lvl1pPr marL="0" indent="0">
              <a:buNone/>
              <a:defRPr sz="2400" b="1"/>
            </a:lvl1pPr>
            <a:lvl2pPr marL="457139" indent="0">
              <a:buNone/>
              <a:defRPr sz="2000" b="1"/>
            </a:lvl2pPr>
            <a:lvl3pPr marL="914277" indent="0">
              <a:buNone/>
              <a:defRPr sz="1700" b="1"/>
            </a:lvl3pPr>
            <a:lvl4pPr marL="1371417" indent="0">
              <a:buNone/>
              <a:defRPr sz="1600" b="1"/>
            </a:lvl4pPr>
            <a:lvl5pPr marL="1828556" indent="0">
              <a:buNone/>
              <a:defRPr sz="1600" b="1"/>
            </a:lvl5pPr>
            <a:lvl6pPr marL="2285696" indent="0">
              <a:buNone/>
              <a:defRPr sz="1600" b="1"/>
            </a:lvl6pPr>
            <a:lvl7pPr marL="2742832" indent="0">
              <a:buNone/>
              <a:defRPr sz="1600" b="1"/>
            </a:lvl7pPr>
            <a:lvl8pPr marL="3199973" indent="0">
              <a:buNone/>
              <a:defRPr sz="1600" b="1"/>
            </a:lvl8pPr>
            <a:lvl9pPr marL="365711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4" y="2174875"/>
            <a:ext cx="5391151"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67195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320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3"/>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3"/>
            <a:ext cx="4013201" cy="4691063"/>
          </a:xfrm>
        </p:spPr>
        <p:txBody>
          <a:bodyPr/>
          <a:lstStyle>
            <a:lvl1pPr marL="0" indent="0">
              <a:buNone/>
              <a:defRPr sz="1300"/>
            </a:lvl1pPr>
            <a:lvl2pPr marL="457139" indent="0">
              <a:buNone/>
              <a:defRPr sz="1200"/>
            </a:lvl2pPr>
            <a:lvl3pPr marL="914277" indent="0">
              <a:buNone/>
              <a:defRPr sz="900"/>
            </a:lvl3pPr>
            <a:lvl4pPr marL="1371417" indent="0">
              <a:buNone/>
              <a:defRPr sz="900"/>
            </a:lvl4pPr>
            <a:lvl5pPr marL="1828556" indent="0">
              <a:buNone/>
              <a:defRPr sz="900"/>
            </a:lvl5pPr>
            <a:lvl6pPr marL="2285696" indent="0">
              <a:buNone/>
              <a:defRPr sz="900"/>
            </a:lvl6pPr>
            <a:lvl7pPr marL="2742832" indent="0">
              <a:buNone/>
              <a:defRPr sz="900"/>
            </a:lvl7pPr>
            <a:lvl8pPr marL="3199973" indent="0">
              <a:buNone/>
              <a:defRPr sz="900"/>
            </a:lvl8pPr>
            <a:lvl9pPr marL="3657111"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1"/>
            <a:ext cx="731837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139" indent="0">
              <a:buNone/>
              <a:defRPr sz="2800"/>
            </a:lvl2pPr>
            <a:lvl3pPr marL="914277" indent="0">
              <a:buNone/>
              <a:defRPr sz="2400"/>
            </a:lvl3pPr>
            <a:lvl4pPr marL="1371417" indent="0">
              <a:buNone/>
              <a:defRPr sz="2000"/>
            </a:lvl4pPr>
            <a:lvl5pPr marL="1828556" indent="0">
              <a:buNone/>
              <a:defRPr sz="2000"/>
            </a:lvl5pPr>
            <a:lvl6pPr marL="2285696" indent="0">
              <a:buNone/>
              <a:defRPr sz="2000"/>
            </a:lvl6pPr>
            <a:lvl7pPr marL="2742832" indent="0">
              <a:buNone/>
              <a:defRPr sz="2000"/>
            </a:lvl7pPr>
            <a:lvl8pPr marL="3199973" indent="0">
              <a:buNone/>
              <a:defRPr sz="2000"/>
            </a:lvl8pPr>
            <a:lvl9pPr marL="3657111" indent="0">
              <a:buNone/>
              <a:defRPr sz="2000"/>
            </a:lvl9pPr>
          </a:lstStyle>
          <a:p>
            <a:endParaRPr lang="zh-CN" altLang="en-US"/>
          </a:p>
        </p:txBody>
      </p:sp>
      <p:sp>
        <p:nvSpPr>
          <p:cNvPr id="4" name="文本占位符 3"/>
          <p:cNvSpPr>
            <a:spLocks noGrp="1"/>
          </p:cNvSpPr>
          <p:nvPr>
            <p:ph type="body" sz="half" idx="2"/>
          </p:nvPr>
        </p:nvSpPr>
        <p:spPr>
          <a:xfrm>
            <a:off x="2390775" y="5367339"/>
            <a:ext cx="7318375" cy="804863"/>
          </a:xfrm>
        </p:spPr>
        <p:txBody>
          <a:bodyPr/>
          <a:lstStyle>
            <a:lvl1pPr marL="0" indent="0">
              <a:buNone/>
              <a:defRPr sz="1300"/>
            </a:lvl1pPr>
            <a:lvl2pPr marL="457139" indent="0">
              <a:buNone/>
              <a:defRPr sz="1200"/>
            </a:lvl2pPr>
            <a:lvl3pPr marL="914277" indent="0">
              <a:buNone/>
              <a:defRPr sz="900"/>
            </a:lvl3pPr>
            <a:lvl4pPr marL="1371417" indent="0">
              <a:buNone/>
              <a:defRPr sz="900"/>
            </a:lvl4pPr>
            <a:lvl5pPr marL="1828556" indent="0">
              <a:buNone/>
              <a:defRPr sz="900"/>
            </a:lvl5pPr>
            <a:lvl6pPr marL="2285696" indent="0">
              <a:buNone/>
              <a:defRPr sz="900"/>
            </a:lvl6pPr>
            <a:lvl7pPr marL="2742832" indent="0">
              <a:buNone/>
              <a:defRPr sz="900"/>
            </a:lvl7pPr>
            <a:lvl8pPr marL="3199973" indent="0">
              <a:buNone/>
              <a:defRPr sz="900"/>
            </a:lvl8pPr>
            <a:lvl9pPr marL="3657111"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5" y="908053"/>
            <a:ext cx="2743201"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3" y="908053"/>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07659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7040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4397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2496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61192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8486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5289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6"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6" y="2906713"/>
            <a:ext cx="10366375" cy="1500187"/>
          </a:xfrm>
        </p:spPr>
        <p:txBody>
          <a:bodyPr anchor="b"/>
          <a:lstStyle>
            <a:lvl1pPr marL="0" indent="0">
              <a:buNone/>
              <a:defRPr sz="2000"/>
            </a:lvl1pPr>
            <a:lvl2pPr marL="457139" indent="0">
              <a:buNone/>
              <a:defRPr sz="1700"/>
            </a:lvl2pPr>
            <a:lvl3pPr marL="914277" indent="0">
              <a:buNone/>
              <a:defRPr sz="1600"/>
            </a:lvl3pPr>
            <a:lvl4pPr marL="1371417" indent="0">
              <a:buNone/>
              <a:defRPr sz="1300"/>
            </a:lvl4pPr>
            <a:lvl5pPr marL="1828556" indent="0">
              <a:buNone/>
              <a:defRPr sz="1300"/>
            </a:lvl5pPr>
            <a:lvl6pPr marL="2285696" indent="0">
              <a:buNone/>
              <a:defRPr sz="1300"/>
            </a:lvl6pPr>
            <a:lvl7pPr marL="2742832" indent="0">
              <a:buNone/>
              <a:defRPr sz="1300"/>
            </a:lvl7pPr>
            <a:lvl8pPr marL="3199973" indent="0">
              <a:buNone/>
              <a:defRPr sz="1300"/>
            </a:lvl8pPr>
            <a:lvl9pPr marL="3657111" indent="0">
              <a:buNone/>
              <a:defRPr sz="1300"/>
            </a:lvl9pPr>
          </a:lstStyle>
          <a:p>
            <a:pPr lvl="0"/>
            <a:r>
              <a:rPr lang="zh-CN" altLang="en-US" smtClean="0"/>
              <a:t>单击此处编辑母版文本样式</a:t>
            </a:r>
          </a:p>
        </p:txBody>
      </p:sp>
    </p:spTree>
    <p:extLst>
      <p:ext uri="{BB962C8B-B14F-4D97-AF65-F5344CB8AC3E}">
        <p14:creationId xmlns:p14="http://schemas.microsoft.com/office/powerpoint/2010/main" val="341379840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3732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0948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5867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78004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6356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99"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3375"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3" y="274639"/>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9563" cy="639763"/>
          </a:xfrm>
        </p:spPr>
        <p:txBody>
          <a:bodyPr anchor="b"/>
          <a:lstStyle>
            <a:lvl1pPr marL="0" indent="0">
              <a:buNone/>
              <a:defRPr sz="2400" b="1"/>
            </a:lvl1pPr>
            <a:lvl2pPr marL="457139" indent="0">
              <a:buNone/>
              <a:defRPr sz="2000" b="1"/>
            </a:lvl2pPr>
            <a:lvl3pPr marL="914277" indent="0">
              <a:buNone/>
              <a:defRPr sz="1700" b="1"/>
            </a:lvl3pPr>
            <a:lvl4pPr marL="1371417" indent="0">
              <a:buNone/>
              <a:defRPr sz="1600" b="1"/>
            </a:lvl4pPr>
            <a:lvl5pPr marL="1828556" indent="0">
              <a:buNone/>
              <a:defRPr sz="1600" b="1"/>
            </a:lvl5pPr>
            <a:lvl6pPr marL="2285696" indent="0">
              <a:buNone/>
              <a:defRPr sz="1600" b="1"/>
            </a:lvl6pPr>
            <a:lvl7pPr marL="2742832" indent="0">
              <a:buNone/>
              <a:defRPr sz="1600" b="1"/>
            </a:lvl7pPr>
            <a:lvl8pPr marL="3199973" indent="0">
              <a:buNone/>
              <a:defRPr sz="1600" b="1"/>
            </a:lvl8pPr>
            <a:lvl9pPr marL="365711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4" y="1535113"/>
            <a:ext cx="5391151" cy="639763"/>
          </a:xfrm>
        </p:spPr>
        <p:txBody>
          <a:bodyPr anchor="b"/>
          <a:lstStyle>
            <a:lvl1pPr marL="0" indent="0">
              <a:buNone/>
              <a:defRPr sz="2400" b="1"/>
            </a:lvl1pPr>
            <a:lvl2pPr marL="457139" indent="0">
              <a:buNone/>
              <a:defRPr sz="2000" b="1"/>
            </a:lvl2pPr>
            <a:lvl3pPr marL="914277" indent="0">
              <a:buNone/>
              <a:defRPr sz="1700" b="1"/>
            </a:lvl3pPr>
            <a:lvl4pPr marL="1371417" indent="0">
              <a:buNone/>
              <a:defRPr sz="1600" b="1"/>
            </a:lvl4pPr>
            <a:lvl5pPr marL="1828556" indent="0">
              <a:buNone/>
              <a:defRPr sz="1600" b="1"/>
            </a:lvl5pPr>
            <a:lvl6pPr marL="2285696" indent="0">
              <a:buNone/>
              <a:defRPr sz="1600" b="1"/>
            </a:lvl6pPr>
            <a:lvl7pPr marL="2742832" indent="0">
              <a:buNone/>
              <a:defRPr sz="1600" b="1"/>
            </a:lvl7pPr>
            <a:lvl8pPr marL="3199973" indent="0">
              <a:buNone/>
              <a:defRPr sz="1600" b="1"/>
            </a:lvl8pPr>
            <a:lvl9pPr marL="365711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4" y="2174875"/>
            <a:ext cx="5391151"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320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3"/>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3"/>
            <a:ext cx="4013201" cy="4691063"/>
          </a:xfrm>
        </p:spPr>
        <p:txBody>
          <a:bodyPr/>
          <a:lstStyle>
            <a:lvl1pPr marL="0" indent="0">
              <a:buNone/>
              <a:defRPr sz="1300"/>
            </a:lvl1pPr>
            <a:lvl2pPr marL="457139" indent="0">
              <a:buNone/>
              <a:defRPr sz="1200"/>
            </a:lvl2pPr>
            <a:lvl3pPr marL="914277" indent="0">
              <a:buNone/>
              <a:defRPr sz="900"/>
            </a:lvl3pPr>
            <a:lvl4pPr marL="1371417" indent="0">
              <a:buNone/>
              <a:defRPr sz="900"/>
            </a:lvl4pPr>
            <a:lvl5pPr marL="1828556" indent="0">
              <a:buNone/>
              <a:defRPr sz="900"/>
            </a:lvl5pPr>
            <a:lvl6pPr marL="2285696" indent="0">
              <a:buNone/>
              <a:defRPr sz="900"/>
            </a:lvl6pPr>
            <a:lvl7pPr marL="2742832" indent="0">
              <a:buNone/>
              <a:defRPr sz="900"/>
            </a:lvl7pPr>
            <a:lvl8pPr marL="3199973" indent="0">
              <a:buNone/>
              <a:defRPr sz="900"/>
            </a:lvl8pPr>
            <a:lvl9pPr marL="3657111"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1"/>
            <a:ext cx="731837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139" indent="0">
              <a:buNone/>
              <a:defRPr sz="2800"/>
            </a:lvl2pPr>
            <a:lvl3pPr marL="914277" indent="0">
              <a:buNone/>
              <a:defRPr sz="2400"/>
            </a:lvl3pPr>
            <a:lvl4pPr marL="1371417" indent="0">
              <a:buNone/>
              <a:defRPr sz="2000"/>
            </a:lvl4pPr>
            <a:lvl5pPr marL="1828556" indent="0">
              <a:buNone/>
              <a:defRPr sz="2000"/>
            </a:lvl5pPr>
            <a:lvl6pPr marL="2285696" indent="0">
              <a:buNone/>
              <a:defRPr sz="2000"/>
            </a:lvl6pPr>
            <a:lvl7pPr marL="2742832" indent="0">
              <a:buNone/>
              <a:defRPr sz="2000"/>
            </a:lvl7pPr>
            <a:lvl8pPr marL="3199973" indent="0">
              <a:buNone/>
              <a:defRPr sz="2000"/>
            </a:lvl8pPr>
            <a:lvl9pPr marL="3657111" indent="0">
              <a:buNone/>
              <a:defRPr sz="2000"/>
            </a:lvl9pPr>
          </a:lstStyle>
          <a:p>
            <a:endParaRPr lang="zh-CN" altLang="en-US"/>
          </a:p>
        </p:txBody>
      </p:sp>
      <p:sp>
        <p:nvSpPr>
          <p:cNvPr id="4" name="文本占位符 3"/>
          <p:cNvSpPr>
            <a:spLocks noGrp="1"/>
          </p:cNvSpPr>
          <p:nvPr>
            <p:ph type="body" sz="half" idx="2"/>
          </p:nvPr>
        </p:nvSpPr>
        <p:spPr>
          <a:xfrm>
            <a:off x="2390775" y="5367339"/>
            <a:ext cx="7318375" cy="804863"/>
          </a:xfrm>
        </p:spPr>
        <p:txBody>
          <a:bodyPr/>
          <a:lstStyle>
            <a:lvl1pPr marL="0" indent="0">
              <a:buNone/>
              <a:defRPr sz="1300"/>
            </a:lvl1pPr>
            <a:lvl2pPr marL="457139" indent="0">
              <a:buNone/>
              <a:defRPr sz="1200"/>
            </a:lvl2pPr>
            <a:lvl3pPr marL="914277" indent="0">
              <a:buNone/>
              <a:defRPr sz="900"/>
            </a:lvl3pPr>
            <a:lvl4pPr marL="1371417" indent="0">
              <a:buNone/>
              <a:defRPr sz="900"/>
            </a:lvl4pPr>
            <a:lvl5pPr marL="1828556" indent="0">
              <a:buNone/>
              <a:defRPr sz="900"/>
            </a:lvl5pPr>
            <a:lvl6pPr marL="2285696" indent="0">
              <a:buNone/>
              <a:defRPr sz="900"/>
            </a:lvl6pPr>
            <a:lvl7pPr marL="2742832" indent="0">
              <a:buNone/>
              <a:defRPr sz="900"/>
            </a:lvl7pPr>
            <a:lvl8pPr marL="3199973" indent="0">
              <a:buNone/>
              <a:defRPr sz="900"/>
            </a:lvl8pPr>
            <a:lvl9pPr marL="3657111"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9" y="590551"/>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9" y="1600201"/>
            <a:ext cx="10513168"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139" algn="l" rtl="0" fontAlgn="base">
        <a:spcBef>
          <a:spcPct val="0"/>
        </a:spcBef>
        <a:spcAft>
          <a:spcPct val="0"/>
        </a:spcAft>
        <a:defRPr sz="2400">
          <a:solidFill>
            <a:schemeClr val="tx2"/>
          </a:solidFill>
          <a:latin typeface="Arial" pitchFamily="34" charset="0"/>
          <a:ea typeface="微软雅黑" pitchFamily="34" charset="-122"/>
        </a:defRPr>
      </a:lvl6pPr>
      <a:lvl7pPr marL="914277" algn="l" rtl="0" fontAlgn="base">
        <a:spcBef>
          <a:spcPct val="0"/>
        </a:spcBef>
        <a:spcAft>
          <a:spcPct val="0"/>
        </a:spcAft>
        <a:defRPr sz="2400">
          <a:solidFill>
            <a:schemeClr val="tx2"/>
          </a:solidFill>
          <a:latin typeface="Arial" pitchFamily="34" charset="0"/>
          <a:ea typeface="微软雅黑" pitchFamily="34" charset="-122"/>
        </a:defRPr>
      </a:lvl7pPr>
      <a:lvl8pPr marL="1371417" algn="l" rtl="0" fontAlgn="base">
        <a:spcBef>
          <a:spcPct val="0"/>
        </a:spcBef>
        <a:spcAft>
          <a:spcPct val="0"/>
        </a:spcAft>
        <a:defRPr sz="2400">
          <a:solidFill>
            <a:schemeClr val="tx2"/>
          </a:solidFill>
          <a:latin typeface="Arial" pitchFamily="34" charset="0"/>
          <a:ea typeface="微软雅黑" pitchFamily="34" charset="-122"/>
        </a:defRPr>
      </a:lvl8pPr>
      <a:lvl9pPr marL="1828556"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854" indent="-342854" algn="l" rtl="0" fontAlgn="base">
        <a:spcBef>
          <a:spcPct val="20000"/>
        </a:spcBef>
        <a:spcAft>
          <a:spcPct val="0"/>
        </a:spcAft>
        <a:buChar char="•"/>
        <a:defRPr sz="2000">
          <a:solidFill>
            <a:schemeClr val="bg2"/>
          </a:solidFill>
          <a:latin typeface="+mn-lt"/>
          <a:ea typeface="+mn-ea"/>
          <a:cs typeface="+mn-cs"/>
        </a:defRPr>
      </a:lvl1pPr>
      <a:lvl2pPr marL="742851" indent="-28571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2847" indent="-228568" algn="l" rtl="0" eaLnBrk="0" fontAlgn="base" hangingPunct="0">
        <a:spcBef>
          <a:spcPct val="20000"/>
        </a:spcBef>
        <a:spcAft>
          <a:spcPct val="0"/>
        </a:spcAft>
        <a:buChar char="•"/>
        <a:defRPr sz="2400">
          <a:solidFill>
            <a:schemeClr val="tx1"/>
          </a:solidFill>
          <a:latin typeface="+mn-lt"/>
          <a:ea typeface="宋体" pitchFamily="2" charset="-122"/>
        </a:defRPr>
      </a:lvl3pPr>
      <a:lvl4pPr marL="1599987" indent="-228568" algn="l" rtl="0" eaLnBrk="0" fontAlgn="base" hangingPunct="0">
        <a:spcBef>
          <a:spcPct val="20000"/>
        </a:spcBef>
        <a:spcAft>
          <a:spcPct val="0"/>
        </a:spcAft>
        <a:buChar char="–"/>
        <a:defRPr sz="2000">
          <a:solidFill>
            <a:schemeClr val="tx1"/>
          </a:solidFill>
          <a:latin typeface="+mn-lt"/>
          <a:ea typeface="宋体" pitchFamily="2" charset="-122"/>
        </a:defRPr>
      </a:lvl4pPr>
      <a:lvl5pPr marL="2057126" indent="-228568" algn="l" rtl="0" eaLnBrk="0" fontAlgn="base" hangingPunct="0">
        <a:spcBef>
          <a:spcPct val="20000"/>
        </a:spcBef>
        <a:spcAft>
          <a:spcPct val="0"/>
        </a:spcAft>
        <a:buChar char="»"/>
        <a:defRPr sz="2000">
          <a:solidFill>
            <a:schemeClr val="tx1"/>
          </a:solidFill>
          <a:latin typeface="+mn-lt"/>
          <a:ea typeface="宋体" pitchFamily="2" charset="-122"/>
        </a:defRPr>
      </a:lvl5pPr>
      <a:lvl6pPr marL="2514264" indent="-228568" algn="l" rtl="0" eaLnBrk="0" fontAlgn="base" hangingPunct="0">
        <a:spcBef>
          <a:spcPct val="20000"/>
        </a:spcBef>
        <a:spcAft>
          <a:spcPct val="0"/>
        </a:spcAft>
        <a:buChar char="»"/>
        <a:defRPr sz="2000">
          <a:solidFill>
            <a:schemeClr val="tx1"/>
          </a:solidFill>
          <a:latin typeface="+mn-lt"/>
          <a:ea typeface="宋体" pitchFamily="2" charset="-122"/>
        </a:defRPr>
      </a:lvl6pPr>
      <a:lvl7pPr marL="2971403" indent="-228568" algn="l" rtl="0" eaLnBrk="0" fontAlgn="base" hangingPunct="0">
        <a:spcBef>
          <a:spcPct val="20000"/>
        </a:spcBef>
        <a:spcAft>
          <a:spcPct val="0"/>
        </a:spcAft>
        <a:buChar char="»"/>
        <a:defRPr sz="2000">
          <a:solidFill>
            <a:schemeClr val="tx1"/>
          </a:solidFill>
          <a:latin typeface="+mn-lt"/>
          <a:ea typeface="宋体" pitchFamily="2" charset="-122"/>
        </a:defRPr>
      </a:lvl7pPr>
      <a:lvl8pPr marL="3428542" indent="-228568" algn="l" rtl="0" eaLnBrk="0" fontAlgn="base" hangingPunct="0">
        <a:spcBef>
          <a:spcPct val="20000"/>
        </a:spcBef>
        <a:spcAft>
          <a:spcPct val="0"/>
        </a:spcAft>
        <a:buChar char="»"/>
        <a:defRPr sz="2000">
          <a:solidFill>
            <a:schemeClr val="tx1"/>
          </a:solidFill>
          <a:latin typeface="+mn-lt"/>
          <a:ea typeface="宋体" pitchFamily="2" charset="-122"/>
        </a:defRPr>
      </a:lvl8pPr>
      <a:lvl9pPr marL="3885682" indent="-228568"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277" rtl="0" eaLnBrk="1" latinLnBrk="0" hangingPunct="1">
        <a:defRPr sz="1700" kern="1200">
          <a:solidFill>
            <a:schemeClr val="tx1"/>
          </a:solidFill>
          <a:latin typeface="+mn-lt"/>
          <a:ea typeface="+mn-ea"/>
          <a:cs typeface="+mn-cs"/>
        </a:defRPr>
      </a:lvl1pPr>
      <a:lvl2pPr marL="457139" algn="l" defTabSz="914277" rtl="0" eaLnBrk="1" latinLnBrk="0" hangingPunct="1">
        <a:defRPr sz="1700" kern="1200">
          <a:solidFill>
            <a:schemeClr val="tx1"/>
          </a:solidFill>
          <a:latin typeface="+mn-lt"/>
          <a:ea typeface="+mn-ea"/>
          <a:cs typeface="+mn-cs"/>
        </a:defRPr>
      </a:lvl2pPr>
      <a:lvl3pPr marL="914277" algn="l" defTabSz="914277" rtl="0" eaLnBrk="1" latinLnBrk="0" hangingPunct="1">
        <a:defRPr sz="1700" kern="1200">
          <a:solidFill>
            <a:schemeClr val="tx1"/>
          </a:solidFill>
          <a:latin typeface="+mn-lt"/>
          <a:ea typeface="+mn-ea"/>
          <a:cs typeface="+mn-cs"/>
        </a:defRPr>
      </a:lvl3pPr>
      <a:lvl4pPr marL="1371417" algn="l" defTabSz="914277" rtl="0" eaLnBrk="1" latinLnBrk="0" hangingPunct="1">
        <a:defRPr sz="1700" kern="1200">
          <a:solidFill>
            <a:schemeClr val="tx1"/>
          </a:solidFill>
          <a:latin typeface="+mn-lt"/>
          <a:ea typeface="+mn-ea"/>
          <a:cs typeface="+mn-cs"/>
        </a:defRPr>
      </a:lvl4pPr>
      <a:lvl5pPr marL="1828556" algn="l" defTabSz="914277" rtl="0" eaLnBrk="1" latinLnBrk="0" hangingPunct="1">
        <a:defRPr sz="1700" kern="1200">
          <a:solidFill>
            <a:schemeClr val="tx1"/>
          </a:solidFill>
          <a:latin typeface="+mn-lt"/>
          <a:ea typeface="+mn-ea"/>
          <a:cs typeface="+mn-cs"/>
        </a:defRPr>
      </a:lvl5pPr>
      <a:lvl6pPr marL="2285696" algn="l" defTabSz="914277" rtl="0" eaLnBrk="1" latinLnBrk="0" hangingPunct="1">
        <a:defRPr sz="1700" kern="1200">
          <a:solidFill>
            <a:schemeClr val="tx1"/>
          </a:solidFill>
          <a:latin typeface="+mn-lt"/>
          <a:ea typeface="+mn-ea"/>
          <a:cs typeface="+mn-cs"/>
        </a:defRPr>
      </a:lvl6pPr>
      <a:lvl7pPr marL="2742832" algn="l" defTabSz="914277" rtl="0" eaLnBrk="1" latinLnBrk="0" hangingPunct="1">
        <a:defRPr sz="1700" kern="1200">
          <a:solidFill>
            <a:schemeClr val="tx1"/>
          </a:solidFill>
          <a:latin typeface="+mn-lt"/>
          <a:ea typeface="+mn-ea"/>
          <a:cs typeface="+mn-cs"/>
        </a:defRPr>
      </a:lvl7pPr>
      <a:lvl8pPr marL="3199973" algn="l" defTabSz="914277" rtl="0" eaLnBrk="1" latinLnBrk="0" hangingPunct="1">
        <a:defRPr sz="1700" kern="1200">
          <a:solidFill>
            <a:schemeClr val="tx1"/>
          </a:solidFill>
          <a:latin typeface="+mn-lt"/>
          <a:ea typeface="+mn-ea"/>
          <a:cs typeface="+mn-cs"/>
        </a:defRPr>
      </a:lvl8pPr>
      <a:lvl9pPr marL="3657111" algn="l" defTabSz="914277"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3" y="908051"/>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3" y="1600201"/>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139" algn="l" rtl="0" fontAlgn="base">
        <a:spcBef>
          <a:spcPct val="0"/>
        </a:spcBef>
        <a:spcAft>
          <a:spcPct val="0"/>
        </a:spcAft>
        <a:defRPr sz="2400">
          <a:solidFill>
            <a:schemeClr val="tx2"/>
          </a:solidFill>
          <a:latin typeface="Arial" pitchFamily="34" charset="0"/>
          <a:ea typeface="微软雅黑" pitchFamily="34" charset="-122"/>
        </a:defRPr>
      </a:lvl6pPr>
      <a:lvl7pPr marL="914277" algn="l" rtl="0" fontAlgn="base">
        <a:spcBef>
          <a:spcPct val="0"/>
        </a:spcBef>
        <a:spcAft>
          <a:spcPct val="0"/>
        </a:spcAft>
        <a:defRPr sz="2400">
          <a:solidFill>
            <a:schemeClr val="tx2"/>
          </a:solidFill>
          <a:latin typeface="Arial" pitchFamily="34" charset="0"/>
          <a:ea typeface="微软雅黑" pitchFamily="34" charset="-122"/>
        </a:defRPr>
      </a:lvl7pPr>
      <a:lvl8pPr marL="1371417" algn="l" rtl="0" fontAlgn="base">
        <a:spcBef>
          <a:spcPct val="0"/>
        </a:spcBef>
        <a:spcAft>
          <a:spcPct val="0"/>
        </a:spcAft>
        <a:defRPr sz="2400">
          <a:solidFill>
            <a:schemeClr val="tx2"/>
          </a:solidFill>
          <a:latin typeface="Arial" pitchFamily="34" charset="0"/>
          <a:ea typeface="微软雅黑" pitchFamily="34" charset="-122"/>
        </a:defRPr>
      </a:lvl8pPr>
      <a:lvl9pPr marL="1828556"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854" indent="-342854" algn="l" rtl="0" fontAlgn="base">
        <a:spcBef>
          <a:spcPct val="20000"/>
        </a:spcBef>
        <a:spcAft>
          <a:spcPct val="0"/>
        </a:spcAft>
        <a:buChar char="•"/>
        <a:defRPr sz="2000">
          <a:solidFill>
            <a:schemeClr val="tx1"/>
          </a:solidFill>
          <a:latin typeface="+mn-lt"/>
          <a:ea typeface="+mn-ea"/>
          <a:cs typeface="+mn-cs"/>
        </a:defRPr>
      </a:lvl1pPr>
      <a:lvl2pPr marL="742851" indent="-28571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2847" indent="-228568" algn="l" rtl="0" eaLnBrk="0" fontAlgn="base" hangingPunct="0">
        <a:spcBef>
          <a:spcPct val="20000"/>
        </a:spcBef>
        <a:spcAft>
          <a:spcPct val="0"/>
        </a:spcAft>
        <a:buChar char="•"/>
        <a:defRPr sz="2400">
          <a:solidFill>
            <a:schemeClr val="tx1"/>
          </a:solidFill>
          <a:latin typeface="+mn-lt"/>
          <a:ea typeface="宋体" pitchFamily="2" charset="-122"/>
        </a:defRPr>
      </a:lvl3pPr>
      <a:lvl4pPr marL="1599987" indent="-228568" algn="l" rtl="0" eaLnBrk="0" fontAlgn="base" hangingPunct="0">
        <a:spcBef>
          <a:spcPct val="20000"/>
        </a:spcBef>
        <a:spcAft>
          <a:spcPct val="0"/>
        </a:spcAft>
        <a:buChar char="–"/>
        <a:defRPr sz="2000">
          <a:solidFill>
            <a:schemeClr val="tx1"/>
          </a:solidFill>
          <a:latin typeface="+mn-lt"/>
          <a:ea typeface="宋体" pitchFamily="2" charset="-122"/>
        </a:defRPr>
      </a:lvl4pPr>
      <a:lvl5pPr marL="2057126" indent="-228568" algn="l" rtl="0" eaLnBrk="0" fontAlgn="base" hangingPunct="0">
        <a:spcBef>
          <a:spcPct val="20000"/>
        </a:spcBef>
        <a:spcAft>
          <a:spcPct val="0"/>
        </a:spcAft>
        <a:buChar char="»"/>
        <a:defRPr sz="2000">
          <a:solidFill>
            <a:schemeClr val="tx1"/>
          </a:solidFill>
          <a:latin typeface="+mn-lt"/>
          <a:ea typeface="宋体" pitchFamily="2" charset="-122"/>
        </a:defRPr>
      </a:lvl5pPr>
      <a:lvl6pPr marL="2514264" indent="-228568" algn="l" rtl="0" eaLnBrk="0" fontAlgn="base" hangingPunct="0">
        <a:spcBef>
          <a:spcPct val="20000"/>
        </a:spcBef>
        <a:spcAft>
          <a:spcPct val="0"/>
        </a:spcAft>
        <a:buChar char="»"/>
        <a:defRPr sz="2000">
          <a:solidFill>
            <a:schemeClr val="tx1"/>
          </a:solidFill>
          <a:latin typeface="+mn-lt"/>
          <a:ea typeface="宋体" pitchFamily="2" charset="-122"/>
        </a:defRPr>
      </a:lvl6pPr>
      <a:lvl7pPr marL="2971403" indent="-228568" algn="l" rtl="0" eaLnBrk="0" fontAlgn="base" hangingPunct="0">
        <a:spcBef>
          <a:spcPct val="20000"/>
        </a:spcBef>
        <a:spcAft>
          <a:spcPct val="0"/>
        </a:spcAft>
        <a:buChar char="»"/>
        <a:defRPr sz="2000">
          <a:solidFill>
            <a:schemeClr val="tx1"/>
          </a:solidFill>
          <a:latin typeface="+mn-lt"/>
          <a:ea typeface="宋体" pitchFamily="2" charset="-122"/>
        </a:defRPr>
      </a:lvl7pPr>
      <a:lvl8pPr marL="3428542" indent="-228568" algn="l" rtl="0" eaLnBrk="0" fontAlgn="base" hangingPunct="0">
        <a:spcBef>
          <a:spcPct val="20000"/>
        </a:spcBef>
        <a:spcAft>
          <a:spcPct val="0"/>
        </a:spcAft>
        <a:buChar char="»"/>
        <a:defRPr sz="2000">
          <a:solidFill>
            <a:schemeClr val="tx1"/>
          </a:solidFill>
          <a:latin typeface="+mn-lt"/>
          <a:ea typeface="宋体" pitchFamily="2" charset="-122"/>
        </a:defRPr>
      </a:lvl8pPr>
      <a:lvl9pPr marL="3885682" indent="-228568"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277" rtl="0" eaLnBrk="1" latinLnBrk="0" hangingPunct="1">
        <a:defRPr sz="1700" kern="1200">
          <a:solidFill>
            <a:schemeClr val="tx1"/>
          </a:solidFill>
          <a:latin typeface="+mn-lt"/>
          <a:ea typeface="+mn-ea"/>
          <a:cs typeface="+mn-cs"/>
        </a:defRPr>
      </a:lvl1pPr>
      <a:lvl2pPr marL="457139" algn="l" defTabSz="914277" rtl="0" eaLnBrk="1" latinLnBrk="0" hangingPunct="1">
        <a:defRPr sz="1700" kern="1200">
          <a:solidFill>
            <a:schemeClr val="tx1"/>
          </a:solidFill>
          <a:latin typeface="+mn-lt"/>
          <a:ea typeface="+mn-ea"/>
          <a:cs typeface="+mn-cs"/>
        </a:defRPr>
      </a:lvl2pPr>
      <a:lvl3pPr marL="914277" algn="l" defTabSz="914277" rtl="0" eaLnBrk="1" latinLnBrk="0" hangingPunct="1">
        <a:defRPr sz="1700" kern="1200">
          <a:solidFill>
            <a:schemeClr val="tx1"/>
          </a:solidFill>
          <a:latin typeface="+mn-lt"/>
          <a:ea typeface="+mn-ea"/>
          <a:cs typeface="+mn-cs"/>
        </a:defRPr>
      </a:lvl3pPr>
      <a:lvl4pPr marL="1371417" algn="l" defTabSz="914277" rtl="0" eaLnBrk="1" latinLnBrk="0" hangingPunct="1">
        <a:defRPr sz="1700" kern="1200">
          <a:solidFill>
            <a:schemeClr val="tx1"/>
          </a:solidFill>
          <a:latin typeface="+mn-lt"/>
          <a:ea typeface="+mn-ea"/>
          <a:cs typeface="+mn-cs"/>
        </a:defRPr>
      </a:lvl4pPr>
      <a:lvl5pPr marL="1828556" algn="l" defTabSz="914277" rtl="0" eaLnBrk="1" latinLnBrk="0" hangingPunct="1">
        <a:defRPr sz="1700" kern="1200">
          <a:solidFill>
            <a:schemeClr val="tx1"/>
          </a:solidFill>
          <a:latin typeface="+mn-lt"/>
          <a:ea typeface="+mn-ea"/>
          <a:cs typeface="+mn-cs"/>
        </a:defRPr>
      </a:lvl5pPr>
      <a:lvl6pPr marL="2285696" algn="l" defTabSz="914277" rtl="0" eaLnBrk="1" latinLnBrk="0" hangingPunct="1">
        <a:defRPr sz="1700" kern="1200">
          <a:solidFill>
            <a:schemeClr val="tx1"/>
          </a:solidFill>
          <a:latin typeface="+mn-lt"/>
          <a:ea typeface="+mn-ea"/>
          <a:cs typeface="+mn-cs"/>
        </a:defRPr>
      </a:lvl6pPr>
      <a:lvl7pPr marL="2742832" algn="l" defTabSz="914277" rtl="0" eaLnBrk="1" latinLnBrk="0" hangingPunct="1">
        <a:defRPr sz="1700" kern="1200">
          <a:solidFill>
            <a:schemeClr val="tx1"/>
          </a:solidFill>
          <a:latin typeface="+mn-lt"/>
          <a:ea typeface="+mn-ea"/>
          <a:cs typeface="+mn-cs"/>
        </a:defRPr>
      </a:lvl7pPr>
      <a:lvl8pPr marL="3199973" algn="l" defTabSz="914277" rtl="0" eaLnBrk="1" latinLnBrk="0" hangingPunct="1">
        <a:defRPr sz="1700" kern="1200">
          <a:solidFill>
            <a:schemeClr val="tx1"/>
          </a:solidFill>
          <a:latin typeface="+mn-lt"/>
          <a:ea typeface="+mn-ea"/>
          <a:cs typeface="+mn-cs"/>
        </a:defRPr>
      </a:lvl8pPr>
      <a:lvl9pPr marL="3657111" algn="l" defTabSz="914277"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2016/6/27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9853896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27.png"/><Relationship Id="rId7" Type="http://schemas.openxmlformats.org/officeDocument/2006/relationships/image" Target="../media/image4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 Id="rId9" Type="http://schemas.openxmlformats.org/officeDocument/2006/relationships/image" Target="../media/image45.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3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56573" y="2165427"/>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2" y="2165427"/>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3037463"/>
            <a:ext cx="7056784" cy="677413"/>
          </a:xfrm>
          <a:effectLst/>
        </p:spPr>
        <p:txBody>
          <a:bodyPr/>
          <a:lstStyle/>
          <a:p>
            <a:r>
              <a:rPr lang="zh-CN" altLang="en-US" sz="5300" b="1" dirty="0">
                <a:solidFill>
                  <a:srgbClr val="F8F8F8"/>
                </a:solidFill>
                <a:latin typeface="+mj-ea"/>
              </a:rPr>
              <a:t>通用型总结报告模板</a:t>
            </a:r>
          </a:p>
        </p:txBody>
      </p:sp>
      <p:sp>
        <p:nvSpPr>
          <p:cNvPr id="36" name="TextBox 35"/>
          <p:cNvSpPr txBox="1"/>
          <p:nvPr/>
        </p:nvSpPr>
        <p:spPr>
          <a:xfrm>
            <a:off x="4946256" y="3739099"/>
            <a:ext cx="6120680" cy="553999"/>
          </a:xfrm>
          <a:prstGeom prst="rect">
            <a:avLst/>
          </a:prstGeom>
          <a:noFill/>
        </p:spPr>
        <p:txBody>
          <a:bodyPr wrap="square" lIns="91428" tIns="45714" rIns="91428" bIns="45714" rtlCol="0">
            <a:spAutoFit/>
          </a:bodyPr>
          <a:lstStyle/>
          <a:p>
            <a:pPr>
              <a:lnSpc>
                <a:spcPct val="150000"/>
              </a:lnSpc>
            </a:pPr>
            <a:r>
              <a:rPr lang="zh-CN" altLang="en-US" sz="2000" dirty="0">
                <a:solidFill>
                  <a:srgbClr val="F8F8F8"/>
                </a:solidFill>
                <a:latin typeface="微软雅黑"/>
                <a:ea typeface="微软雅黑"/>
              </a:rPr>
              <a:t>汇报人</a:t>
            </a:r>
            <a:r>
              <a:rPr lang="zh-CN" altLang="en-US" sz="2000" dirty="0" smtClean="0">
                <a:solidFill>
                  <a:srgbClr val="F8F8F8"/>
                </a:solidFill>
                <a:latin typeface="微软雅黑"/>
                <a:ea typeface="微软雅黑"/>
              </a:rPr>
              <a:t>：</a:t>
            </a:r>
            <a:r>
              <a:rPr lang="en-US" altLang="zh-CN" sz="2000" dirty="0" smtClean="0">
                <a:solidFill>
                  <a:srgbClr val="F8F8F8"/>
                </a:solidFill>
                <a:latin typeface="微软雅黑"/>
                <a:ea typeface="微软雅黑"/>
              </a:rPr>
              <a:t>XXX</a:t>
            </a:r>
            <a:r>
              <a:rPr lang="zh-CN" altLang="en-US" sz="2000" dirty="0" smtClean="0">
                <a:solidFill>
                  <a:srgbClr val="F8F8F8"/>
                </a:solidFill>
                <a:latin typeface="微软雅黑"/>
                <a:ea typeface="微软雅黑"/>
              </a:rPr>
              <a:t>      </a:t>
            </a:r>
            <a:r>
              <a:rPr lang="en-US" altLang="zh-CN" sz="2000" dirty="0" smtClean="0">
                <a:solidFill>
                  <a:srgbClr val="F8F8F8"/>
                </a:solidFill>
                <a:latin typeface="微软雅黑"/>
                <a:ea typeface="微软雅黑"/>
              </a:rPr>
              <a:t>201X</a:t>
            </a:r>
            <a:r>
              <a:rPr lang="zh-CN" altLang="en-US" sz="2000" dirty="0" smtClean="0">
                <a:solidFill>
                  <a:srgbClr val="F8F8F8"/>
                </a:solidFill>
                <a:latin typeface="微软雅黑"/>
                <a:ea typeface="微软雅黑"/>
              </a:rPr>
              <a:t>年</a:t>
            </a:r>
            <a:r>
              <a:rPr lang="en-US" altLang="zh-CN" sz="2000" dirty="0">
                <a:solidFill>
                  <a:srgbClr val="F8F8F8"/>
                </a:solidFill>
                <a:latin typeface="微软雅黑"/>
                <a:ea typeface="微软雅黑"/>
              </a:rPr>
              <a:t>X</a:t>
            </a:r>
            <a:r>
              <a:rPr lang="zh-CN" altLang="en-US" sz="2000" dirty="0" smtClean="0">
                <a:solidFill>
                  <a:srgbClr val="F8F8F8"/>
                </a:solidFill>
                <a:latin typeface="微软雅黑"/>
                <a:ea typeface="微软雅黑"/>
              </a:rPr>
              <a:t>月</a:t>
            </a:r>
            <a:endParaRPr lang="en-US" altLang="zh-CN" sz="2000" dirty="0">
              <a:solidFill>
                <a:srgbClr val="F8F8F8"/>
              </a:solidFill>
              <a:latin typeface="微软雅黑"/>
              <a:ea typeface="微软雅黑"/>
            </a:endParaRPr>
          </a:p>
        </p:txBody>
      </p:sp>
      <p:sp>
        <p:nvSpPr>
          <p:cNvPr id="17" name="TextBox 16"/>
          <p:cNvSpPr txBox="1"/>
          <p:nvPr/>
        </p:nvSpPr>
        <p:spPr>
          <a:xfrm>
            <a:off x="4916557" y="2498601"/>
            <a:ext cx="6150379" cy="430887"/>
          </a:xfrm>
          <a:prstGeom prst="rect">
            <a:avLst/>
          </a:prstGeom>
          <a:noFill/>
        </p:spPr>
        <p:txBody>
          <a:bodyPr wrap="square" lIns="91428" tIns="45714" rIns="91428" bIns="45714" rtlCol="0">
            <a:spAutoFit/>
          </a:bodyPr>
          <a:lstStyle/>
          <a:p>
            <a:r>
              <a:rPr lang="zh-CN" altLang="en-US" sz="2100" dirty="0">
                <a:solidFill>
                  <a:srgbClr val="F8F8F8"/>
                </a:solidFill>
                <a:latin typeface="微软雅黑"/>
                <a:ea typeface="微软雅黑"/>
              </a:rPr>
              <a:t>本模板有完整的思路及框架，更贴近实用</a:t>
            </a:r>
          </a:p>
        </p:txBody>
      </p:sp>
      <p:sp>
        <p:nvSpPr>
          <p:cNvPr id="18" name="TextBox 17"/>
          <p:cNvSpPr txBox="1"/>
          <p:nvPr/>
        </p:nvSpPr>
        <p:spPr>
          <a:xfrm>
            <a:off x="434461" y="379408"/>
            <a:ext cx="1872208" cy="369320"/>
          </a:xfrm>
          <a:prstGeom prst="rect">
            <a:avLst/>
          </a:prstGeom>
          <a:noFill/>
          <a:ln>
            <a:solidFill>
              <a:schemeClr val="tx2"/>
            </a:solidFill>
          </a:ln>
        </p:spPr>
        <p:txBody>
          <a:bodyPr wrap="square" lIns="91428" tIns="45714" rIns="91428" bIns="45714" rtlCol="0">
            <a:spAutoFit/>
          </a:bodyPr>
          <a:lstStyle/>
          <a:p>
            <a:r>
              <a:rPr lang="zh-CN" altLang="en-US">
                <a:solidFill>
                  <a:srgbClr val="080808"/>
                </a:solidFill>
                <a:latin typeface="+mn-ea"/>
                <a:ea typeface="+mn-ea"/>
              </a:rPr>
              <a:t>您的</a:t>
            </a:r>
            <a:r>
              <a:rPr lang="en-US" altLang="zh-CN" dirty="0">
                <a:solidFill>
                  <a:srgbClr val="080808"/>
                </a:solidFill>
                <a:latin typeface="+mn-ea"/>
                <a:ea typeface="+mn-ea"/>
              </a:rPr>
              <a:t>LOGO</a:t>
            </a:r>
            <a:endParaRPr lang="zh-CN" altLang="en-US" dirty="0">
              <a:solidFill>
                <a:srgbClr val="080808"/>
              </a:solidFill>
              <a:latin typeface="+mn-ea"/>
              <a:ea typeface="+mn-ea"/>
            </a:endParaRPr>
          </a:p>
        </p:txBody>
      </p:sp>
      <p:grpSp>
        <p:nvGrpSpPr>
          <p:cNvPr id="35" name="组合 34"/>
          <p:cNvGrpSpPr/>
          <p:nvPr/>
        </p:nvGrpSpPr>
        <p:grpSpPr>
          <a:xfrm>
            <a:off x="8952978" y="5949283"/>
            <a:ext cx="465709"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3" y="5949283"/>
            <a:ext cx="465709"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8" y="5949283"/>
            <a:ext cx="465709"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2" y="5949283"/>
            <a:ext cx="465709"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3" y="5949283"/>
            <a:ext cx="465709"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5" y="2508252"/>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grpSp>
        <p:nvGrpSpPr>
          <p:cNvPr id="56" name="组合 55"/>
          <p:cNvGrpSpPr/>
          <p:nvPr/>
        </p:nvGrpSpPr>
        <p:grpSpPr>
          <a:xfrm>
            <a:off x="1367098" y="1813513"/>
            <a:ext cx="3109913" cy="3135315"/>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2265122"/>
      </p:ext>
    </p:extLst>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63" presetClass="path" presetSubtype="0" accel="50000" decel="50000" fill="hold" grpId="1" nodeType="withEffect">
                                  <p:stCondLst>
                                    <p:cond delay="0"/>
                                  </p:stCondLst>
                                  <p:childTnLst>
                                    <p:animMotion origin="layout" path="M -0.37396 3.7037E-6 L 3.125E-6 3.7037E-6 " pathEditMode="relative" rAng="0" ptsTypes="AA">
                                      <p:cBhvr>
                                        <p:cTn id="10" dur="2000" fill="hold"/>
                                        <p:tgtEl>
                                          <p:spTgt spid="15"/>
                                        </p:tgtEl>
                                        <p:attrNameLst>
                                          <p:attrName>ppt_x</p:attrName>
                                          <p:attrName>ppt_y</p:attrName>
                                        </p:attrNameLst>
                                      </p:cBhvr>
                                      <p:rCtr x="18698" y="0"/>
                                    </p:animMotion>
                                  </p:childTnLst>
                                </p:cTn>
                              </p:par>
                              <p:par>
                                <p:cTn id="11" presetID="63" presetClass="path" presetSubtype="0" accel="50000" decel="50000" fill="hold" nodeType="withEffect">
                                  <p:stCondLst>
                                    <p:cond delay="0"/>
                                  </p:stCondLst>
                                  <p:childTnLst>
                                    <p:animMotion origin="layout" path="M -0.36549 -4.07407E-6 L -3.33333E-6 -4.07407E-6 " pathEditMode="relative" rAng="0" ptsTypes="AA">
                                      <p:cBhvr>
                                        <p:cTn id="12" dur="2000" fill="hold"/>
                                        <p:tgtEl>
                                          <p:spTgt spid="56"/>
                                        </p:tgtEl>
                                        <p:attrNameLst>
                                          <p:attrName>ppt_x</p:attrName>
                                          <p:attrName>ppt_y</p:attrName>
                                        </p:attrNameLst>
                                      </p:cBhvr>
                                      <p:rCtr x="18268" y="0"/>
                                    </p:animMotion>
                                  </p:childTnLst>
                                </p:cTn>
                              </p:par>
                              <p:par>
                                <p:cTn id="13" presetID="8" presetClass="emph" presetSubtype="0" fill="hold" nodeType="withEffect">
                                  <p:stCondLst>
                                    <p:cond delay="0"/>
                                  </p:stCondLst>
                                  <p:childTnLst>
                                    <p:animRot by="21600000">
                                      <p:cBhvr>
                                        <p:cTn id="14" dur="2000" fill="hold"/>
                                        <p:tgtEl>
                                          <p:spTgt spid="56"/>
                                        </p:tgtEl>
                                        <p:attrNameLst>
                                          <p:attrName>r</p:attrName>
                                        </p:attrNameLst>
                                      </p:cBhvr>
                                    </p:animRot>
                                  </p:childTnLst>
                                </p:cTn>
                              </p:par>
                            </p:childTnLst>
                          </p:cTn>
                        </p:par>
                        <p:par>
                          <p:cTn id="15" fill="hold">
                            <p:stCondLst>
                              <p:cond delay="2000"/>
                            </p:stCondLst>
                            <p:childTnLst>
                              <p:par>
                                <p:cTn id="16" presetID="22" presetClass="entr" presetSubtype="2"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1000"/>
                                        <p:tgtEl>
                                          <p:spTgt spid="1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1000"/>
                                        <p:tgtEl>
                                          <p:spTgt spid="13"/>
                                        </p:tgtEl>
                                      </p:cBhvr>
                                    </p:animEffect>
                                  </p:childTnLst>
                                </p:cTn>
                              </p:par>
                            </p:childTnLst>
                          </p:cTn>
                        </p:par>
                        <p:par>
                          <p:cTn id="22" fill="hold">
                            <p:stCondLst>
                              <p:cond delay="3000"/>
                            </p:stCondLst>
                            <p:childTnLst>
                              <p:par>
                                <p:cTn id="23" presetID="2" presetClass="entr" presetSubtype="2" fill="hold" grpId="0" nodeType="afterEffect">
                                  <p:stCondLst>
                                    <p:cond delay="0"/>
                                  </p:stCondLst>
                                  <p:childTnLst>
                                    <p:set>
                                      <p:cBhvr>
                                        <p:cTn id="24" dur="1" fill="hold">
                                          <p:stCondLst>
                                            <p:cond delay="0"/>
                                          </p:stCondLst>
                                        </p:cTn>
                                        <p:tgtEl>
                                          <p:spTgt spid="4099"/>
                                        </p:tgtEl>
                                        <p:attrNameLst>
                                          <p:attrName>style.visibility</p:attrName>
                                        </p:attrNameLst>
                                      </p:cBhvr>
                                      <p:to>
                                        <p:strVal val="visible"/>
                                      </p:to>
                                    </p:set>
                                    <p:anim calcmode="lin" valueType="num">
                                      <p:cBhvr additive="base">
                                        <p:cTn id="25" dur="500" fill="hold"/>
                                        <p:tgtEl>
                                          <p:spTgt spid="4099"/>
                                        </p:tgtEl>
                                        <p:attrNameLst>
                                          <p:attrName>ppt_x</p:attrName>
                                        </p:attrNameLst>
                                      </p:cBhvr>
                                      <p:tavLst>
                                        <p:tav tm="0">
                                          <p:val>
                                            <p:strVal val="1+#ppt_w/2"/>
                                          </p:val>
                                        </p:tav>
                                        <p:tav tm="100000">
                                          <p:val>
                                            <p:strVal val="#ppt_x"/>
                                          </p:val>
                                        </p:tav>
                                      </p:tavLst>
                                    </p:anim>
                                    <p:anim calcmode="lin" valueType="num">
                                      <p:cBhvr additive="base">
                                        <p:cTn id="26" dur="500" fill="hold"/>
                                        <p:tgtEl>
                                          <p:spTgt spid="4099"/>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6"/>
                                        </p:tgtEl>
                                        <p:attrNameLst>
                                          <p:attrName>ppt_y</p:attrName>
                                        </p:attrNameLst>
                                      </p:cBhvr>
                                      <p:tavLst>
                                        <p:tav tm="0">
                                          <p:val>
                                            <p:strVal val="#ppt_y"/>
                                          </p:val>
                                        </p:tav>
                                        <p:tav tm="100000">
                                          <p:val>
                                            <p:strVal val="#ppt_y"/>
                                          </p:val>
                                        </p:tav>
                                      </p:tavLst>
                                    </p:anim>
                                    <p:anim calcmode="lin" valueType="num">
                                      <p:cBhvr>
                                        <p:cTn id="3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6"/>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
                                        </p:tgtEl>
                                        <p:attrNameLst>
                                          <p:attrName>ppt_y</p:attrName>
                                        </p:attrNameLst>
                                      </p:cBhvr>
                                      <p:tavLst>
                                        <p:tav tm="0">
                                          <p:val>
                                            <p:strVal val="#ppt_y"/>
                                          </p:val>
                                        </p:tav>
                                        <p:tav tm="100000">
                                          <p:val>
                                            <p:strVal val="#ppt_y"/>
                                          </p:val>
                                        </p:tav>
                                      </p:tavLst>
                                    </p:anim>
                                    <p:anim calcmode="lin" valueType="num">
                                      <p:cBhvr>
                                        <p:cTn id="3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
                                        </p:tgtEl>
                                      </p:cBhvr>
                                    </p:animEffect>
                                  </p:childTnLst>
                                </p:cTn>
                              </p:par>
                            </p:childTnLst>
                          </p:cTn>
                        </p:par>
                        <p:par>
                          <p:cTn id="42" fill="hold">
                            <p:stCondLst>
                              <p:cond delay="4850"/>
                            </p:stCondLst>
                            <p:childTnLst>
                              <p:par>
                                <p:cTn id="43" presetID="31"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style.rotation</p:attrName>
                                        </p:attrNameLst>
                                      </p:cBhvr>
                                      <p:tavLst>
                                        <p:tav tm="0">
                                          <p:val>
                                            <p:fltVal val="90"/>
                                          </p:val>
                                        </p:tav>
                                        <p:tav tm="100000">
                                          <p:val>
                                            <p:fltVal val="0"/>
                                          </p:val>
                                        </p:tav>
                                      </p:tavLst>
                                    </p:anim>
                                    <p:animEffect transition="in" filter="fade">
                                      <p:cBhvr>
                                        <p:cTn id="48" dur="500"/>
                                        <p:tgtEl>
                                          <p:spTgt spid="18"/>
                                        </p:tgtEl>
                                      </p:cBhvr>
                                    </p:animEffect>
                                  </p:childTnLst>
                                </p:cTn>
                              </p:par>
                            </p:childTnLst>
                          </p:cTn>
                        </p:par>
                        <p:par>
                          <p:cTn id="49" fill="hold">
                            <p:stCondLst>
                              <p:cond delay="5350"/>
                            </p:stCondLst>
                            <p:childTnLst>
                              <p:par>
                                <p:cTn id="50" presetID="2" presetClass="entr" presetSubtype="9"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2000" fill="hold"/>
                                        <p:tgtEl>
                                          <p:spTgt spid="35"/>
                                        </p:tgtEl>
                                        <p:attrNameLst>
                                          <p:attrName>ppt_x</p:attrName>
                                        </p:attrNameLst>
                                      </p:cBhvr>
                                      <p:tavLst>
                                        <p:tav tm="0">
                                          <p:val>
                                            <p:strVal val="0-#ppt_w/2"/>
                                          </p:val>
                                        </p:tav>
                                        <p:tav tm="100000">
                                          <p:val>
                                            <p:strVal val="#ppt_x"/>
                                          </p:val>
                                        </p:tav>
                                      </p:tavLst>
                                    </p:anim>
                                    <p:anim calcmode="lin" valueType="num">
                                      <p:cBhvr additive="base">
                                        <p:cTn id="53" dur="2000" fill="hold"/>
                                        <p:tgtEl>
                                          <p:spTgt spid="35"/>
                                        </p:tgtEl>
                                        <p:attrNameLst>
                                          <p:attrName>ppt_y</p:attrName>
                                        </p:attrNameLst>
                                      </p:cBhvr>
                                      <p:tavLst>
                                        <p:tav tm="0">
                                          <p:val>
                                            <p:strVal val="0-#ppt_h/2"/>
                                          </p:val>
                                        </p:tav>
                                        <p:tav tm="100000">
                                          <p:val>
                                            <p:strVal val="#ppt_y"/>
                                          </p:val>
                                        </p:tav>
                                      </p:tavLst>
                                    </p:anim>
                                  </p:childTnLst>
                                </p:cTn>
                              </p:par>
                              <p:par>
                                <p:cTn id="54" presetID="8" presetClass="emph" presetSubtype="0" fill="hold" nodeType="withEffect">
                                  <p:stCondLst>
                                    <p:cond delay="0"/>
                                  </p:stCondLst>
                                  <p:childTnLst>
                                    <p:animRot by="21600000">
                                      <p:cBhvr>
                                        <p:cTn id="55" dur="2000" fill="hold"/>
                                        <p:tgtEl>
                                          <p:spTgt spid="35"/>
                                        </p:tgtEl>
                                        <p:attrNameLst>
                                          <p:attrName>r</p:attrName>
                                        </p:attrNameLst>
                                      </p:cBhvr>
                                    </p:animRot>
                                  </p:childTnLst>
                                </p:cTn>
                              </p:par>
                              <p:par>
                                <p:cTn id="56" presetID="2" presetClass="entr" presetSubtype="9"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2000" fill="hold"/>
                                        <p:tgtEl>
                                          <p:spTgt spid="41"/>
                                        </p:tgtEl>
                                        <p:attrNameLst>
                                          <p:attrName>ppt_x</p:attrName>
                                        </p:attrNameLst>
                                      </p:cBhvr>
                                      <p:tavLst>
                                        <p:tav tm="0">
                                          <p:val>
                                            <p:strVal val="0-#ppt_w/2"/>
                                          </p:val>
                                        </p:tav>
                                        <p:tav tm="100000">
                                          <p:val>
                                            <p:strVal val="#ppt_x"/>
                                          </p:val>
                                        </p:tav>
                                      </p:tavLst>
                                    </p:anim>
                                    <p:anim calcmode="lin" valueType="num">
                                      <p:cBhvr additive="base">
                                        <p:cTn id="59" dur="2000" fill="hold"/>
                                        <p:tgtEl>
                                          <p:spTgt spid="41"/>
                                        </p:tgtEl>
                                        <p:attrNameLst>
                                          <p:attrName>ppt_y</p:attrName>
                                        </p:attrNameLst>
                                      </p:cBhvr>
                                      <p:tavLst>
                                        <p:tav tm="0">
                                          <p:val>
                                            <p:strVal val="0-#ppt_h/2"/>
                                          </p:val>
                                        </p:tav>
                                        <p:tav tm="100000">
                                          <p:val>
                                            <p:strVal val="#ppt_y"/>
                                          </p:val>
                                        </p:tav>
                                      </p:tavLst>
                                    </p:anim>
                                  </p:childTnLst>
                                </p:cTn>
                              </p:par>
                              <p:par>
                                <p:cTn id="60" presetID="8" presetClass="emph" presetSubtype="0" fill="hold" nodeType="withEffect">
                                  <p:stCondLst>
                                    <p:cond delay="0"/>
                                  </p:stCondLst>
                                  <p:childTnLst>
                                    <p:animRot by="21600000">
                                      <p:cBhvr>
                                        <p:cTn id="61" dur="2000" fill="hold"/>
                                        <p:tgtEl>
                                          <p:spTgt spid="41"/>
                                        </p:tgtEl>
                                        <p:attrNameLst>
                                          <p:attrName>r</p:attrName>
                                        </p:attrNameLst>
                                      </p:cBhvr>
                                    </p:animRot>
                                  </p:childTnLst>
                                </p:cTn>
                              </p:par>
                              <p:par>
                                <p:cTn id="62" presetID="2" presetClass="entr" presetSubtype="9" fill="hold" nodeType="withEffect">
                                  <p:stCondLst>
                                    <p:cond delay="40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2000" fill="hold"/>
                                        <p:tgtEl>
                                          <p:spTgt spid="44"/>
                                        </p:tgtEl>
                                        <p:attrNameLst>
                                          <p:attrName>ppt_x</p:attrName>
                                        </p:attrNameLst>
                                      </p:cBhvr>
                                      <p:tavLst>
                                        <p:tav tm="0">
                                          <p:val>
                                            <p:strVal val="0-#ppt_w/2"/>
                                          </p:val>
                                        </p:tav>
                                        <p:tav tm="100000">
                                          <p:val>
                                            <p:strVal val="#ppt_x"/>
                                          </p:val>
                                        </p:tav>
                                      </p:tavLst>
                                    </p:anim>
                                    <p:anim calcmode="lin" valueType="num">
                                      <p:cBhvr additive="base">
                                        <p:cTn id="65" dur="2000" fill="hold"/>
                                        <p:tgtEl>
                                          <p:spTgt spid="44"/>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400"/>
                                  </p:stCondLst>
                                  <p:childTnLst>
                                    <p:animRot by="21600000">
                                      <p:cBhvr>
                                        <p:cTn id="67" dur="2000" fill="hold"/>
                                        <p:tgtEl>
                                          <p:spTgt spid="44"/>
                                        </p:tgtEl>
                                        <p:attrNameLst>
                                          <p:attrName>r</p:attrName>
                                        </p:attrNameLst>
                                      </p:cBhvr>
                                    </p:animRot>
                                  </p:childTnLst>
                                </p:cTn>
                              </p:par>
                              <p:par>
                                <p:cTn id="68" presetID="2" presetClass="entr" presetSubtype="9" fill="hold" nodeType="withEffect">
                                  <p:stCondLst>
                                    <p:cond delay="60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2000" fill="hold"/>
                                        <p:tgtEl>
                                          <p:spTgt spid="47"/>
                                        </p:tgtEl>
                                        <p:attrNameLst>
                                          <p:attrName>ppt_x</p:attrName>
                                        </p:attrNameLst>
                                      </p:cBhvr>
                                      <p:tavLst>
                                        <p:tav tm="0">
                                          <p:val>
                                            <p:strVal val="0-#ppt_w/2"/>
                                          </p:val>
                                        </p:tav>
                                        <p:tav tm="100000">
                                          <p:val>
                                            <p:strVal val="#ppt_x"/>
                                          </p:val>
                                        </p:tav>
                                      </p:tavLst>
                                    </p:anim>
                                    <p:anim calcmode="lin" valueType="num">
                                      <p:cBhvr additive="base">
                                        <p:cTn id="71" dur="2000" fill="hold"/>
                                        <p:tgtEl>
                                          <p:spTgt spid="47"/>
                                        </p:tgtEl>
                                        <p:attrNameLst>
                                          <p:attrName>ppt_y</p:attrName>
                                        </p:attrNameLst>
                                      </p:cBhvr>
                                      <p:tavLst>
                                        <p:tav tm="0">
                                          <p:val>
                                            <p:strVal val="0-#ppt_h/2"/>
                                          </p:val>
                                        </p:tav>
                                        <p:tav tm="100000">
                                          <p:val>
                                            <p:strVal val="#ppt_y"/>
                                          </p:val>
                                        </p:tav>
                                      </p:tavLst>
                                    </p:anim>
                                  </p:childTnLst>
                                </p:cTn>
                              </p:par>
                              <p:par>
                                <p:cTn id="72" presetID="8" presetClass="emph" presetSubtype="0" fill="hold" nodeType="withEffect">
                                  <p:stCondLst>
                                    <p:cond delay="600"/>
                                  </p:stCondLst>
                                  <p:childTnLst>
                                    <p:animRot by="21600000">
                                      <p:cBhvr>
                                        <p:cTn id="73" dur="2000" fill="hold"/>
                                        <p:tgtEl>
                                          <p:spTgt spid="47"/>
                                        </p:tgtEl>
                                        <p:attrNameLst>
                                          <p:attrName>r</p:attrName>
                                        </p:attrNameLst>
                                      </p:cBhvr>
                                    </p:animRot>
                                  </p:childTnLst>
                                </p:cTn>
                              </p:par>
                              <p:par>
                                <p:cTn id="74" presetID="2" presetClass="entr" presetSubtype="9" fill="hold" nodeType="withEffect">
                                  <p:stCondLst>
                                    <p:cond delay="20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2000" fill="hold"/>
                                        <p:tgtEl>
                                          <p:spTgt spid="50"/>
                                        </p:tgtEl>
                                        <p:attrNameLst>
                                          <p:attrName>ppt_x</p:attrName>
                                        </p:attrNameLst>
                                      </p:cBhvr>
                                      <p:tavLst>
                                        <p:tav tm="0">
                                          <p:val>
                                            <p:strVal val="0-#ppt_w/2"/>
                                          </p:val>
                                        </p:tav>
                                        <p:tav tm="100000">
                                          <p:val>
                                            <p:strVal val="#ppt_x"/>
                                          </p:val>
                                        </p:tav>
                                      </p:tavLst>
                                    </p:anim>
                                    <p:anim calcmode="lin" valueType="num">
                                      <p:cBhvr additive="base">
                                        <p:cTn id="77" dur="2000" fill="hold"/>
                                        <p:tgtEl>
                                          <p:spTgt spid="50"/>
                                        </p:tgtEl>
                                        <p:attrNameLst>
                                          <p:attrName>ppt_y</p:attrName>
                                        </p:attrNameLst>
                                      </p:cBhvr>
                                      <p:tavLst>
                                        <p:tav tm="0">
                                          <p:val>
                                            <p:strVal val="0-#ppt_h/2"/>
                                          </p:val>
                                        </p:tav>
                                        <p:tav tm="100000">
                                          <p:val>
                                            <p:strVal val="#ppt_y"/>
                                          </p:val>
                                        </p:tav>
                                      </p:tavLst>
                                    </p:anim>
                                  </p:childTnLst>
                                </p:cTn>
                              </p:par>
                              <p:par>
                                <p:cTn id="78" presetID="8" presetClass="emph" presetSubtype="0" fill="hold" nodeType="withEffect">
                                  <p:stCondLst>
                                    <p:cond delay="800"/>
                                  </p:stCondLst>
                                  <p:childTnLst>
                                    <p:animRot by="21600000">
                                      <p:cBhvr>
                                        <p:cTn id="79"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4099" grpId="0"/>
      <p:bldP spid="36" grpId="0"/>
      <p:bldP spid="17" grpId="0"/>
      <p:bldP spid="18" grpId="0" animBg="1"/>
      <p:bldP spid="15" grpId="0" animBg="1"/>
      <p:bldP spid="15" grpId="1" animBg="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4" name="Rectangle 11"/>
          <p:cNvSpPr>
            <a:spLocks noChangeArrowheads="1"/>
          </p:cNvSpPr>
          <p:nvPr/>
        </p:nvSpPr>
        <p:spPr bwMode="auto">
          <a:xfrm>
            <a:off x="0" y="3043552"/>
            <a:ext cx="3878915" cy="192269"/>
          </a:xfrm>
          <a:prstGeom prst="rect">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2" y="3371612"/>
            <a:ext cx="6185721" cy="192269"/>
          </a:xfrm>
          <a:prstGeom prst="rect">
            <a:avLst/>
          </a:prstGeom>
          <a:solidFill>
            <a:schemeClr val="tx2"/>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3" y="3716494"/>
            <a:ext cx="8883596" cy="192271"/>
          </a:xfrm>
          <a:prstGeom prst="rect">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2" y="4040948"/>
            <a:ext cx="6807410" cy="192269"/>
          </a:xfrm>
          <a:prstGeom prst="rect">
            <a:avLst/>
          </a:prstGeom>
          <a:solidFill>
            <a:schemeClr val="tx2"/>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7"/>
            <a:ext cx="4473747" cy="191067"/>
          </a:xfrm>
          <a:prstGeom prst="rect">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grpSp>
        <p:nvGrpSpPr>
          <p:cNvPr id="29" name="组合 28"/>
          <p:cNvGrpSpPr/>
          <p:nvPr/>
        </p:nvGrpSpPr>
        <p:grpSpPr>
          <a:xfrm>
            <a:off x="3240825" y="1960839"/>
            <a:ext cx="1274985"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3" y="1903716"/>
              <a:ext cx="1158789" cy="853846"/>
            </a:xfrm>
            <a:prstGeom prst="rect">
              <a:avLst/>
            </a:prstGeom>
            <a:noFill/>
          </p:spPr>
          <p:txBody>
            <a:bodyPr wrap="none" rtlCol="0">
              <a:spAutoFit/>
            </a:bodyPr>
            <a:lstStyle/>
            <a:p>
              <a:pPr algn="ctr"/>
              <a:r>
                <a:rPr lang="zh-CN" altLang="en-US" dirty="0" smtClean="0">
                  <a:solidFill>
                    <a:schemeClr val="tx2"/>
                  </a:solidFill>
                  <a:latin typeface="+mn-ea"/>
                  <a:ea typeface="+mn-ea"/>
                </a:rPr>
                <a:t>服务型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2" name="组合 31"/>
          <p:cNvGrpSpPr/>
          <p:nvPr/>
        </p:nvGrpSpPr>
        <p:grpSpPr>
          <a:xfrm>
            <a:off x="5534723" y="2288899"/>
            <a:ext cx="1274985"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4" y="2375830"/>
              <a:ext cx="1158789" cy="853846"/>
            </a:xfrm>
            <a:prstGeom prst="rect">
              <a:avLst/>
            </a:prstGeom>
            <a:noFill/>
          </p:spPr>
          <p:txBody>
            <a:bodyPr wrap="none" rtlCol="0">
              <a:spAutoFit/>
            </a:bodyPr>
            <a:lstStyle/>
            <a:p>
              <a:pPr algn="ctr"/>
              <a:r>
                <a:rPr lang="zh-CN" altLang="en-US" dirty="0" smtClean="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6" y="2634982"/>
            <a:ext cx="1274985" cy="1273783"/>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89" cy="853845"/>
            </a:xfrm>
            <a:prstGeom prst="rect">
              <a:avLst/>
            </a:prstGeom>
            <a:noFill/>
          </p:spPr>
          <p:txBody>
            <a:bodyPr wrap="none" rtlCol="0">
              <a:spAutoFit/>
            </a:bodyPr>
            <a:lstStyle/>
            <a:p>
              <a:pPr algn="ctr"/>
              <a:r>
                <a:rPr lang="zh-CN" altLang="en-US" dirty="0" smtClean="0">
                  <a:solidFill>
                    <a:schemeClr val="tx2"/>
                  </a:solidFill>
                  <a:latin typeface="+mn-ea"/>
                  <a:ea typeface="+mn-ea"/>
                </a:rPr>
                <a:t>学习型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8" name="组合 37"/>
          <p:cNvGrpSpPr/>
          <p:nvPr/>
        </p:nvGrpSpPr>
        <p:grpSpPr>
          <a:xfrm>
            <a:off x="6169320" y="4040949"/>
            <a:ext cx="1274985"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6"/>
              <a:ext cx="1158789" cy="853846"/>
            </a:xfrm>
            <a:prstGeom prst="rect">
              <a:avLst/>
            </a:prstGeom>
            <a:noFill/>
          </p:spPr>
          <p:txBody>
            <a:bodyPr wrap="none" rtlCol="0">
              <a:spAutoFit/>
            </a:bodyPr>
            <a:lstStyle/>
            <a:p>
              <a:pPr algn="ctr"/>
              <a:r>
                <a:rPr lang="zh-CN" altLang="en-US" dirty="0" smtClean="0">
                  <a:solidFill>
                    <a:schemeClr val="tx2"/>
                  </a:solidFill>
                  <a:latin typeface="+mn-ea"/>
                  <a:ea typeface="+mn-ea"/>
                </a:rPr>
                <a:t>创新型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en-US" altLang="zh-CN" dirty="0" smtClean="0">
                <a:solidFill>
                  <a:schemeClr val="tx2"/>
                </a:solidFill>
                <a:latin typeface="+mn-ea"/>
                <a:ea typeface="+mn-ea"/>
              </a:endParaRPr>
            </a:p>
          </p:txBody>
        </p:sp>
      </p:grpSp>
      <p:grpSp>
        <p:nvGrpSpPr>
          <p:cNvPr id="41" name="组合 40"/>
          <p:cNvGrpSpPr/>
          <p:nvPr/>
        </p:nvGrpSpPr>
        <p:grpSpPr>
          <a:xfrm>
            <a:off x="3836858" y="4390638"/>
            <a:ext cx="1273781" cy="1273783"/>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1" y="5108690"/>
              <a:ext cx="1158791" cy="853845"/>
            </a:xfrm>
            <a:prstGeom prst="rect">
              <a:avLst/>
            </a:prstGeom>
            <a:noFill/>
          </p:spPr>
          <p:txBody>
            <a:bodyPr wrap="none" rtlCol="0">
              <a:spAutoFit/>
            </a:bodyPr>
            <a:lstStyle/>
            <a:p>
              <a:pPr algn="ctr"/>
              <a:r>
                <a:rPr lang="zh-CN" altLang="en-US" dirty="0" smtClean="0">
                  <a:solidFill>
                    <a:schemeClr val="tx2"/>
                  </a:solidFill>
                  <a:latin typeface="+mn-ea"/>
                  <a:ea typeface="+mn-ea"/>
                </a:rPr>
                <a:t>合作型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sp>
        <p:nvSpPr>
          <p:cNvPr id="44" name="等腰三角形 1"/>
          <p:cNvSpPr/>
          <p:nvPr/>
        </p:nvSpPr>
        <p:spPr bwMode="auto">
          <a:xfrm flipV="1">
            <a:off x="3157077" y="1835700"/>
            <a:ext cx="1426909" cy="132915"/>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5" name="TextBox 44"/>
          <p:cNvSpPr txBox="1"/>
          <p:nvPr/>
        </p:nvSpPr>
        <p:spPr>
          <a:xfrm>
            <a:off x="3002831" y="991815"/>
            <a:ext cx="2084097"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服务型团队建设情况文字可以在这里简要说明。</a:t>
            </a:r>
          </a:p>
        </p:txBody>
      </p:sp>
      <p:sp>
        <p:nvSpPr>
          <p:cNvPr id="46" name="等腰三角形 1"/>
          <p:cNvSpPr/>
          <p:nvPr/>
        </p:nvSpPr>
        <p:spPr bwMode="auto">
          <a:xfrm flipV="1">
            <a:off x="5395311" y="2190541"/>
            <a:ext cx="1426909" cy="132915"/>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7" name="TextBox 46"/>
          <p:cNvSpPr txBox="1"/>
          <p:nvPr/>
        </p:nvSpPr>
        <p:spPr>
          <a:xfrm>
            <a:off x="5241065" y="1407312"/>
            <a:ext cx="2084097"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竞争型团队建设情况文字可以在这里简要说明。</a:t>
            </a:r>
          </a:p>
        </p:txBody>
      </p:sp>
      <p:sp>
        <p:nvSpPr>
          <p:cNvPr id="48" name="等腰三角形 1"/>
          <p:cNvSpPr/>
          <p:nvPr/>
        </p:nvSpPr>
        <p:spPr bwMode="auto">
          <a:xfrm flipV="1">
            <a:off x="8138510" y="2545384"/>
            <a:ext cx="1426909" cy="132915"/>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9" name="TextBox 48"/>
          <p:cNvSpPr txBox="1"/>
          <p:nvPr/>
        </p:nvSpPr>
        <p:spPr>
          <a:xfrm>
            <a:off x="7984264" y="1762156"/>
            <a:ext cx="2084097"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学习型团队建设情况文字可以在这里简要说明。</a:t>
            </a:r>
          </a:p>
        </p:txBody>
      </p:sp>
      <p:sp>
        <p:nvSpPr>
          <p:cNvPr id="50" name="等腰三角形 1"/>
          <p:cNvSpPr/>
          <p:nvPr/>
        </p:nvSpPr>
        <p:spPr bwMode="auto">
          <a:xfrm>
            <a:off x="6104995" y="5315928"/>
            <a:ext cx="1426909" cy="132915"/>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51" name="TextBox 50"/>
          <p:cNvSpPr txBox="1"/>
          <p:nvPr/>
        </p:nvSpPr>
        <p:spPr>
          <a:xfrm>
            <a:off x="5950749" y="5479752"/>
            <a:ext cx="2084097"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创新型团队建设情况文字可以在这里简要说明。</a:t>
            </a:r>
          </a:p>
        </p:txBody>
      </p:sp>
      <p:sp>
        <p:nvSpPr>
          <p:cNvPr id="52" name="等腰三角形 1"/>
          <p:cNvSpPr/>
          <p:nvPr/>
        </p:nvSpPr>
        <p:spPr bwMode="auto">
          <a:xfrm>
            <a:off x="3771226" y="5602533"/>
            <a:ext cx="1426909" cy="132915"/>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53" name="TextBox 52"/>
          <p:cNvSpPr txBox="1"/>
          <p:nvPr/>
        </p:nvSpPr>
        <p:spPr>
          <a:xfrm>
            <a:off x="3616980" y="5766356"/>
            <a:ext cx="2084097"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合作型团队建设情况文字可以在这里简要说明。</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 name="TextBox 6"/>
          <p:cNvSpPr txBox="1"/>
          <p:nvPr/>
        </p:nvSpPr>
        <p:spPr>
          <a:xfrm>
            <a:off x="6602438" y="1556792"/>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8" name="TextBox 7"/>
          <p:cNvSpPr txBox="1"/>
          <p:nvPr/>
        </p:nvSpPr>
        <p:spPr>
          <a:xfrm>
            <a:off x="6589739" y="1954780"/>
            <a:ext cx="4680520"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602438" y="2966492"/>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1" name="TextBox 10"/>
          <p:cNvSpPr txBox="1"/>
          <p:nvPr/>
        </p:nvSpPr>
        <p:spPr>
          <a:xfrm>
            <a:off x="6589739" y="3364480"/>
            <a:ext cx="4680520"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602438" y="4363492"/>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6589739" y="4761479"/>
            <a:ext cx="4680520"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76" y="1268763"/>
            <a:ext cx="6266662" cy="5320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010149" y="2379096"/>
            <a:ext cx="5866298" cy="646331"/>
          </a:xfrm>
          <a:prstGeom prst="rect">
            <a:avLst/>
          </a:prstGeom>
          <a:noFill/>
        </p:spPr>
        <p:txBody>
          <a:bodyPr wrap="square" lIns="91428" tIns="45714" rIns="91428" bIns="45714" rtlCol="0">
            <a:spAutoFit/>
          </a:bodyPr>
          <a:lstStyle/>
          <a:p>
            <a:r>
              <a:rPr lang="zh-CN" altLang="en-US" sz="3600" b="1" dirty="0">
                <a:solidFill>
                  <a:srgbClr val="F8F8F8"/>
                </a:solidFill>
                <a:latin typeface="微软雅黑"/>
                <a:ea typeface="微软雅黑"/>
              </a:rPr>
              <a:t>二、取得成绩的原因和经验</a:t>
            </a:r>
          </a:p>
        </p:txBody>
      </p:sp>
      <p:cxnSp>
        <p:nvCxnSpPr>
          <p:cNvPr id="11" name="直接连接符 10"/>
          <p:cNvCxnSpPr/>
          <p:nvPr/>
        </p:nvCxnSpPr>
        <p:spPr bwMode="auto">
          <a:xfrm flipV="1">
            <a:off x="3754616" y="2276874"/>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组合 12"/>
          <p:cNvGrpSpPr/>
          <p:nvPr/>
        </p:nvGrpSpPr>
        <p:grpSpPr>
          <a:xfrm>
            <a:off x="4010147" y="3212600"/>
            <a:ext cx="2417322" cy="400111"/>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宏观环境的利好</a:t>
              </a:r>
            </a:p>
          </p:txBody>
        </p:sp>
      </p:grpSp>
      <p:grpSp>
        <p:nvGrpSpPr>
          <p:cNvPr id="20" name="组合 19"/>
          <p:cNvGrpSpPr/>
          <p:nvPr/>
        </p:nvGrpSpPr>
        <p:grpSpPr>
          <a:xfrm>
            <a:off x="4010152" y="3620149"/>
            <a:ext cx="2930284" cy="400111"/>
            <a:chOff x="3276600" y="3624263"/>
            <a:chExt cx="234030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公司给予的大力支持</a:t>
              </a:r>
            </a:p>
          </p:txBody>
        </p:sp>
      </p:grpSp>
      <p:grpSp>
        <p:nvGrpSpPr>
          <p:cNvPr id="19" name="组合 18"/>
          <p:cNvGrpSpPr/>
          <p:nvPr/>
        </p:nvGrpSpPr>
        <p:grpSpPr>
          <a:xfrm>
            <a:off x="4010149" y="4039251"/>
            <a:ext cx="2417322" cy="400111"/>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竞争对手的失误</a:t>
              </a:r>
            </a:p>
          </p:txBody>
        </p:sp>
      </p:grpSp>
      <p:grpSp>
        <p:nvGrpSpPr>
          <p:cNvPr id="29" name="组合 28"/>
          <p:cNvGrpSpPr/>
          <p:nvPr/>
        </p:nvGrpSpPr>
        <p:grpSpPr>
          <a:xfrm>
            <a:off x="7202650" y="3244401"/>
            <a:ext cx="2673804" cy="400111"/>
            <a:chOff x="3276600" y="3624263"/>
            <a:chExt cx="2135466"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6"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自身对目标的重视</a:t>
              </a:r>
            </a:p>
          </p:txBody>
        </p:sp>
      </p:grpSp>
      <p:grpSp>
        <p:nvGrpSpPr>
          <p:cNvPr id="34" name="组合 33"/>
          <p:cNvGrpSpPr/>
          <p:nvPr/>
        </p:nvGrpSpPr>
        <p:grpSpPr>
          <a:xfrm>
            <a:off x="7202641" y="3639142"/>
            <a:ext cx="2417322" cy="400111"/>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自身能力的提升</a:t>
              </a:r>
            </a:p>
          </p:txBody>
        </p:sp>
      </p:grpSp>
      <p:grpSp>
        <p:nvGrpSpPr>
          <p:cNvPr id="40" name="组合 39"/>
          <p:cNvGrpSpPr/>
          <p:nvPr/>
        </p:nvGrpSpPr>
        <p:grpSpPr>
          <a:xfrm>
            <a:off x="7202648" y="4043435"/>
            <a:ext cx="2930284" cy="400111"/>
            <a:chOff x="3276600" y="3624263"/>
            <a:chExt cx="2340307"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对市场前瞻性的认识</a:t>
              </a:r>
            </a:p>
          </p:txBody>
        </p:sp>
      </p:grpSp>
      <p:sp>
        <p:nvSpPr>
          <p:cNvPr id="39"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2" y="2354839"/>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018284279"/>
      </p:ext>
    </p:extLst>
  </p:cSld>
  <p:clrMapOvr>
    <a:masterClrMapping/>
  </p:clrMapOvr>
  <mc:AlternateContent xmlns:mc="http://schemas.openxmlformats.org/markup-compatibility/2006" xmlns:p14="http://schemas.microsoft.com/office/powerpoint/2010/main">
    <mc:Choice Requires="p14">
      <p:transition spd="slow" p14:dur="1600" advTm="3745">
        <p:blinds dir="vert"/>
      </p:transition>
    </mc:Choice>
    <mc:Fallback xmlns="">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5"/>
            <a:ext cx="2100479" cy="420599"/>
          </a:xfrm>
          <a:prstGeom prst="rect">
            <a:avLst/>
          </a:prstGeom>
          <a:noFill/>
        </p:spPr>
        <p:txBody>
          <a:bodyPr wrap="none" lIns="91428" tIns="45714" rIns="91428" bIns="45714" rtlCol="0">
            <a:spAutoFit/>
          </a:bodyPr>
          <a:lstStyle/>
          <a:p>
            <a:r>
              <a:rPr lang="zh-CN" altLang="en-US" sz="2100" dirty="0">
                <a:solidFill>
                  <a:srgbClr val="C2C1C1">
                    <a:lumMod val="20000"/>
                    <a:lumOff val="80000"/>
                  </a:srgbClr>
                </a:solidFill>
                <a:latin typeface="微软雅黑"/>
                <a:ea typeface="微软雅黑"/>
              </a:rPr>
              <a:t>宏观环境的利好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5834271" y="1867046"/>
            <a:ext cx="1789503" cy="20705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5" y="2672538"/>
            <a:ext cx="1083564" cy="621457"/>
          </a:xfrm>
          <a:prstGeom prst="rect">
            <a:avLst/>
          </a:prstGeom>
          <a:no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1"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3"/>
            <a:ext cx="1083564" cy="621457"/>
          </a:xfrm>
          <a:prstGeom prst="rect">
            <a:avLst/>
          </a:prstGeom>
          <a:no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宏观利好</a:t>
            </a:r>
            <a:endParaRPr lang="en-US" altLang="zh-CN" dirty="0" smtClean="0"/>
          </a:p>
          <a:p>
            <a:r>
              <a:rPr lang="zh-CN" altLang="en-US" dirty="0" smtClean="0"/>
              <a:t>表现二</a:t>
            </a:r>
            <a:endParaRPr lang="zh-CN" altLang="en-US" dirty="0"/>
          </a:p>
        </p:txBody>
      </p:sp>
      <p:sp>
        <p:nvSpPr>
          <p:cNvPr id="11" name="等腰三角形 2"/>
          <p:cNvSpPr/>
          <p:nvPr/>
        </p:nvSpPr>
        <p:spPr bwMode="auto">
          <a:xfrm rot="16474575">
            <a:off x="4164460" y="1439232"/>
            <a:ext cx="1789503" cy="20705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8"/>
            <a:ext cx="1083564" cy="621457"/>
          </a:xfrm>
          <a:prstGeom prst="rect">
            <a:avLst/>
          </a:prstGeom>
          <a:no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smtClean="0"/>
              <a:t>表现三</a:t>
            </a:r>
            <a:endParaRPr lang="zh-CN" altLang="en-US" dirty="0"/>
          </a:p>
        </p:txBody>
      </p:sp>
      <p:sp>
        <p:nvSpPr>
          <p:cNvPr id="13" name="TextBox 12"/>
          <p:cNvSpPr txBox="1"/>
          <p:nvPr/>
        </p:nvSpPr>
        <p:spPr>
          <a:xfrm>
            <a:off x="1188666" y="1340768"/>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1188666" y="1649857"/>
            <a:ext cx="2767182"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sp>
        <p:nvSpPr>
          <p:cNvPr id="15" name="TextBox 14"/>
          <p:cNvSpPr txBox="1"/>
          <p:nvPr/>
        </p:nvSpPr>
        <p:spPr>
          <a:xfrm>
            <a:off x="7907435" y="1024959"/>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6" name="TextBox 15"/>
          <p:cNvSpPr txBox="1"/>
          <p:nvPr/>
        </p:nvSpPr>
        <p:spPr>
          <a:xfrm>
            <a:off x="7907436" y="2929782"/>
            <a:ext cx="2767182"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sp>
        <p:nvSpPr>
          <p:cNvPr id="17" name="TextBox 16"/>
          <p:cNvSpPr txBox="1"/>
          <p:nvPr/>
        </p:nvSpPr>
        <p:spPr>
          <a:xfrm>
            <a:off x="2372655" y="5018207"/>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8" name="TextBox 17"/>
          <p:cNvSpPr txBox="1"/>
          <p:nvPr/>
        </p:nvSpPr>
        <p:spPr>
          <a:xfrm>
            <a:off x="2372654" y="5327292"/>
            <a:ext cx="4429544" cy="830997"/>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sp>
        <p:nvSpPr>
          <p:cNvPr id="2" name="矩形 1"/>
          <p:cNvSpPr/>
          <p:nvPr/>
        </p:nvSpPr>
        <p:spPr bwMode="auto">
          <a:xfrm>
            <a:off x="8015188" y="1447104"/>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0" name="矩形 19"/>
          <p:cNvSpPr/>
          <p:nvPr/>
        </p:nvSpPr>
        <p:spPr bwMode="auto">
          <a:xfrm>
            <a:off x="1301921" y="2964961"/>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1" name="矩形 20"/>
          <p:cNvSpPr/>
          <p:nvPr/>
        </p:nvSpPr>
        <p:spPr bwMode="auto">
          <a:xfrm>
            <a:off x="6904310" y="5012799"/>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Tree>
    <p:extLst>
      <p:ext uri="{BB962C8B-B14F-4D97-AF65-F5344CB8AC3E}">
        <p14:creationId xmlns:p14="http://schemas.microsoft.com/office/powerpoint/2010/main" val="2273820368"/>
      </p:ext>
    </p:extLst>
  </p:cSld>
  <p:clrMapOvr>
    <a:masterClrMapping/>
  </p:clrMapOvr>
  <p:transition spd="slow" advTm="9866">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grpSp>
        <p:nvGrpSpPr>
          <p:cNvPr id="9" name="组合 8"/>
          <p:cNvGrpSpPr/>
          <p:nvPr/>
        </p:nvGrpSpPr>
        <p:grpSpPr>
          <a:xfrm>
            <a:off x="1182690" y="3901727"/>
            <a:ext cx="3592514"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91" y="1703984"/>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9" y="1700811"/>
            <a:ext cx="3584574"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3" y="3898555"/>
            <a:ext cx="3594100"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1" y="174415"/>
            <a:ext cx="3195222" cy="420599"/>
          </a:xfrm>
          <a:prstGeom prst="rect">
            <a:avLst/>
          </a:prstGeom>
          <a:noFill/>
        </p:spPr>
        <p:txBody>
          <a:bodyPr wrap="none" lIns="91428" tIns="45714" rIns="91428" bIns="45714" rtlCol="0">
            <a:spAutoFit/>
          </a:bodyPr>
          <a:lstStyle/>
          <a:p>
            <a:r>
              <a:rPr lang="zh-CN" altLang="en-US" sz="21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1259321" y="3601041"/>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4813540" y="3601906"/>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14"/>
          <p:cNvSpPr>
            <a:spLocks noChangeArrowheads="1"/>
          </p:cNvSpPr>
          <p:nvPr/>
        </p:nvSpPr>
        <p:spPr bwMode="auto">
          <a:xfrm>
            <a:off x="1433515" y="2269135"/>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5" y="4428779"/>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5" y="2269135"/>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5" y="4428779"/>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lIns="91428" tIns="45714" rIns="91428" bIns="45714"/>
          <a:lstStyle/>
          <a:p>
            <a:endParaRPr lang="zh-CN" altLang="en-US"/>
          </a:p>
        </p:txBody>
      </p:sp>
      <p:sp>
        <p:nvSpPr>
          <p:cNvPr id="38" name="直接连接符 19"/>
          <p:cNvSpPr>
            <a:spLocks noChangeShapeType="1"/>
          </p:cNvSpPr>
          <p:nvPr/>
        </p:nvSpPr>
        <p:spPr bwMode="auto">
          <a:xfrm>
            <a:off x="7924007"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lIns="91428" tIns="45714" rIns="91428" bIns="45714"/>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lIns="91428" tIns="45714" rIns="91428" bIns="45714"/>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a:noFill/>
              </a14:hiddenFill>
            </a:ext>
          </a:extLst>
        </p:spPr>
        <p:txBody>
          <a:bodyPr lIns="91428" tIns="45714" rIns="91428" bIns="45714"/>
          <a:lstStyle/>
          <a:p>
            <a:endParaRPr lang="zh-CN" altLang="en-US"/>
          </a:p>
        </p:txBody>
      </p:sp>
      <p:sp>
        <p:nvSpPr>
          <p:cNvPr id="42" name="文本框 23"/>
          <p:cNvSpPr>
            <a:spLocks noChangeArrowheads="1"/>
          </p:cNvSpPr>
          <p:nvPr/>
        </p:nvSpPr>
        <p:spPr bwMode="auto">
          <a:xfrm>
            <a:off x="2006603" y="4038252"/>
            <a:ext cx="2016125"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4" y="2351898"/>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6"/>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8" y="4552817"/>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7"/>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8"/>
            <a:ext cx="2339570" cy="369332"/>
            <a:chOff x="7931943" y="1867496"/>
            <a:chExt cx="2339569" cy="369332"/>
          </a:xfrm>
        </p:grpSpPr>
        <p:sp>
          <p:nvSpPr>
            <p:cNvPr id="44" name="文本框 25"/>
            <p:cNvSpPr>
              <a:spLocks noChangeArrowheads="1"/>
            </p:cNvSpPr>
            <p:nvPr/>
          </p:nvSpPr>
          <p:spPr bwMode="auto">
            <a:xfrm>
              <a:off x="8253801" y="1867496"/>
              <a:ext cx="20177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政策上的倾斜</a:t>
              </a:r>
              <a:endParaRPr lang="zh-CN" altLang="en-US" b="1" dirty="0">
                <a:solidFill>
                  <a:srgbClr val="F8F8F8"/>
                </a:solidFill>
                <a:latin typeface="+mn-ea"/>
                <a:ea typeface="+mn-ea"/>
              </a:endParaRPr>
            </a:p>
          </p:txBody>
        </p:sp>
        <p:pic>
          <p:nvPicPr>
            <p:cNvPr id="53"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1565277" y="1857178"/>
            <a:ext cx="2282826" cy="369332"/>
            <a:chOff x="1565275" y="1857175"/>
            <a:chExt cx="2282826" cy="369332"/>
          </a:xfrm>
        </p:grpSpPr>
        <p:sp>
          <p:nvSpPr>
            <p:cNvPr id="41" name="文本框 22"/>
            <p:cNvSpPr>
              <a:spLocks noChangeArrowheads="1"/>
            </p:cNvSpPr>
            <p:nvPr/>
          </p:nvSpPr>
          <p:spPr bwMode="auto">
            <a:xfrm>
              <a:off x="1831976" y="1857175"/>
              <a:ext cx="2016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战略上的指导</a:t>
              </a:r>
              <a:endParaRPr lang="zh-CN" altLang="en-US" b="1" dirty="0">
                <a:solidFill>
                  <a:srgbClr val="F8F8F8"/>
                </a:solidFill>
                <a:latin typeface="+mn-ea"/>
                <a:ea typeface="+mn-ea"/>
              </a:endParaRP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7924008" y="4038250"/>
            <a:ext cx="2385219" cy="369332"/>
            <a:chOff x="7924006" y="4038252"/>
            <a:chExt cx="2385219" cy="369332"/>
          </a:xfrm>
        </p:grpSpPr>
        <p:sp>
          <p:nvSpPr>
            <p:cNvPr id="43" name="文本框 24"/>
            <p:cNvSpPr>
              <a:spLocks noChangeArrowheads="1"/>
            </p:cNvSpPr>
            <p:nvPr/>
          </p:nvSpPr>
          <p:spPr bwMode="auto">
            <a:xfrm>
              <a:off x="8291513" y="4038252"/>
              <a:ext cx="2017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1530349" y="4038250"/>
            <a:ext cx="2319338" cy="369332"/>
            <a:chOff x="1530350" y="4038252"/>
            <a:chExt cx="2319338" cy="369332"/>
          </a:xfrm>
        </p:grpSpPr>
        <p:pic>
          <p:nvPicPr>
            <p:cNvPr id="56" name="图片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168"/>
          <a:stretch/>
        </p:blipFill>
        <p:spPr>
          <a:xfrm>
            <a:off x="4064562" y="666516"/>
            <a:ext cx="8151986" cy="6004800"/>
          </a:xfrm>
          <a:prstGeom prst="rect">
            <a:avLst/>
          </a:prstGeom>
        </p:spPr>
      </p:pic>
      <p:sp>
        <p:nvSpPr>
          <p:cNvPr id="77" name="TextBox 76"/>
          <p:cNvSpPr txBox="1"/>
          <p:nvPr/>
        </p:nvSpPr>
        <p:spPr>
          <a:xfrm>
            <a:off x="434670" y="174415"/>
            <a:ext cx="2100479" cy="420599"/>
          </a:xfrm>
          <a:prstGeom prst="rect">
            <a:avLst/>
          </a:prstGeom>
          <a:noFill/>
        </p:spPr>
        <p:txBody>
          <a:bodyPr wrap="none" lIns="91428" tIns="45714" rIns="91428" bIns="45714" rtlCol="0">
            <a:spAutoFit/>
          </a:bodyPr>
          <a:lstStyle/>
          <a:p>
            <a:r>
              <a:rPr lang="zh-CN" altLang="en-US" sz="2100" dirty="0">
                <a:solidFill>
                  <a:schemeClr val="bg2">
                    <a:lumMod val="20000"/>
                    <a:lumOff val="80000"/>
                  </a:schemeClr>
                </a:solidFill>
                <a:latin typeface="微软雅黑"/>
                <a:ea typeface="微软雅黑"/>
              </a:rPr>
              <a:t>竞争对手的失误</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Freeform 5"/>
          <p:cNvSpPr>
            <a:spLocks/>
          </p:cNvSpPr>
          <p:nvPr/>
        </p:nvSpPr>
        <p:spPr bwMode="auto">
          <a:xfrm>
            <a:off x="4723740" y="2592391"/>
            <a:ext cx="1389062"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8" name="Freeform 6"/>
          <p:cNvSpPr>
            <a:spLocks/>
          </p:cNvSpPr>
          <p:nvPr/>
        </p:nvSpPr>
        <p:spPr bwMode="auto">
          <a:xfrm>
            <a:off x="3096551"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9" name="Freeform 7"/>
          <p:cNvSpPr>
            <a:spLocks/>
          </p:cNvSpPr>
          <p:nvPr/>
        </p:nvSpPr>
        <p:spPr bwMode="auto">
          <a:xfrm>
            <a:off x="3060041" y="4260854"/>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1"/>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1" name="TextBox 10"/>
          <p:cNvSpPr txBox="1"/>
          <p:nvPr/>
        </p:nvSpPr>
        <p:spPr>
          <a:xfrm>
            <a:off x="3400134" y="3060524"/>
            <a:ext cx="1584176" cy="1200316"/>
          </a:xfrm>
          <a:prstGeom prst="rect">
            <a:avLst/>
          </a:prstGeom>
          <a:noFill/>
        </p:spPr>
        <p:txBody>
          <a:bodyPr wrap="square" lIns="91428" tIns="45714" rIns="91428" bIns="45714" rtlCol="0">
            <a:spAutoFit/>
          </a:bodyPr>
          <a:lstStyle/>
          <a:p>
            <a:pPr algn="ctr"/>
            <a:r>
              <a:rPr lang="zh-CN" altLang="en-US" dirty="0" smtClean="0">
                <a:solidFill>
                  <a:schemeClr val="tx2"/>
                </a:solidFill>
                <a:latin typeface="+mn-ea"/>
                <a:ea typeface="+mn-ea"/>
              </a:rPr>
              <a:t>竞争对手主要犯了四个错误，给我们留下了机会</a:t>
            </a:r>
            <a:endParaRPr lang="zh-CN" altLang="en-US" dirty="0">
              <a:solidFill>
                <a:schemeClr val="tx2"/>
              </a:solidFill>
              <a:latin typeface="+mn-ea"/>
              <a:ea typeface="+mn-ea"/>
            </a:endParaRPr>
          </a:p>
        </p:txBody>
      </p:sp>
      <p:sp>
        <p:nvSpPr>
          <p:cNvPr id="12" name="矩形 16"/>
          <p:cNvSpPr>
            <a:spLocks noChangeArrowheads="1"/>
          </p:cNvSpPr>
          <p:nvPr/>
        </p:nvSpPr>
        <p:spPr bwMode="auto">
          <a:xfrm>
            <a:off x="6218814" y="3344445"/>
            <a:ext cx="1463745" cy="107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2" y="2942809"/>
            <a:ext cx="2017712"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失误一</a:t>
            </a:r>
            <a:endParaRPr lang="zh-CN" altLang="en-US" b="1" dirty="0">
              <a:solidFill>
                <a:schemeClr val="tx2"/>
              </a:solidFill>
              <a:latin typeface="+mn-ea"/>
              <a:ea typeface="+mn-ea"/>
            </a:endParaRPr>
          </a:p>
        </p:txBody>
      </p:sp>
      <p:sp>
        <p:nvSpPr>
          <p:cNvPr id="14" name="矩形 16"/>
          <p:cNvSpPr>
            <a:spLocks noChangeArrowheads="1"/>
          </p:cNvSpPr>
          <p:nvPr/>
        </p:nvSpPr>
        <p:spPr bwMode="auto">
          <a:xfrm>
            <a:off x="606250" y="3255545"/>
            <a:ext cx="1387675" cy="107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8" y="2853909"/>
            <a:ext cx="2017712"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失误二</a:t>
            </a:r>
            <a:endParaRPr lang="zh-CN" altLang="en-US" b="1" dirty="0">
              <a:solidFill>
                <a:schemeClr val="tx2"/>
              </a:solidFill>
              <a:latin typeface="+mn-ea"/>
              <a:ea typeface="+mn-ea"/>
            </a:endParaRPr>
          </a:p>
        </p:txBody>
      </p:sp>
      <p:sp>
        <p:nvSpPr>
          <p:cNvPr id="16" name="矩形 15"/>
          <p:cNvSpPr>
            <a:spLocks noChangeArrowheads="1"/>
          </p:cNvSpPr>
          <p:nvPr/>
        </p:nvSpPr>
        <p:spPr bwMode="auto">
          <a:xfrm>
            <a:off x="1961313" y="6017797"/>
            <a:ext cx="4344789"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失误四</a:t>
            </a:r>
            <a:endParaRPr lang="zh-CN" altLang="en-US" b="1" dirty="0">
              <a:solidFill>
                <a:schemeClr val="tx2"/>
              </a:solidFill>
              <a:latin typeface="+mn-ea"/>
              <a:ea typeface="+mn-ea"/>
            </a:endParaRPr>
          </a:p>
        </p:txBody>
      </p:sp>
      <p:sp>
        <p:nvSpPr>
          <p:cNvPr id="18" name="矩形 17"/>
          <p:cNvSpPr>
            <a:spLocks noChangeArrowheads="1"/>
          </p:cNvSpPr>
          <p:nvPr/>
        </p:nvSpPr>
        <p:spPr bwMode="auto">
          <a:xfrm>
            <a:off x="1973041" y="1208673"/>
            <a:ext cx="4250334"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2" y="838787"/>
            <a:ext cx="1758673"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失误三</a:t>
            </a:r>
            <a:endParaRPr lang="zh-CN" altLang="en-US" b="1" dirty="0">
              <a:solidFill>
                <a:schemeClr val="tx2"/>
              </a:solidFill>
              <a:latin typeface="+mn-ea"/>
              <a:ea typeface="+mn-ea"/>
            </a:endParaRPr>
          </a:p>
        </p:txBody>
      </p:sp>
    </p:spTree>
    <p:extLst>
      <p:ext uri="{BB962C8B-B14F-4D97-AF65-F5344CB8AC3E}">
        <p14:creationId xmlns:p14="http://schemas.microsoft.com/office/powerpoint/2010/main" val="2169707121"/>
      </p:ext>
    </p:extLst>
  </p:cSld>
  <p:clrMapOvr>
    <a:masterClrMapping/>
  </p:clrMapOvr>
  <p:transition spd="slow" advTm="6158">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3" y="174415"/>
            <a:ext cx="2921537" cy="420599"/>
          </a:xfrm>
          <a:prstGeom prst="rect">
            <a:avLst/>
          </a:prstGeom>
          <a:noFill/>
        </p:spPr>
        <p:txBody>
          <a:bodyPr wrap="none" lIns="91428" tIns="45714" rIns="91428" bIns="45714" rtlCol="0">
            <a:spAutoFit/>
          </a:bodyPr>
          <a:lstStyle/>
          <a:p>
            <a:r>
              <a:rPr lang="zh-CN" altLang="en-US" sz="21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47" name="圆角矩形 46"/>
          <p:cNvSpPr/>
          <p:nvPr/>
        </p:nvSpPr>
        <p:spPr bwMode="auto">
          <a:xfrm>
            <a:off x="1562671" y="1837401"/>
            <a:ext cx="2775943" cy="2866763"/>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3"/>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9" y="2165907"/>
            <a:ext cx="2448269" cy="2308312"/>
          </a:xfrm>
          <a:prstGeom prst="rect">
            <a:avLst/>
          </a:prstGeom>
          <a:noFill/>
          <a:ln w="9525">
            <a:noFill/>
            <a:miter lim="800000"/>
            <a:headEnd/>
            <a:tailEnd/>
          </a:ln>
        </p:spPr>
        <p:txBody>
          <a:bodyPr wrap="square" lIns="91428" tIns="45714" rIns="91428" bIns="45714">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2" y="1837401"/>
            <a:ext cx="2775943" cy="2866763"/>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10" y="2165907"/>
            <a:ext cx="2292276" cy="2308312"/>
          </a:xfrm>
          <a:prstGeom prst="rect">
            <a:avLst/>
          </a:prstGeom>
          <a:noFill/>
          <a:ln w="9525">
            <a:noFill/>
            <a:miter lim="800000"/>
            <a:headEnd/>
            <a:tailEnd/>
          </a:ln>
        </p:spPr>
        <p:txBody>
          <a:bodyPr wrap="square" lIns="91428" tIns="45714" rIns="91428" bIns="45714">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8" y="2196356"/>
            <a:ext cx="2314559" cy="2308312"/>
          </a:xfrm>
          <a:prstGeom prst="rect">
            <a:avLst/>
          </a:prstGeom>
          <a:noFill/>
          <a:ln w="9525">
            <a:noFill/>
            <a:miter lim="800000"/>
            <a:headEnd/>
            <a:tailEnd/>
          </a:ln>
        </p:spPr>
        <p:txBody>
          <a:bodyPr wrap="square" lIns="91428" tIns="45714" rIns="91428" bIns="45714">
            <a:spAutoFit/>
          </a:bodyPr>
          <a:lstStyle/>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6"/>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9" y="5509133"/>
            <a:ext cx="5934337" cy="492443"/>
          </a:xfrm>
          <a:prstGeom prst="rect">
            <a:avLst/>
          </a:prstGeom>
          <a:noFill/>
          <a:scene3d>
            <a:camera prst="orthographicFront"/>
            <a:lightRig rig="threePt" dir="t"/>
          </a:scene3d>
          <a:sp3d/>
        </p:spPr>
        <p:txBody>
          <a:bodyPr lIns="91428" tIns="45714" rIns="91428" bIns="45714">
            <a:spAutoFit/>
          </a:bodyPr>
          <a:lstStyle/>
          <a:p>
            <a:pPr algn="ctr" fontAlgn="auto">
              <a:spcBef>
                <a:spcPts val="0"/>
              </a:spcBef>
              <a:spcAft>
                <a:spcPts val="0"/>
              </a:spcAft>
              <a:tabLst>
                <a:tab pos="8520564" algn="r"/>
              </a:tabLst>
              <a:defRPr/>
            </a:pPr>
            <a:r>
              <a:rPr lang="zh-CN" altLang="en-US" sz="2500" dirty="0">
                <a:solidFill>
                  <a:srgbClr val="F8F8F8"/>
                </a:solidFill>
                <a:latin typeface="微软雅黑" pitchFamily="34" charset="-122"/>
                <a:ea typeface="微软雅黑" pitchFamily="34" charset="-122"/>
              </a:rPr>
              <a:t>提前一个月完成计划，创造了多项第一</a:t>
            </a:r>
          </a:p>
        </p:txBody>
      </p:sp>
      <p:sp>
        <p:nvSpPr>
          <p:cNvPr id="55" name="燕尾形 54"/>
          <p:cNvSpPr/>
          <p:nvPr/>
        </p:nvSpPr>
        <p:spPr>
          <a:xfrm rot="16200000" flipH="1" flipV="1">
            <a:off x="8927940" y="4787000"/>
            <a:ext cx="394584" cy="660963"/>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2" y="1332669"/>
            <a:ext cx="2775943" cy="427467"/>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9"/>
            <a:ext cx="2775943" cy="427467"/>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9"/>
            <a:ext cx="2775943" cy="427467"/>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6" y="1332669"/>
            <a:ext cx="2127011" cy="369320"/>
          </a:xfrm>
          <a:prstGeom prst="rect">
            <a:avLst/>
          </a:prstGeom>
          <a:noFill/>
          <a:ln>
            <a:noFill/>
          </a:ln>
          <a:scene3d>
            <a:camera prst="orthographicFront"/>
            <a:lightRig rig="threePt" dir="t"/>
          </a:scene3d>
          <a:sp3d/>
        </p:spPr>
        <p:txBody>
          <a:bodyPr wrap="square" lIns="91428" tIns="45714" rIns="91428" bIns="45714">
            <a:spAutoFit/>
          </a:bodyPr>
          <a:lstStyle/>
          <a:p>
            <a:pPr algn="ctr" fontAlgn="auto">
              <a:spcBef>
                <a:spcPts val="0"/>
              </a:spcBef>
              <a:spcAft>
                <a:spcPts val="0"/>
              </a:spcAft>
              <a:defRPr/>
            </a:pPr>
            <a:r>
              <a:rPr lang="zh-CN" altLang="en-US" dirty="0">
                <a:solidFill>
                  <a:srgbClr val="F8F8F8"/>
                </a:solidFill>
                <a:latin typeface="微软雅黑" pitchFamily="34" charset="-122"/>
                <a:ea typeface="微软雅黑" pitchFamily="34" charset="-122"/>
              </a:rPr>
              <a:t>思想步调一致</a:t>
            </a:r>
          </a:p>
        </p:txBody>
      </p:sp>
      <p:sp>
        <p:nvSpPr>
          <p:cNvPr id="60" name="矩形 59"/>
          <p:cNvSpPr>
            <a:spLocks noChangeArrowheads="1"/>
          </p:cNvSpPr>
          <p:nvPr/>
        </p:nvSpPr>
        <p:spPr bwMode="auto">
          <a:xfrm>
            <a:off x="8114605" y="1332669"/>
            <a:ext cx="2160240" cy="369320"/>
          </a:xfrm>
          <a:prstGeom prst="rect">
            <a:avLst/>
          </a:prstGeom>
          <a:noFill/>
          <a:ln>
            <a:noFill/>
          </a:ln>
          <a:scene3d>
            <a:camera prst="orthographicFront"/>
            <a:lightRig rig="threePt" dir="t"/>
          </a:scene3d>
          <a:sp3d/>
        </p:spPr>
        <p:txBody>
          <a:bodyPr wrap="square" lIns="91428" tIns="45714" rIns="91428" bIns="45714">
            <a:spAutoFit/>
          </a:bodyPr>
          <a:lstStyle/>
          <a:p>
            <a:pPr algn="ctr" fontAlgn="auto">
              <a:spcBef>
                <a:spcPts val="0"/>
              </a:spcBef>
              <a:spcAft>
                <a:spcPts val="0"/>
              </a:spcAft>
              <a:defRPr/>
            </a:pPr>
            <a:r>
              <a:rPr lang="zh-CN" altLang="en-US" dirty="0">
                <a:solidFill>
                  <a:srgbClr val="F8F8F8"/>
                </a:solidFill>
                <a:latin typeface="微软雅黑" pitchFamily="34" charset="-122"/>
                <a:ea typeface="微软雅黑" pitchFamily="34" charset="-122"/>
              </a:rPr>
              <a:t>行动快捷有效</a:t>
            </a:r>
          </a:p>
        </p:txBody>
      </p:sp>
      <p:sp>
        <p:nvSpPr>
          <p:cNvPr id="61" name="矩形 60"/>
          <p:cNvSpPr>
            <a:spLocks noChangeArrowheads="1"/>
          </p:cNvSpPr>
          <p:nvPr/>
        </p:nvSpPr>
        <p:spPr bwMode="auto">
          <a:xfrm>
            <a:off x="5018263" y="1332669"/>
            <a:ext cx="2016223" cy="369320"/>
          </a:xfrm>
          <a:prstGeom prst="rect">
            <a:avLst/>
          </a:prstGeom>
          <a:noFill/>
          <a:ln>
            <a:noFill/>
          </a:ln>
          <a:scene3d>
            <a:camera prst="orthographicFront"/>
            <a:lightRig rig="threePt" dir="t"/>
          </a:scene3d>
          <a:sp3d/>
        </p:spPr>
        <p:txBody>
          <a:bodyPr wrap="square" lIns="91428" tIns="45714" rIns="91428" bIns="45714">
            <a:spAutoFit/>
          </a:bodyPr>
          <a:lstStyle/>
          <a:p>
            <a:pPr algn="ctr" fontAlgn="auto">
              <a:spcBef>
                <a:spcPts val="0"/>
              </a:spcBef>
              <a:spcAft>
                <a:spcPts val="0"/>
              </a:spcAft>
              <a:defRPr/>
            </a:pPr>
            <a:r>
              <a:rPr lang="zh-CN" altLang="en-US">
                <a:solidFill>
                  <a:srgbClr val="F8F8F8"/>
                </a:solidFill>
                <a:latin typeface="微软雅黑" pitchFamily="34" charset="-122"/>
                <a:ea typeface="微软雅黑" pitchFamily="34" charset="-122"/>
              </a:rPr>
              <a:t>计划周密合理</a:t>
            </a:r>
            <a:endParaRPr lang="zh-CN" altLang="en-US"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6" y="4787000"/>
            <a:ext cx="394584" cy="660963"/>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7000"/>
            <a:ext cx="394584" cy="660963"/>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5"/>
            <a:ext cx="2100479" cy="420599"/>
          </a:xfrm>
          <a:prstGeom prst="rect">
            <a:avLst/>
          </a:prstGeom>
          <a:noFill/>
        </p:spPr>
        <p:txBody>
          <a:bodyPr wrap="none" lIns="91428" tIns="45714" rIns="91428" bIns="45714" rtlCol="0">
            <a:spAutoFit/>
          </a:bodyPr>
          <a:lstStyle/>
          <a:p>
            <a:r>
              <a:rPr lang="zh-CN" altLang="en-US" sz="21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695954" y="1272089"/>
            <a:ext cx="2439213" cy="2169813"/>
          </a:xfrm>
          <a:prstGeom prst="rect">
            <a:avLst/>
          </a:prstGeom>
          <a:noFill/>
        </p:spPr>
        <p:txBody>
          <a:bodyPr wrap="square" lIns="91428" tIns="45714" rIns="91428" bIns="45714"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8" name="组合 7"/>
          <p:cNvGrpSpPr/>
          <p:nvPr/>
        </p:nvGrpSpPr>
        <p:grpSpPr>
          <a:xfrm>
            <a:off x="1071847" y="1272825"/>
            <a:ext cx="7607300" cy="4565651"/>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5" y="5721001"/>
            <a:ext cx="184151" cy="185739"/>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4" y="4784377"/>
            <a:ext cx="184151" cy="184151"/>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7" y="5124101"/>
            <a:ext cx="184151" cy="185739"/>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1" y="4368451"/>
            <a:ext cx="184151" cy="184151"/>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9" y="4376389"/>
            <a:ext cx="184151" cy="184151"/>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7" y="4130327"/>
            <a:ext cx="184151" cy="184151"/>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6" y="3017489"/>
            <a:ext cx="184151" cy="184151"/>
          </a:xfrm>
          <a:prstGeom prst="ellipse">
            <a:avLst/>
          </a:pr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8" name="TextBox 17"/>
          <p:cNvSpPr txBox="1"/>
          <p:nvPr/>
        </p:nvSpPr>
        <p:spPr>
          <a:xfrm>
            <a:off x="1387759" y="3848601"/>
            <a:ext cx="1531164"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19" name="TextBox 18"/>
          <p:cNvSpPr txBox="1"/>
          <p:nvPr/>
        </p:nvSpPr>
        <p:spPr>
          <a:xfrm>
            <a:off x="1407506" y="4178567"/>
            <a:ext cx="2039937"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0" name="TextBox 19"/>
          <p:cNvSpPr txBox="1"/>
          <p:nvPr/>
        </p:nvSpPr>
        <p:spPr>
          <a:xfrm>
            <a:off x="3784883" y="4691784"/>
            <a:ext cx="1531164"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1" name="TextBox 20"/>
          <p:cNvSpPr txBox="1"/>
          <p:nvPr/>
        </p:nvSpPr>
        <p:spPr>
          <a:xfrm>
            <a:off x="3804630" y="5021751"/>
            <a:ext cx="2039937"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5" name="TextBox 24"/>
          <p:cNvSpPr txBox="1"/>
          <p:nvPr/>
        </p:nvSpPr>
        <p:spPr>
          <a:xfrm>
            <a:off x="6307001" y="3967523"/>
            <a:ext cx="1531164"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6" name="TextBox 25"/>
          <p:cNvSpPr txBox="1"/>
          <p:nvPr/>
        </p:nvSpPr>
        <p:spPr>
          <a:xfrm>
            <a:off x="6326748" y="4297489"/>
            <a:ext cx="2039937"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sp>
        <p:nvSpPr>
          <p:cNvPr id="28" name="TextBox 27"/>
          <p:cNvSpPr txBox="1"/>
          <p:nvPr/>
        </p:nvSpPr>
        <p:spPr>
          <a:xfrm>
            <a:off x="6122852" y="2027036"/>
            <a:ext cx="1531164"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9" name="TextBox 28"/>
          <p:cNvSpPr txBox="1"/>
          <p:nvPr/>
        </p:nvSpPr>
        <p:spPr>
          <a:xfrm>
            <a:off x="6142598" y="2357003"/>
            <a:ext cx="2039937"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p:txBody>
      </p:sp>
      <p:pic>
        <p:nvPicPr>
          <p:cNvPr id="2051" name="Picture 3" descr="C:\Documents and Settings\Administrator\My Documents\15067852_133712701185_2.pn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r="22798"/>
          <a:stretch/>
        </p:blipFill>
        <p:spPr bwMode="auto">
          <a:xfrm>
            <a:off x="8450473" y="1126791"/>
            <a:ext cx="3494279" cy="5512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1" y="174415"/>
            <a:ext cx="2647850" cy="420599"/>
          </a:xfrm>
          <a:prstGeom prst="rect">
            <a:avLst/>
          </a:prstGeom>
          <a:noFill/>
        </p:spPr>
        <p:txBody>
          <a:bodyPr wrap="none" lIns="91428" tIns="45714" rIns="91428" bIns="45714" rtlCol="0">
            <a:spAutoFit/>
          </a:bodyPr>
          <a:lstStyle/>
          <a:p>
            <a:r>
              <a:rPr lang="zh-CN" altLang="en-US" sz="21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Freeform 6"/>
          <p:cNvSpPr>
            <a:spLocks/>
          </p:cNvSpPr>
          <p:nvPr/>
        </p:nvSpPr>
        <p:spPr bwMode="auto">
          <a:xfrm>
            <a:off x="1489870" y="1960861"/>
            <a:ext cx="2648580"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lIns="91428" tIns="45714" rIns="91428" bIns="45714"/>
          <a:lstStyle/>
          <a:p>
            <a:endParaRPr lang="zh-CN" altLang="en-US" dirty="0"/>
          </a:p>
        </p:txBody>
      </p:sp>
      <p:sp>
        <p:nvSpPr>
          <p:cNvPr id="8" name="Freeform 6"/>
          <p:cNvSpPr>
            <a:spLocks/>
          </p:cNvSpPr>
          <p:nvPr/>
        </p:nvSpPr>
        <p:spPr bwMode="auto">
          <a:xfrm>
            <a:off x="4721803" y="995376"/>
            <a:ext cx="3248787"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lIns="91428" tIns="45714" rIns="91428" bIns="45714"/>
          <a:lstStyle/>
          <a:p>
            <a:endParaRPr lang="zh-CN" altLang="en-US"/>
          </a:p>
        </p:txBody>
      </p:sp>
      <p:sp>
        <p:nvSpPr>
          <p:cNvPr id="9" name="Freeform 6"/>
          <p:cNvSpPr>
            <a:spLocks/>
          </p:cNvSpPr>
          <p:nvPr/>
        </p:nvSpPr>
        <p:spPr bwMode="auto">
          <a:xfrm>
            <a:off x="8509167" y="1960860"/>
            <a:ext cx="2648580"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lIns="91428" tIns="45714" rIns="91428" bIns="45714"/>
          <a:lstStyle/>
          <a:p>
            <a:endParaRPr lang="zh-CN" altLang="en-US"/>
          </a:p>
        </p:txBody>
      </p:sp>
      <p:sp>
        <p:nvSpPr>
          <p:cNvPr id="10" name="TextBox 9"/>
          <p:cNvSpPr txBox="1"/>
          <p:nvPr/>
        </p:nvSpPr>
        <p:spPr>
          <a:xfrm>
            <a:off x="5484422" y="1314965"/>
            <a:ext cx="1723549" cy="707887"/>
          </a:xfrm>
          <a:prstGeom prst="rect">
            <a:avLst/>
          </a:prstGeom>
          <a:noFill/>
        </p:spPr>
        <p:txBody>
          <a:bodyPr wrap="none" lIns="91428" tIns="45714" rIns="91428" bIns="45714" rtlCol="0">
            <a:spAutoFit/>
          </a:bodyPr>
          <a:lstStyle/>
          <a:p>
            <a:pPr algn="ctr"/>
            <a:r>
              <a:rPr lang="zh-CN" altLang="en-US" sz="2000" b="1" dirty="0">
                <a:solidFill>
                  <a:srgbClr val="F8F8F8"/>
                </a:solidFill>
                <a:latin typeface="+mj-ea"/>
                <a:ea typeface="+mj-ea"/>
              </a:rPr>
              <a:t>对市场增长趋</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势认识正确</a:t>
            </a:r>
          </a:p>
        </p:txBody>
      </p:sp>
      <p:sp>
        <p:nvSpPr>
          <p:cNvPr id="11" name="TextBox 10"/>
          <p:cNvSpPr txBox="1"/>
          <p:nvPr/>
        </p:nvSpPr>
        <p:spPr>
          <a:xfrm>
            <a:off x="5216525" y="2173763"/>
            <a:ext cx="2259341" cy="1569660"/>
          </a:xfrm>
          <a:prstGeom prst="rect">
            <a:avLst/>
          </a:prstGeom>
          <a:noFill/>
        </p:spPr>
        <p:txBody>
          <a:bodyPr wrap="square" lIns="91428" tIns="45714" rIns="91428" bIns="45714" rtlCol="0">
            <a:spAutoFit/>
          </a:bodyPr>
          <a:lstStyle/>
          <a:p>
            <a:pPr>
              <a:lnSpc>
                <a:spcPct val="150000"/>
              </a:lnSpc>
            </a:pPr>
            <a:r>
              <a:rPr lang="zh-CN" altLang="en-US" sz="1600" dirty="0">
                <a:solidFill>
                  <a:srgbClr val="F8F8F8"/>
                </a:solidFill>
                <a:latin typeface="+mn-ea"/>
                <a:ea typeface="+mn-ea"/>
              </a:rPr>
              <a:t>这里输入您的文字这里输入您的文字这里输入您的文字这里输入您的文字这里输入您</a:t>
            </a:r>
          </a:p>
        </p:txBody>
      </p:sp>
      <p:sp>
        <p:nvSpPr>
          <p:cNvPr id="12" name="TextBox 11"/>
          <p:cNvSpPr txBox="1"/>
          <p:nvPr/>
        </p:nvSpPr>
        <p:spPr>
          <a:xfrm>
            <a:off x="2080625" y="2276835"/>
            <a:ext cx="1467068" cy="707887"/>
          </a:xfrm>
          <a:prstGeom prst="rect">
            <a:avLst/>
          </a:prstGeom>
          <a:noFill/>
        </p:spPr>
        <p:txBody>
          <a:bodyPr wrap="none" lIns="91428" tIns="45714" rIns="91428" bIns="45714" rtlCol="0">
            <a:spAutoFit/>
          </a:bodyPr>
          <a:lstStyle/>
          <a:p>
            <a:r>
              <a:rPr lang="zh-CN" altLang="en-US" sz="2000" b="1" dirty="0">
                <a:solidFill>
                  <a:srgbClr val="F8F8F8"/>
                </a:solidFill>
                <a:latin typeface="+mj-ea"/>
                <a:ea typeface="+mj-ea"/>
              </a:rPr>
              <a:t>对时间节点</a:t>
            </a:r>
            <a:endParaRPr lang="en-US" altLang="zh-CN" sz="2000" b="1" dirty="0">
              <a:solidFill>
                <a:srgbClr val="F8F8F8"/>
              </a:solidFill>
              <a:latin typeface="+mj-ea"/>
              <a:ea typeface="+mj-ea"/>
            </a:endParaRPr>
          </a:p>
          <a:p>
            <a:r>
              <a:rPr lang="zh-CN" altLang="en-US" sz="2000" b="1" dirty="0">
                <a:solidFill>
                  <a:srgbClr val="F8F8F8"/>
                </a:solidFill>
                <a:latin typeface="+mj-ea"/>
                <a:ea typeface="+mj-ea"/>
              </a:rPr>
              <a:t>把握的准确</a:t>
            </a:r>
          </a:p>
        </p:txBody>
      </p:sp>
      <p:sp>
        <p:nvSpPr>
          <p:cNvPr id="13" name="TextBox 12"/>
          <p:cNvSpPr txBox="1"/>
          <p:nvPr/>
        </p:nvSpPr>
        <p:spPr>
          <a:xfrm>
            <a:off x="1870899" y="3091043"/>
            <a:ext cx="1886519" cy="830972"/>
          </a:xfrm>
          <a:prstGeom prst="rect">
            <a:avLst/>
          </a:prstGeom>
          <a:noFill/>
        </p:spPr>
        <p:txBody>
          <a:bodyPr wrap="square" lIns="91428" tIns="45714" rIns="91428" bIns="45714"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4" name="TextBox 13"/>
          <p:cNvSpPr txBox="1"/>
          <p:nvPr/>
        </p:nvSpPr>
        <p:spPr>
          <a:xfrm>
            <a:off x="9198855" y="2394169"/>
            <a:ext cx="1210587" cy="707887"/>
          </a:xfrm>
          <a:prstGeom prst="rect">
            <a:avLst/>
          </a:prstGeom>
          <a:noFill/>
        </p:spPr>
        <p:txBody>
          <a:bodyPr wrap="none" lIns="91428" tIns="45714" rIns="91428" bIns="45714" rtlCol="0">
            <a:spAutoFit/>
          </a:bodyPr>
          <a:lstStyle/>
          <a:p>
            <a:pPr algn="ctr"/>
            <a:r>
              <a:rPr lang="zh-CN" altLang="en-US" sz="2000" b="1">
                <a:solidFill>
                  <a:srgbClr val="F8F8F8"/>
                </a:solidFill>
                <a:latin typeface="+mj-ea"/>
                <a:ea typeface="+mj-ea"/>
              </a:rPr>
              <a:t>操作方式</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正确</a:t>
            </a:r>
          </a:p>
        </p:txBody>
      </p:sp>
      <p:sp>
        <p:nvSpPr>
          <p:cNvPr id="15" name="TextBox 14"/>
          <p:cNvSpPr txBox="1"/>
          <p:nvPr/>
        </p:nvSpPr>
        <p:spPr>
          <a:xfrm>
            <a:off x="8890201" y="3077171"/>
            <a:ext cx="1886519" cy="830972"/>
          </a:xfrm>
          <a:prstGeom prst="rect">
            <a:avLst/>
          </a:prstGeom>
          <a:noFill/>
        </p:spPr>
        <p:txBody>
          <a:bodyPr wrap="square" lIns="91428" tIns="45714" rIns="91428" bIns="45714"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6" name="Freeform 17"/>
          <p:cNvSpPr>
            <a:spLocks noEditPoints="1"/>
          </p:cNvSpPr>
          <p:nvPr/>
        </p:nvSpPr>
        <p:spPr bwMode="auto">
          <a:xfrm>
            <a:off x="2545804"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lIns="91428" tIns="45714" rIns="91428" bIns="45714"/>
          <a:lstStyle/>
          <a:p>
            <a:endParaRPr lang="zh-CN" altLang="en-US"/>
          </a:p>
        </p:txBody>
      </p:sp>
      <p:sp>
        <p:nvSpPr>
          <p:cNvPr id="17" name="Freeform 8"/>
          <p:cNvSpPr>
            <a:spLocks noEditPoints="1"/>
          </p:cNvSpPr>
          <p:nvPr/>
        </p:nvSpPr>
        <p:spPr bwMode="auto">
          <a:xfrm>
            <a:off x="6082522" y="4310662"/>
            <a:ext cx="527347" cy="662871"/>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lIns="91428" tIns="45714" rIns="91428" bIns="45714"/>
          <a:lstStyle/>
          <a:p>
            <a:endParaRPr lang="zh-CN" altLang="en-US"/>
          </a:p>
        </p:txBody>
      </p:sp>
      <p:grpSp>
        <p:nvGrpSpPr>
          <p:cNvPr id="18" name="组合 17"/>
          <p:cNvGrpSpPr/>
          <p:nvPr/>
        </p:nvGrpSpPr>
        <p:grpSpPr>
          <a:xfrm>
            <a:off x="9599313" y="4744205"/>
            <a:ext cx="620586" cy="498903"/>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lIns="91428" tIns="45714" rIns="91428" bIns="45714"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4"/>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2" y="3305425"/>
            <a:ext cx="2930284" cy="400111"/>
            <a:chOff x="3276600" y="3624263"/>
            <a:chExt cx="2340307"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某些问题认识上不足</a:t>
              </a:r>
            </a:p>
          </p:txBody>
        </p:sp>
      </p:grpSp>
      <p:grpSp>
        <p:nvGrpSpPr>
          <p:cNvPr id="52" name="组合 51"/>
          <p:cNvGrpSpPr/>
          <p:nvPr/>
        </p:nvGrpSpPr>
        <p:grpSpPr>
          <a:xfrm>
            <a:off x="4010153" y="3712978"/>
            <a:ext cx="3186765" cy="400111"/>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一些目标制定脱离实际</a:t>
              </a:r>
            </a:p>
          </p:txBody>
        </p:sp>
      </p:grpSp>
      <p:grpSp>
        <p:nvGrpSpPr>
          <p:cNvPr id="57" name="组合 56"/>
          <p:cNvGrpSpPr/>
          <p:nvPr/>
        </p:nvGrpSpPr>
        <p:grpSpPr>
          <a:xfrm>
            <a:off x="4010151" y="4132078"/>
            <a:ext cx="2417322" cy="400111"/>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执行力有待加强</a:t>
              </a:r>
            </a:p>
          </p:txBody>
        </p:sp>
      </p:grpSp>
      <p:grpSp>
        <p:nvGrpSpPr>
          <p:cNvPr id="62" name="组合 61"/>
          <p:cNvGrpSpPr/>
          <p:nvPr/>
        </p:nvGrpSpPr>
        <p:grpSpPr>
          <a:xfrm>
            <a:off x="7501056" y="3337230"/>
            <a:ext cx="2930284" cy="400111"/>
            <a:chOff x="3276600" y="3624263"/>
            <a:chExt cx="2340307"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对竞争对手分析不够</a:t>
              </a:r>
            </a:p>
          </p:txBody>
        </p:sp>
      </p:grpSp>
      <p:grpSp>
        <p:nvGrpSpPr>
          <p:cNvPr id="67" name="组合 66"/>
          <p:cNvGrpSpPr/>
          <p:nvPr/>
        </p:nvGrpSpPr>
        <p:grpSpPr>
          <a:xfrm>
            <a:off x="7501061" y="3731965"/>
            <a:ext cx="2673804" cy="400111"/>
            <a:chOff x="3276600" y="3624263"/>
            <a:chExt cx="2135466"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6"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自身能力有待提高</a:t>
              </a: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1" y="658838"/>
            <a:ext cx="809626"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9"/>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4"/>
            <a:ext cx="2518638" cy="492443"/>
          </a:xfrm>
          <a:prstGeom prst="rect">
            <a:avLst/>
          </a:prstGeom>
          <a:solidFill>
            <a:schemeClr val="tx1"/>
          </a:solidFill>
        </p:spPr>
        <p:txBody>
          <a:bodyPr wrap="none" lIns="91428" tIns="45714" rIns="91428" bIns="45714" rtlCol="0">
            <a:spAutoFit/>
          </a:bodyPr>
          <a:lstStyle/>
          <a:p>
            <a:r>
              <a:rPr lang="zh-CN" altLang="en-US" sz="2500" dirty="0">
                <a:solidFill>
                  <a:srgbClr val="F8F8F8"/>
                </a:solidFill>
                <a:latin typeface="+mn-ea"/>
                <a:ea typeface="+mn-ea"/>
              </a:rPr>
              <a:t>前阶段工作回顾</a:t>
            </a:r>
          </a:p>
        </p:txBody>
      </p:sp>
      <p:sp>
        <p:nvSpPr>
          <p:cNvPr id="85" name="Oval 12"/>
          <p:cNvSpPr>
            <a:spLocks noChangeArrowheads="1"/>
          </p:cNvSpPr>
          <p:nvPr/>
        </p:nvSpPr>
        <p:spPr bwMode="auto">
          <a:xfrm>
            <a:off x="4298183" y="1134329"/>
            <a:ext cx="704773" cy="716409"/>
          </a:xfrm>
          <a:prstGeom prst="ellipse">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9" name="TextBox 8"/>
          <p:cNvSpPr txBox="1"/>
          <p:nvPr/>
        </p:nvSpPr>
        <p:spPr>
          <a:xfrm>
            <a:off x="4415567" y="1191980"/>
            <a:ext cx="470000" cy="646331"/>
          </a:xfrm>
          <a:prstGeom prst="rect">
            <a:avLst/>
          </a:prstGeom>
          <a:noFill/>
        </p:spPr>
        <p:txBody>
          <a:bodyPr wrap="none" lIns="91428" tIns="45714" rIns="91428" bIns="45714" rtlCol="0">
            <a:spAutoFit/>
          </a:bodyPr>
          <a:lstStyle/>
          <a:p>
            <a:r>
              <a:rPr lang="en-US" altLang="zh-CN" sz="3600" b="1" dirty="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7" y="2105337"/>
            <a:ext cx="4833680" cy="648259"/>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8"/>
            <a:ext cx="2852063" cy="492443"/>
          </a:xfrm>
          <a:prstGeom prst="rect">
            <a:avLst/>
          </a:prstGeom>
          <a:solidFill>
            <a:schemeClr val="tx1"/>
          </a:solidFill>
        </p:spPr>
        <p:txBody>
          <a:bodyPr wrap="none" lIns="91428" tIns="45714" rIns="91428" bIns="45714" rtlCol="0">
            <a:spAutoFit/>
          </a:bodyPr>
          <a:lstStyle/>
          <a:p>
            <a:r>
              <a:rPr lang="zh-CN" altLang="en-US" sz="2500" dirty="0">
                <a:solidFill>
                  <a:srgbClr val="F8F8F8"/>
                </a:solidFill>
                <a:latin typeface="+mn-ea"/>
                <a:ea typeface="+mn-ea"/>
              </a:rPr>
              <a:t>取得的成绩及经验</a:t>
            </a:r>
          </a:p>
        </p:txBody>
      </p:sp>
      <p:sp>
        <p:nvSpPr>
          <p:cNvPr id="111" name="Oval 12"/>
          <p:cNvSpPr>
            <a:spLocks noChangeArrowheads="1"/>
          </p:cNvSpPr>
          <p:nvPr/>
        </p:nvSpPr>
        <p:spPr bwMode="auto">
          <a:xfrm>
            <a:off x="4586215" y="2070433"/>
            <a:ext cx="704773" cy="716409"/>
          </a:xfrm>
          <a:prstGeom prst="ellipse">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112" name="TextBox 111"/>
          <p:cNvSpPr txBox="1"/>
          <p:nvPr/>
        </p:nvSpPr>
        <p:spPr>
          <a:xfrm>
            <a:off x="4703599" y="2128084"/>
            <a:ext cx="470000" cy="646331"/>
          </a:xfrm>
          <a:prstGeom prst="rect">
            <a:avLst/>
          </a:prstGeom>
          <a:noFill/>
        </p:spPr>
        <p:txBody>
          <a:bodyPr wrap="none" lIns="91428" tIns="45714" rIns="91428" bIns="45714" rtlCol="0">
            <a:spAutoFit/>
          </a:bodyPr>
          <a:lstStyle/>
          <a:p>
            <a:r>
              <a:rPr lang="en-US" altLang="zh-CN" sz="3600" b="1" dirty="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5" y="3124777"/>
            <a:ext cx="4833680" cy="648259"/>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8"/>
            <a:ext cx="3185487" cy="492443"/>
          </a:xfrm>
          <a:prstGeom prst="rect">
            <a:avLst/>
          </a:prstGeom>
          <a:solidFill>
            <a:schemeClr val="tx1"/>
          </a:solidFill>
        </p:spPr>
        <p:txBody>
          <a:bodyPr wrap="none" lIns="91428" tIns="45714" rIns="91428" bIns="45714" rtlCol="0">
            <a:spAutoFit/>
          </a:bodyPr>
          <a:lstStyle/>
          <a:p>
            <a:r>
              <a:rPr lang="zh-CN" altLang="en-US" sz="2500" dirty="0">
                <a:solidFill>
                  <a:srgbClr val="F8F8F8"/>
                </a:solidFill>
                <a:latin typeface="+mn-ea"/>
                <a:ea typeface="+mn-ea"/>
              </a:rPr>
              <a:t>不足之处及原因分析</a:t>
            </a:r>
          </a:p>
        </p:txBody>
      </p:sp>
      <p:sp>
        <p:nvSpPr>
          <p:cNvPr id="118" name="Oval 12"/>
          <p:cNvSpPr>
            <a:spLocks noChangeArrowheads="1"/>
          </p:cNvSpPr>
          <p:nvPr/>
        </p:nvSpPr>
        <p:spPr bwMode="auto">
          <a:xfrm>
            <a:off x="4658224" y="3089873"/>
            <a:ext cx="704773" cy="716409"/>
          </a:xfrm>
          <a:prstGeom prst="ellipse">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119" name="TextBox 118"/>
          <p:cNvSpPr txBox="1"/>
          <p:nvPr/>
        </p:nvSpPr>
        <p:spPr>
          <a:xfrm>
            <a:off x="4775607" y="3147524"/>
            <a:ext cx="470000" cy="646331"/>
          </a:xfrm>
          <a:prstGeom prst="rect">
            <a:avLst/>
          </a:prstGeom>
          <a:noFill/>
        </p:spPr>
        <p:txBody>
          <a:bodyPr wrap="none" lIns="91428" tIns="45714" rIns="91428" bIns="45714" rtlCol="0">
            <a:spAutoFit/>
          </a:bodyPr>
          <a:lstStyle/>
          <a:p>
            <a:r>
              <a:rPr lang="en-US" altLang="zh-CN" sz="3600" b="1" dirty="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7" y="4125233"/>
            <a:ext cx="4833680" cy="648259"/>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3" cy="492443"/>
          </a:xfrm>
          <a:prstGeom prst="rect">
            <a:avLst/>
          </a:prstGeom>
          <a:solidFill>
            <a:schemeClr val="tx1"/>
          </a:solidFill>
        </p:spPr>
        <p:txBody>
          <a:bodyPr wrap="none" lIns="91428" tIns="45714" rIns="91428" bIns="45714" rtlCol="0">
            <a:spAutoFit/>
          </a:bodyPr>
          <a:lstStyle/>
          <a:p>
            <a:r>
              <a:rPr lang="zh-CN" altLang="en-US" sz="2500" dirty="0">
                <a:solidFill>
                  <a:srgbClr val="F8F8F8"/>
                </a:solidFill>
                <a:latin typeface="+mn-ea"/>
                <a:ea typeface="+mn-ea"/>
              </a:rPr>
              <a:t>当前形势分析</a:t>
            </a:r>
          </a:p>
        </p:txBody>
      </p:sp>
      <p:sp>
        <p:nvSpPr>
          <p:cNvPr id="125" name="Oval 12"/>
          <p:cNvSpPr>
            <a:spLocks noChangeArrowheads="1"/>
          </p:cNvSpPr>
          <p:nvPr/>
        </p:nvSpPr>
        <p:spPr bwMode="auto">
          <a:xfrm>
            <a:off x="4586215" y="4090328"/>
            <a:ext cx="704773" cy="716409"/>
          </a:xfrm>
          <a:prstGeom prst="ellipse">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lIns="91428" tIns="45714" rIns="91428" bIns="45714" rtlCol="0">
            <a:spAutoFit/>
          </a:bodyPr>
          <a:lstStyle/>
          <a:p>
            <a:r>
              <a:rPr lang="en-US" altLang="zh-CN" sz="3600" b="1" dirty="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9"/>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lIns="91428" tIns="45714" rIns="91428" bIns="45714" rtlCol="0">
            <a:spAutoFit/>
          </a:bodyPr>
          <a:lstStyle/>
          <a:p>
            <a:r>
              <a:rPr lang="zh-CN" altLang="en-US" sz="2500" dirty="0">
                <a:solidFill>
                  <a:srgbClr val="F8F8F8"/>
                </a:solidFill>
                <a:latin typeface="+mn-ea"/>
                <a:ea typeface="+mn-ea"/>
              </a:rPr>
              <a:t>下一步工作计划</a:t>
            </a:r>
          </a:p>
        </p:txBody>
      </p:sp>
      <p:sp>
        <p:nvSpPr>
          <p:cNvPr id="132" name="Oval 12"/>
          <p:cNvSpPr>
            <a:spLocks noChangeArrowheads="1"/>
          </p:cNvSpPr>
          <p:nvPr/>
        </p:nvSpPr>
        <p:spPr bwMode="auto">
          <a:xfrm>
            <a:off x="4298183" y="5026432"/>
            <a:ext cx="704773" cy="716409"/>
          </a:xfrm>
          <a:prstGeom prst="ellipse">
            <a:avLst/>
          </a:pr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lIns="91428" tIns="45714" rIns="91428" bIns="45714" rtlCol="0">
            <a:spAutoFit/>
          </a:bodyPr>
          <a:lstStyle/>
          <a:p>
            <a:r>
              <a:rPr lang="en-US" altLang="zh-CN" sz="3600" b="1" dirty="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grpSp>
        <p:nvGrpSpPr>
          <p:cNvPr id="2" name="组合 1"/>
          <p:cNvGrpSpPr/>
          <p:nvPr/>
        </p:nvGrpSpPr>
        <p:grpSpPr>
          <a:xfrm>
            <a:off x="1371106" y="1840527"/>
            <a:ext cx="3048727"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endParaRPr lang="zh-CN" altLang="en-US"/>
          </a:p>
        </p:txBody>
      </p:sp>
      <p:sp>
        <p:nvSpPr>
          <p:cNvPr id="48" name="TextBox 47"/>
          <p:cNvSpPr txBox="1"/>
          <p:nvPr/>
        </p:nvSpPr>
        <p:spPr>
          <a:xfrm>
            <a:off x="2374412" y="4035919"/>
            <a:ext cx="1042114" cy="523220"/>
          </a:xfrm>
          <a:prstGeom prst="rect">
            <a:avLst/>
          </a:prstGeom>
          <a:noFill/>
        </p:spPr>
        <p:txBody>
          <a:bodyPr wrap="square" lIns="91428" tIns="45714" rIns="91428" bIns="45714" rtlCol="0">
            <a:spAutoFit/>
          </a:bodyPr>
          <a:lstStyle/>
          <a:p>
            <a:pPr algn="dist"/>
            <a:r>
              <a:rPr lang="zh-CN" altLang="en-US" sz="2800" dirty="0">
                <a:solidFill>
                  <a:srgbClr val="F8F8F8"/>
                </a:solidFill>
                <a:latin typeface="+mn-ea"/>
                <a:ea typeface="+mn-ea"/>
              </a:rPr>
              <a:t>目录</a:t>
            </a:r>
          </a:p>
        </p:txBody>
      </p:sp>
      <p:sp>
        <p:nvSpPr>
          <p:cNvPr id="50" name="TextBox 49"/>
          <p:cNvSpPr txBox="1"/>
          <p:nvPr/>
        </p:nvSpPr>
        <p:spPr>
          <a:xfrm>
            <a:off x="2304763" y="3701224"/>
            <a:ext cx="1181389" cy="369320"/>
          </a:xfrm>
          <a:prstGeom prst="rect">
            <a:avLst/>
          </a:prstGeom>
          <a:noFill/>
        </p:spPr>
        <p:txBody>
          <a:bodyPr wrap="none" lIns="91428" tIns="45714" rIns="91428" bIns="45714" rtlCol="0">
            <a:spAutoFit/>
          </a:bodyPr>
          <a:lstStyle/>
          <a:p>
            <a:r>
              <a:rPr lang="en-US" altLang="zh-CN" dirty="0" smtClean="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7"/>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2" y="159025"/>
            <a:ext cx="2492966" cy="369320"/>
          </a:xfrm>
          <a:prstGeom prst="rect">
            <a:avLst/>
          </a:prstGeom>
          <a:noFill/>
        </p:spPr>
        <p:txBody>
          <a:bodyPr wrap="none" lIns="91428" tIns="45714" rIns="91428" bIns="45714" rtlCol="0">
            <a:spAutoFit/>
          </a:bodyPr>
          <a:lstStyle/>
          <a:p>
            <a:r>
              <a:rPr lang="zh-CN" altLang="en-US" dirty="0">
                <a:solidFill>
                  <a:schemeClr val="tx2"/>
                </a:solidFill>
                <a:latin typeface="微软雅黑"/>
                <a:ea typeface="微软雅黑"/>
              </a:rPr>
              <a:t>部分问题主观认识不足</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58" name="Freeform 5"/>
          <p:cNvSpPr>
            <a:spLocks/>
          </p:cNvSpPr>
          <p:nvPr/>
        </p:nvSpPr>
        <p:spPr bwMode="auto">
          <a:xfrm>
            <a:off x="7256916" y="65987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a:stretch>
              <a:fillRect/>
            </a:stretch>
          </a:blipFill>
          <a:ln>
            <a:noFill/>
          </a:ln>
        </p:spPr>
        <p:txBody>
          <a:bodyPr vert="horz" wrap="square" lIns="91428" tIns="45714" rIns="91428" bIns="45714"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8"/>
            <a:ext cx="1500478" cy="1500479"/>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5" y="2936719"/>
            <a:ext cx="1500478" cy="1500479"/>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71"/>
            <a:ext cx="1500478" cy="1500479"/>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0" name="TextBox 69"/>
          <p:cNvSpPr txBox="1"/>
          <p:nvPr/>
        </p:nvSpPr>
        <p:spPr>
          <a:xfrm>
            <a:off x="6530431" y="1185669"/>
            <a:ext cx="1214830" cy="646319"/>
          </a:xfrm>
          <a:prstGeom prst="rect">
            <a:avLst/>
          </a:prstGeom>
          <a:noFill/>
        </p:spPr>
        <p:txBody>
          <a:bodyPr wrap="square" lIns="91428" tIns="45714" rIns="91428" bIns="45714" rtlCol="0">
            <a:spAutoFit/>
          </a:bodyPr>
          <a:lstStyle/>
          <a:p>
            <a:pPr algn="ctr"/>
            <a:r>
              <a:rPr lang="zh-CN" altLang="en-US" dirty="0" smtClean="0">
                <a:solidFill>
                  <a:srgbClr val="F8F8F8"/>
                </a:solidFill>
                <a:latin typeface="+mn-ea"/>
                <a:ea typeface="+mn-ea"/>
              </a:rPr>
              <a:t>部分问题认识不足</a:t>
            </a:r>
            <a:endParaRPr lang="zh-CN" altLang="en-US" dirty="0">
              <a:solidFill>
                <a:srgbClr val="F8F8F8"/>
              </a:solidFill>
              <a:latin typeface="+mn-ea"/>
              <a:ea typeface="+mn-ea"/>
            </a:endParaRPr>
          </a:p>
        </p:txBody>
      </p:sp>
      <p:sp>
        <p:nvSpPr>
          <p:cNvPr id="71" name="TextBox 70"/>
          <p:cNvSpPr txBox="1"/>
          <p:nvPr/>
        </p:nvSpPr>
        <p:spPr>
          <a:xfrm>
            <a:off x="7417069" y="3259155"/>
            <a:ext cx="1180178" cy="923318"/>
          </a:xfrm>
          <a:prstGeom prst="rect">
            <a:avLst/>
          </a:prstGeom>
          <a:noFill/>
        </p:spPr>
        <p:txBody>
          <a:bodyPr wrap="square" lIns="91428" tIns="45714" rIns="91428" bIns="45714" rtlCol="0">
            <a:spAutoFit/>
          </a:bodyPr>
          <a:lstStyle/>
          <a:p>
            <a:pPr algn="ctr"/>
            <a:r>
              <a:rPr lang="zh-CN" altLang="en-US" dirty="0" smtClean="0">
                <a:solidFill>
                  <a:srgbClr val="F8F8F8"/>
                </a:solidFill>
                <a:latin typeface="+mn-ea"/>
                <a:ea typeface="+mn-ea"/>
              </a:rPr>
              <a:t>行动迟缓甚至没有行动</a:t>
            </a:r>
            <a:endParaRPr lang="zh-CN" altLang="en-US" dirty="0">
              <a:solidFill>
                <a:srgbClr val="F8F8F8"/>
              </a:solidFill>
              <a:latin typeface="+mn-ea"/>
              <a:ea typeface="+mn-ea"/>
            </a:endParaRPr>
          </a:p>
        </p:txBody>
      </p:sp>
      <p:sp>
        <p:nvSpPr>
          <p:cNvPr id="72" name="TextBox 71"/>
          <p:cNvSpPr txBox="1"/>
          <p:nvPr/>
        </p:nvSpPr>
        <p:spPr>
          <a:xfrm>
            <a:off x="8957811" y="4939543"/>
            <a:ext cx="1200968" cy="923318"/>
          </a:xfrm>
          <a:prstGeom prst="rect">
            <a:avLst/>
          </a:prstGeom>
          <a:noFill/>
        </p:spPr>
        <p:txBody>
          <a:bodyPr wrap="square" lIns="91428" tIns="45714" rIns="91428" bIns="45714" rtlCol="0">
            <a:spAutoFit/>
          </a:bodyPr>
          <a:lstStyle/>
          <a:p>
            <a:pPr algn="ctr"/>
            <a:r>
              <a:rPr lang="zh-CN" altLang="en-US" dirty="0" smtClean="0">
                <a:solidFill>
                  <a:srgbClr val="F8F8F8"/>
                </a:solidFill>
                <a:latin typeface="+mn-ea"/>
                <a:ea typeface="+mn-ea"/>
              </a:rPr>
              <a:t>导致被动给对手留有空间</a:t>
            </a:r>
            <a:endParaRPr lang="zh-CN" altLang="en-US" dirty="0">
              <a:solidFill>
                <a:srgbClr val="F8F8F8"/>
              </a:solidFill>
              <a:latin typeface="+mn-ea"/>
              <a:ea typeface="+mn-ea"/>
            </a:endParaRPr>
          </a:p>
        </p:txBody>
      </p:sp>
      <p:sp>
        <p:nvSpPr>
          <p:cNvPr id="73" name="TextBox 72"/>
          <p:cNvSpPr txBox="1"/>
          <p:nvPr/>
        </p:nvSpPr>
        <p:spPr>
          <a:xfrm>
            <a:off x="913807" y="5171539"/>
            <a:ext cx="7899323"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这里输入简</a:t>
            </a:r>
            <a:r>
              <a:rPr lang="zh-CN" altLang="en-US" dirty="0" smtClean="0">
                <a:solidFill>
                  <a:schemeClr val="tx2"/>
                </a:solidFill>
                <a:latin typeface="+mn-ea"/>
                <a:ea typeface="+mn-ea"/>
              </a:rPr>
              <a:t>要您的文字或</a:t>
            </a:r>
            <a:r>
              <a:rPr lang="zh-CN" altLang="en-US" dirty="0" smtClean="0">
                <a:solidFill>
                  <a:schemeClr val="tx2"/>
                </a:solidFill>
                <a:latin typeface="+mn-ea"/>
                <a:ea typeface="+mn-ea"/>
              </a:rPr>
              <a:t>列举事例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列举事例</a:t>
            </a:r>
          </a:p>
          <a:p>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列举事例</a:t>
            </a:r>
          </a:p>
          <a:p>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4" name="TextBox 73"/>
          <p:cNvSpPr txBox="1"/>
          <p:nvPr/>
        </p:nvSpPr>
        <p:spPr>
          <a:xfrm>
            <a:off x="913805" y="3110746"/>
            <a:ext cx="6008216" cy="1200316"/>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这里输入简</a:t>
            </a:r>
            <a:r>
              <a:rPr lang="zh-CN" altLang="en-US" dirty="0" smtClean="0">
                <a:solidFill>
                  <a:schemeClr val="tx2"/>
                </a:solidFill>
                <a:latin typeface="+mn-ea"/>
                <a:ea typeface="+mn-ea"/>
              </a:rPr>
              <a:t>要您的文字或</a:t>
            </a:r>
            <a:r>
              <a:rPr lang="zh-CN" altLang="en-US" dirty="0" smtClean="0">
                <a:solidFill>
                  <a:schemeClr val="tx2"/>
                </a:solidFill>
                <a:latin typeface="+mn-ea"/>
                <a:ea typeface="+mn-ea"/>
              </a:rPr>
              <a:t>列举事例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5" name="TextBox 74"/>
          <p:cNvSpPr txBox="1"/>
          <p:nvPr/>
        </p:nvSpPr>
        <p:spPr>
          <a:xfrm>
            <a:off x="913808" y="1281943"/>
            <a:ext cx="5272143"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这里输入简</a:t>
            </a:r>
            <a:r>
              <a:rPr lang="zh-CN" altLang="en-US" dirty="0" smtClean="0">
                <a:solidFill>
                  <a:schemeClr val="tx2"/>
                </a:solidFill>
                <a:latin typeface="+mn-ea"/>
                <a:ea typeface="+mn-ea"/>
              </a:rPr>
              <a:t>要您的文字或</a:t>
            </a:r>
            <a:r>
              <a:rPr lang="zh-CN" altLang="en-US" dirty="0" smtClean="0">
                <a:solidFill>
                  <a:schemeClr val="tx2"/>
                </a:solidFill>
                <a:latin typeface="+mn-ea"/>
                <a:ea typeface="+mn-ea"/>
              </a:rPr>
              <a:t>列举事例</a:t>
            </a:r>
            <a:r>
              <a:rPr lang="zh-CN" altLang="en-US" dirty="0">
                <a:solidFill>
                  <a:schemeClr val="tx2"/>
                </a:solidFill>
                <a:latin typeface="+mn-ea"/>
                <a:ea typeface="+mn-ea"/>
              </a:rPr>
              <a:t>这里输入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a:t>
            </a:r>
            <a:r>
              <a:rPr lang="zh-CN" altLang="en-US" dirty="0" smtClean="0">
                <a:solidFill>
                  <a:schemeClr val="tx2"/>
                </a:solidFill>
                <a:latin typeface="+mn-ea"/>
                <a:ea typeface="+mn-ea"/>
              </a:rPr>
              <a:t>简</a:t>
            </a:r>
            <a:r>
              <a:rPr lang="zh-CN" altLang="en-US" dirty="0" smtClean="0">
                <a:solidFill>
                  <a:schemeClr val="tx2"/>
                </a:solidFill>
                <a:latin typeface="+mn-ea"/>
                <a:ea typeface="+mn-ea"/>
              </a:rPr>
              <a:t>要您的文字或</a:t>
            </a:r>
            <a:r>
              <a:rPr lang="zh-CN" altLang="en-US" dirty="0">
                <a:solidFill>
                  <a:schemeClr val="tx2"/>
                </a:solidFill>
                <a:latin typeface="+mn-ea"/>
                <a:ea typeface="+mn-ea"/>
              </a:rPr>
              <a:t>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a:t>
            </a:r>
            <a:r>
              <a:rPr lang="zh-CN" altLang="en-US" dirty="0" smtClean="0">
                <a:solidFill>
                  <a:schemeClr val="tx2"/>
                </a:solidFill>
                <a:latin typeface="+mn-ea"/>
                <a:ea typeface="+mn-ea"/>
              </a:rPr>
              <a:t>输入</a:t>
            </a:r>
            <a:endParaRPr lang="zh-CN" altLang="en-US" dirty="0">
              <a:solidFill>
                <a:schemeClr val="tx2"/>
              </a:solidFill>
              <a:latin typeface="+mn-ea"/>
              <a:ea typeface="+mn-ea"/>
            </a:endParaRPr>
          </a:p>
        </p:txBody>
      </p:sp>
      <p:sp>
        <p:nvSpPr>
          <p:cNvPr id="76" name="Freeform 6"/>
          <p:cNvSpPr>
            <a:spLocks/>
          </p:cNvSpPr>
          <p:nvPr/>
        </p:nvSpPr>
        <p:spPr bwMode="auto">
          <a:xfrm flipH="1">
            <a:off x="2" y="2165427"/>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2" y="159025"/>
            <a:ext cx="2492966" cy="369320"/>
          </a:xfrm>
          <a:prstGeom prst="rect">
            <a:avLst/>
          </a:prstGeom>
          <a:noFill/>
        </p:spPr>
        <p:txBody>
          <a:bodyPr wrap="none" lIns="91428" tIns="45714" rIns="91428" bIns="45714" rtlCol="0">
            <a:spAutoFit/>
          </a:bodyPr>
          <a:lstStyle/>
          <a:p>
            <a:r>
              <a:rPr lang="zh-CN" altLang="en-US"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22" name="Freeform 6"/>
          <p:cNvSpPr>
            <a:spLocks/>
          </p:cNvSpPr>
          <p:nvPr/>
        </p:nvSpPr>
        <p:spPr bwMode="auto">
          <a:xfrm>
            <a:off x="612556" y="1412778"/>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23" name="Freeform 6"/>
          <p:cNvSpPr>
            <a:spLocks/>
          </p:cNvSpPr>
          <p:nvPr/>
        </p:nvSpPr>
        <p:spPr bwMode="auto">
          <a:xfrm>
            <a:off x="4005404" y="3107806"/>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24" name="椭圆 23"/>
          <p:cNvSpPr/>
          <p:nvPr/>
        </p:nvSpPr>
        <p:spPr bwMode="auto">
          <a:xfrm>
            <a:off x="3829127"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5" name="椭圆 24"/>
          <p:cNvSpPr/>
          <p:nvPr/>
        </p:nvSpPr>
        <p:spPr bwMode="auto">
          <a:xfrm>
            <a:off x="6171416"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6" name="TextBox 25"/>
          <p:cNvSpPr txBox="1"/>
          <p:nvPr/>
        </p:nvSpPr>
        <p:spPr>
          <a:xfrm>
            <a:off x="3829949" y="1891863"/>
            <a:ext cx="952505" cy="553999"/>
          </a:xfrm>
          <a:prstGeom prst="rect">
            <a:avLst/>
          </a:prstGeom>
          <a:noFill/>
        </p:spPr>
        <p:txBody>
          <a:bodyPr wrap="none" lIns="91428" tIns="45714" rIns="91428" bIns="45714" rtlCol="0">
            <a:spAutoFit/>
          </a:bodyPr>
          <a:lstStyle/>
          <a:p>
            <a:r>
              <a:rPr lang="en-US" altLang="zh-CN" sz="2900" dirty="0">
                <a:solidFill>
                  <a:srgbClr val="F8F8F8"/>
                </a:solidFill>
              </a:rPr>
              <a:t>75%</a:t>
            </a:r>
            <a:endParaRPr lang="zh-CN" altLang="en-US" sz="2900" dirty="0">
              <a:solidFill>
                <a:srgbClr val="F8F8F8"/>
              </a:solidFill>
            </a:endParaRPr>
          </a:p>
        </p:txBody>
      </p:sp>
      <p:sp>
        <p:nvSpPr>
          <p:cNvPr id="27" name="TextBox 26"/>
          <p:cNvSpPr txBox="1"/>
          <p:nvPr/>
        </p:nvSpPr>
        <p:spPr>
          <a:xfrm>
            <a:off x="6188038" y="3589525"/>
            <a:ext cx="646307" cy="369320"/>
          </a:xfrm>
          <a:prstGeom prst="rect">
            <a:avLst/>
          </a:prstGeom>
          <a:noFill/>
        </p:spPr>
        <p:txBody>
          <a:bodyPr wrap="none" lIns="91428" tIns="45714" rIns="91428" bIns="45714" rtlCol="0">
            <a:spAutoFit/>
          </a:bodyPr>
          <a:lstStyle/>
          <a:p>
            <a:r>
              <a:rPr lang="en-US" altLang="zh-CN" dirty="0">
                <a:solidFill>
                  <a:srgbClr val="F8F8F8"/>
                </a:solidFill>
              </a:rPr>
              <a:t>34%</a:t>
            </a:r>
            <a:endParaRPr lang="zh-CN" altLang="en-US" dirty="0">
              <a:solidFill>
                <a:srgbClr val="F8F8F8"/>
              </a:solidFill>
            </a:endParaRPr>
          </a:p>
        </p:txBody>
      </p:sp>
      <p:sp>
        <p:nvSpPr>
          <p:cNvPr id="28" name="TextBox 27"/>
          <p:cNvSpPr txBox="1"/>
          <p:nvPr/>
        </p:nvSpPr>
        <p:spPr>
          <a:xfrm>
            <a:off x="2179310" y="1933039"/>
            <a:ext cx="1005403" cy="584775"/>
          </a:xfrm>
          <a:prstGeom prst="rect">
            <a:avLst/>
          </a:prstGeom>
          <a:noFill/>
        </p:spPr>
        <p:txBody>
          <a:bodyPr wrap="none" lIns="91428" tIns="45714" rIns="91428" bIns="45714" rtlCol="0">
            <a:spAutoFit/>
          </a:bodyPr>
          <a:lstStyle/>
          <a:p>
            <a:r>
              <a:rPr lang="zh-CN" altLang="en-US" sz="3200" dirty="0">
                <a:solidFill>
                  <a:srgbClr val="F8F8F8"/>
                </a:solidFill>
                <a:latin typeface="+mj-ea"/>
                <a:ea typeface="+mj-ea"/>
              </a:rPr>
              <a:t>目标</a:t>
            </a:r>
          </a:p>
        </p:txBody>
      </p:sp>
      <p:sp>
        <p:nvSpPr>
          <p:cNvPr id="29" name="TextBox 28"/>
          <p:cNvSpPr txBox="1"/>
          <p:nvPr/>
        </p:nvSpPr>
        <p:spPr>
          <a:xfrm>
            <a:off x="1273847" y="2690788"/>
            <a:ext cx="2611611" cy="1754314"/>
          </a:xfrm>
          <a:prstGeom prst="rect">
            <a:avLst/>
          </a:prstGeom>
          <a:noFill/>
        </p:spPr>
        <p:txBody>
          <a:bodyPr wrap="square" lIns="91428" tIns="45714" rIns="91428" bIns="45714"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9"/>
            <a:ext cx="1005403" cy="584775"/>
          </a:xfrm>
          <a:prstGeom prst="rect">
            <a:avLst/>
          </a:prstGeom>
          <a:noFill/>
        </p:spPr>
        <p:txBody>
          <a:bodyPr wrap="none" lIns="91428" tIns="45714" rIns="91428" bIns="45714" rtlCol="0">
            <a:spAutoFit/>
          </a:bodyPr>
          <a:lstStyle/>
          <a:p>
            <a:r>
              <a:rPr lang="zh-CN" altLang="en-US" sz="3200" dirty="0">
                <a:solidFill>
                  <a:srgbClr val="F8F8F8"/>
                </a:solidFill>
                <a:latin typeface="+mj-ea"/>
                <a:ea typeface="+mj-ea"/>
              </a:rPr>
              <a:t>实际</a:t>
            </a:r>
          </a:p>
        </p:txBody>
      </p:sp>
      <p:sp>
        <p:nvSpPr>
          <p:cNvPr id="31" name="TextBox 30"/>
          <p:cNvSpPr txBox="1"/>
          <p:nvPr/>
        </p:nvSpPr>
        <p:spPr>
          <a:xfrm>
            <a:off x="4231871" y="4265589"/>
            <a:ext cx="2406895" cy="646319"/>
          </a:xfrm>
          <a:prstGeom prst="rect">
            <a:avLst/>
          </a:prstGeom>
          <a:noFill/>
        </p:spPr>
        <p:txBody>
          <a:bodyPr wrap="square" lIns="91428" tIns="45714" rIns="91428" bIns="45714"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5" y="1609874"/>
            <a:ext cx="5734190" cy="646319"/>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33" name="TextBox 32"/>
          <p:cNvSpPr txBox="1"/>
          <p:nvPr/>
        </p:nvSpPr>
        <p:spPr>
          <a:xfrm>
            <a:off x="7800660" y="3438673"/>
            <a:ext cx="2879785" cy="1200316"/>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2" y="159025"/>
            <a:ext cx="1800469"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执力行有待加强</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7"/>
            <a:ext cx="697627" cy="400111"/>
          </a:xfrm>
          <a:prstGeom prst="rect">
            <a:avLst/>
          </a:prstGeom>
          <a:solidFill>
            <a:schemeClr val="tx1"/>
          </a:solid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问题一：</a:t>
            </a:r>
            <a:endParaRPr lang="en-US" altLang="zh-CN" dirty="0" smtClean="0"/>
          </a:p>
          <a:p>
            <a:r>
              <a:rPr lang="zh-CN" altLang="en-US" dirty="0" smtClean="0"/>
              <a:t>不想做</a:t>
            </a:r>
            <a:endParaRPr lang="zh-CN" altLang="en-US" dirty="0"/>
          </a:p>
        </p:txBody>
      </p:sp>
      <p:cxnSp>
        <p:nvCxnSpPr>
          <p:cNvPr id="9" name="直接连接符 8"/>
          <p:cNvCxnSpPr/>
          <p:nvPr/>
        </p:nvCxnSpPr>
        <p:spPr bwMode="auto">
          <a:xfrm>
            <a:off x="2329736" y="1405359"/>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908" y="1545403"/>
            <a:ext cx="5040560"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2" name="等腰三角形 2"/>
          <p:cNvSpPr/>
          <p:nvPr/>
        </p:nvSpPr>
        <p:spPr bwMode="auto">
          <a:xfrm rot="3036074">
            <a:off x="2059350"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9" y="3466415"/>
            <a:ext cx="697627" cy="400111"/>
          </a:xfrm>
          <a:prstGeom prst="rect">
            <a:avLst/>
          </a:prstGeom>
          <a:solidFill>
            <a:schemeClr val="bg1"/>
          </a:solid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问题二：</a:t>
            </a:r>
            <a:endParaRPr lang="en-US" altLang="zh-CN" dirty="0" smtClean="0"/>
          </a:p>
          <a:p>
            <a:r>
              <a:rPr lang="zh-CN" altLang="en-US" dirty="0" smtClean="0"/>
              <a:t>不会做</a:t>
            </a:r>
            <a:endParaRPr lang="zh-CN" altLang="en-US" dirty="0"/>
          </a:p>
        </p:txBody>
      </p:sp>
      <p:cxnSp>
        <p:nvCxnSpPr>
          <p:cNvPr id="14" name="直接连接符 13"/>
          <p:cNvCxnSpPr/>
          <p:nvPr/>
        </p:nvCxnSpPr>
        <p:spPr bwMode="auto">
          <a:xfrm>
            <a:off x="3339671" y="3002147"/>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5843" y="3142191"/>
            <a:ext cx="4174642"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7" name="等腰三角形 2"/>
          <p:cNvSpPr/>
          <p:nvPr/>
        </p:nvSpPr>
        <p:spPr bwMode="auto">
          <a:xfrm rot="3036074">
            <a:off x="1345332" y="4744802"/>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lIns="91428" tIns="45714" rIns="91428" bIns="45714"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9" y="5263398"/>
            <a:ext cx="697627" cy="400111"/>
          </a:xfrm>
          <a:prstGeom prst="rect">
            <a:avLst/>
          </a:prstGeom>
          <a:solidFill>
            <a:schemeClr val="tx2"/>
          </a:solidFill>
          <a:ln>
            <a:noFill/>
          </a:ln>
        </p:spPr>
        <p:txBody>
          <a:bodyPr wrap="none" lIns="91428" tIns="45714" rIns="91428" bIns="45714"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问题三：</a:t>
            </a:r>
            <a:endParaRPr lang="en-US" altLang="zh-CN" dirty="0" smtClean="0"/>
          </a:p>
          <a:p>
            <a:r>
              <a:rPr lang="zh-CN" altLang="en-US" dirty="0" smtClean="0"/>
              <a:t>做不好</a:t>
            </a:r>
            <a:endParaRPr lang="zh-CN" altLang="en-US" dirty="0"/>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827" y="4949674"/>
            <a:ext cx="4672637"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6" name="Freeform 11"/>
          <p:cNvSpPr>
            <a:spLocks/>
          </p:cNvSpPr>
          <p:nvPr/>
        </p:nvSpPr>
        <p:spPr bwMode="auto">
          <a:xfrm>
            <a:off x="7856541" y="1012827"/>
            <a:ext cx="1831975" cy="2611439"/>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7"/>
            <a:ext cx="1830387" cy="2611439"/>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90"/>
            <a:ext cx="1830387" cy="2611439"/>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24" name="Freeform 14"/>
          <p:cNvSpPr>
            <a:spLocks/>
          </p:cNvSpPr>
          <p:nvPr/>
        </p:nvSpPr>
        <p:spPr bwMode="auto">
          <a:xfrm>
            <a:off x="7856541" y="3722690"/>
            <a:ext cx="1831975" cy="2611439"/>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28" tIns="45714" rIns="91428" bIns="45714"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90876751"/>
      </p:ext>
    </p:extLst>
  </p:cSld>
  <p:clrMapOvr>
    <a:masterClrMapping/>
  </p:clrMapOvr>
  <p:transition spd="slow" advTm="8069">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2" y="159025"/>
            <a:ext cx="2262134" cy="369320"/>
          </a:xfrm>
          <a:prstGeom prst="rect">
            <a:avLst/>
          </a:prstGeom>
          <a:noFill/>
        </p:spPr>
        <p:txBody>
          <a:bodyPr wrap="none" lIns="91428" tIns="45714" rIns="91428" bIns="45714" rtlCol="0">
            <a:spAutoFit/>
          </a:bodyPr>
          <a:lstStyle/>
          <a:p>
            <a:r>
              <a:rPr lang="zh-CN" altLang="en-US"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6" name="Freeform 15"/>
          <p:cNvSpPr>
            <a:spLocks/>
          </p:cNvSpPr>
          <p:nvPr/>
        </p:nvSpPr>
        <p:spPr bwMode="auto">
          <a:xfrm>
            <a:off x="4306752"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1530511" y="3596196"/>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4513635" y="3597062"/>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5"/>
          <p:cNvSpPr>
            <a:spLocks/>
          </p:cNvSpPr>
          <p:nvPr/>
        </p:nvSpPr>
        <p:spPr bwMode="auto">
          <a:xfrm>
            <a:off x="4306752"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8"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8"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6" y="1835532"/>
            <a:ext cx="1800469" cy="369320"/>
          </a:xfrm>
          <a:prstGeom prst="rect">
            <a:avLst/>
          </a:prstGeom>
          <a:noFill/>
        </p:spPr>
        <p:txBody>
          <a:bodyPr wrap="none" lIns="91428" tIns="45714" rIns="91428" bIns="45714"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3" name="TextBox 12"/>
          <p:cNvSpPr txBox="1"/>
          <p:nvPr/>
        </p:nvSpPr>
        <p:spPr>
          <a:xfrm>
            <a:off x="2255687" y="2165499"/>
            <a:ext cx="2039937"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3" y="2421533"/>
            <a:ext cx="755335" cy="646331"/>
          </a:xfrm>
          <a:prstGeom prst="rect">
            <a:avLst/>
          </a:prstGeom>
          <a:noFill/>
        </p:spPr>
        <p:txBody>
          <a:bodyPr wrap="none" lIns="91428" tIns="45714" rIns="91428" bIns="45714" rtlCol="0">
            <a:spAutoFit/>
          </a:bodyPr>
          <a:lstStyle/>
          <a:p>
            <a:r>
              <a:rPr lang="en-US" altLang="zh-CN" sz="3600" b="1" dirty="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3"/>
            <a:ext cx="755335" cy="646331"/>
          </a:xfrm>
          <a:prstGeom prst="rect">
            <a:avLst/>
          </a:prstGeom>
          <a:noFill/>
        </p:spPr>
        <p:txBody>
          <a:bodyPr wrap="none" lIns="91428" tIns="45714" rIns="91428" bIns="45714" rtlCol="0">
            <a:spAutoFit/>
          </a:bodyPr>
          <a:lstStyle/>
          <a:p>
            <a:r>
              <a:rPr lang="en-US" altLang="zh-CN" sz="3600" b="1" dirty="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3" y="4631333"/>
            <a:ext cx="755335" cy="646331"/>
          </a:xfrm>
          <a:prstGeom prst="rect">
            <a:avLst/>
          </a:prstGeom>
          <a:noFill/>
        </p:spPr>
        <p:txBody>
          <a:bodyPr wrap="none" lIns="91428" tIns="45714" rIns="91428" bIns="45714" rtlCol="0">
            <a:spAutoFit/>
          </a:bodyPr>
          <a:lstStyle/>
          <a:p>
            <a:r>
              <a:rPr lang="en-US" altLang="zh-CN" sz="3600" b="1" dirty="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3"/>
            <a:ext cx="755335" cy="646331"/>
          </a:xfrm>
          <a:prstGeom prst="rect">
            <a:avLst/>
          </a:prstGeom>
          <a:noFill/>
        </p:spPr>
        <p:txBody>
          <a:bodyPr wrap="none" lIns="91428" tIns="45714" rIns="91428" bIns="45714" rtlCol="0">
            <a:spAutoFit/>
          </a:bodyPr>
          <a:lstStyle/>
          <a:p>
            <a:r>
              <a:rPr lang="en-US" altLang="zh-CN" sz="3600" b="1" dirty="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69" cy="369320"/>
          </a:xfrm>
          <a:prstGeom prst="rect">
            <a:avLst/>
          </a:prstGeom>
          <a:noFill/>
        </p:spPr>
        <p:txBody>
          <a:bodyPr wrap="none" lIns="91428" tIns="45714" rIns="91428" bIns="45714"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9" name="TextBox 18"/>
          <p:cNvSpPr txBox="1"/>
          <p:nvPr/>
        </p:nvSpPr>
        <p:spPr>
          <a:xfrm>
            <a:off x="7712867" y="2165499"/>
            <a:ext cx="2039937"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69" cy="369320"/>
          </a:xfrm>
          <a:prstGeom prst="rect">
            <a:avLst/>
          </a:prstGeom>
          <a:noFill/>
        </p:spPr>
        <p:txBody>
          <a:bodyPr wrap="none" lIns="91428" tIns="45714" rIns="91428" bIns="45714"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21" name="TextBox 20"/>
          <p:cNvSpPr txBox="1"/>
          <p:nvPr/>
        </p:nvSpPr>
        <p:spPr>
          <a:xfrm>
            <a:off x="2186238" y="4438798"/>
            <a:ext cx="2039937"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69" cy="369320"/>
          </a:xfrm>
          <a:prstGeom prst="rect">
            <a:avLst/>
          </a:prstGeom>
          <a:noFill/>
        </p:spPr>
        <p:txBody>
          <a:bodyPr wrap="none" lIns="91428" tIns="45714" rIns="91428" bIns="45714" rtlCol="0">
            <a:spAutoFit/>
          </a:bodyPr>
          <a:lstStyle/>
          <a:p>
            <a:r>
              <a:rPr lang="zh-CN" altLang="en-US" b="1" smtClean="0">
                <a:solidFill>
                  <a:schemeClr val="tx2"/>
                </a:solidFill>
                <a:latin typeface="+mj-ea"/>
                <a:ea typeface="+mj-ea"/>
              </a:rPr>
              <a:t>请输入您的标</a:t>
            </a:r>
            <a:r>
              <a:rPr lang="zh-CN" altLang="en-US" b="1">
                <a:solidFill>
                  <a:schemeClr val="tx2"/>
                </a:solidFill>
                <a:latin typeface="+mj-ea"/>
                <a:ea typeface="+mj-ea"/>
              </a:rPr>
              <a:t>题</a:t>
            </a:r>
            <a:endParaRPr lang="zh-CN" altLang="en-US" b="1" dirty="0">
              <a:solidFill>
                <a:schemeClr val="tx2"/>
              </a:solidFill>
              <a:latin typeface="+mj-ea"/>
              <a:ea typeface="+mj-ea"/>
            </a:endParaRPr>
          </a:p>
        </p:txBody>
      </p:sp>
      <p:sp>
        <p:nvSpPr>
          <p:cNvPr id="23" name="TextBox 22"/>
          <p:cNvSpPr txBox="1"/>
          <p:nvPr/>
        </p:nvSpPr>
        <p:spPr>
          <a:xfrm>
            <a:off x="7712867" y="4438798"/>
            <a:ext cx="2039937" cy="132343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1052059283"/>
      </p:ext>
    </p:extLst>
  </p:cSld>
  <p:clrMapOvr>
    <a:masterClrMapping/>
  </p:clrMapOvr>
  <p:transition spd="slow" advTm="8563">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681" r="-1082" b="7810"/>
          <a:stretch/>
        </p:blipFill>
        <p:spPr>
          <a:xfrm>
            <a:off x="0" y="630774"/>
            <a:ext cx="12328633" cy="6074851"/>
          </a:xfrm>
          <a:prstGeom prst="rect">
            <a:avLst/>
          </a:prstGeom>
        </p:spPr>
      </p:pic>
      <p:sp>
        <p:nvSpPr>
          <p:cNvPr id="77" name="TextBox 76"/>
          <p:cNvSpPr txBox="1"/>
          <p:nvPr/>
        </p:nvSpPr>
        <p:spPr>
          <a:xfrm>
            <a:off x="477743" y="159025"/>
            <a:ext cx="2031301"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自身能力有待提高</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6" name="矩形 5"/>
          <p:cNvSpPr/>
          <p:nvPr/>
        </p:nvSpPr>
        <p:spPr bwMode="auto">
          <a:xfrm>
            <a:off x="2660949"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 name="TextBox 8"/>
          <p:cNvSpPr txBox="1"/>
          <p:nvPr/>
        </p:nvSpPr>
        <p:spPr>
          <a:xfrm>
            <a:off x="3214672" y="1926462"/>
            <a:ext cx="1826792" cy="420599"/>
          </a:xfrm>
          <a:prstGeom prst="rect">
            <a:avLst/>
          </a:prstGeom>
          <a:noFill/>
        </p:spPr>
        <p:txBody>
          <a:bodyPr wrap="none" lIns="91428" tIns="45714" rIns="91428" bIns="45714" rtlCol="0">
            <a:spAutoFit/>
          </a:bodyPr>
          <a:lstStyle/>
          <a:p>
            <a:r>
              <a:rPr lang="zh-CN" altLang="en-US" sz="2100" b="1" dirty="0">
                <a:latin typeface="+mj-ea"/>
                <a:ea typeface="+mj-ea"/>
              </a:rPr>
              <a:t>市场感知能力</a:t>
            </a:r>
          </a:p>
        </p:txBody>
      </p:sp>
      <p:sp>
        <p:nvSpPr>
          <p:cNvPr id="17" name="TextBox 16"/>
          <p:cNvSpPr txBox="1"/>
          <p:nvPr/>
        </p:nvSpPr>
        <p:spPr>
          <a:xfrm>
            <a:off x="3195763" y="2320924"/>
            <a:ext cx="8434270" cy="923318"/>
          </a:xfrm>
          <a:prstGeom prst="rect">
            <a:avLst/>
          </a:prstGeom>
          <a:noFill/>
        </p:spPr>
        <p:txBody>
          <a:bodyPr wrap="square" lIns="91428" tIns="45714" rIns="91428" bIns="45714"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8" name="TextBox 17"/>
          <p:cNvSpPr txBox="1"/>
          <p:nvPr/>
        </p:nvSpPr>
        <p:spPr>
          <a:xfrm>
            <a:off x="3195765" y="3875186"/>
            <a:ext cx="8434271" cy="1338816"/>
          </a:xfrm>
          <a:prstGeom prst="rect">
            <a:avLst/>
          </a:prstGeom>
          <a:noFill/>
        </p:spPr>
        <p:txBody>
          <a:bodyPr wrap="square" lIns="91428" tIns="45714" rIns="91428" bIns="45714"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9" name="TextBox 18"/>
          <p:cNvSpPr txBox="1"/>
          <p:nvPr/>
        </p:nvSpPr>
        <p:spPr>
          <a:xfrm>
            <a:off x="3214672" y="3478466"/>
            <a:ext cx="1826792" cy="420599"/>
          </a:xfrm>
          <a:prstGeom prst="rect">
            <a:avLst/>
          </a:prstGeom>
          <a:noFill/>
        </p:spPr>
        <p:txBody>
          <a:bodyPr wrap="none" lIns="91428" tIns="45714" rIns="91428" bIns="45714" rtlCol="0">
            <a:spAutoFit/>
          </a:bodyPr>
          <a:lstStyle/>
          <a:p>
            <a:r>
              <a:rPr lang="zh-CN" altLang="en-US" sz="2100" b="1" dirty="0">
                <a:latin typeface="+mj-ea"/>
                <a:ea typeface="+mj-ea"/>
              </a:rPr>
              <a:t>客户开拓能力</a:t>
            </a:r>
          </a:p>
        </p:txBody>
      </p:sp>
    </p:spTree>
    <p:extLst>
      <p:ext uri="{BB962C8B-B14F-4D97-AF65-F5344CB8AC3E}">
        <p14:creationId xmlns:p14="http://schemas.microsoft.com/office/powerpoint/2010/main"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lIns="91428" tIns="45714" rIns="91428" bIns="45714"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4"/>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grpSp>
        <p:nvGrpSpPr>
          <p:cNvPr id="36" name="组合 35"/>
          <p:cNvGrpSpPr/>
          <p:nvPr/>
        </p:nvGrpSpPr>
        <p:grpSpPr>
          <a:xfrm>
            <a:off x="4124401" y="3431424"/>
            <a:ext cx="2160842" cy="400111"/>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行业发展预测</a:t>
              </a:r>
            </a:p>
          </p:txBody>
        </p:sp>
      </p:grpSp>
      <p:grpSp>
        <p:nvGrpSpPr>
          <p:cNvPr id="42" name="组合 41"/>
          <p:cNvGrpSpPr/>
          <p:nvPr/>
        </p:nvGrpSpPr>
        <p:grpSpPr>
          <a:xfrm>
            <a:off x="7220740" y="3463230"/>
            <a:ext cx="2160842" cy="400111"/>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内部环境分析</a:t>
              </a:r>
            </a:p>
          </p:txBody>
        </p:sp>
      </p:grpSp>
      <p:grpSp>
        <p:nvGrpSpPr>
          <p:cNvPr id="74" name="组合 73"/>
          <p:cNvGrpSpPr/>
          <p:nvPr/>
        </p:nvGrpSpPr>
        <p:grpSpPr>
          <a:xfrm>
            <a:off x="7220750" y="4039012"/>
            <a:ext cx="1904361" cy="400111"/>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dirty="0">
                  <a:solidFill>
                    <a:srgbClr val="333333"/>
                  </a:solidFill>
                  <a:ea typeface="微软雅黑" pitchFamily="34" charset="-122"/>
                </a:rPr>
                <a:t>SWOT</a:t>
              </a:r>
              <a:r>
                <a:rPr lang="zh-CN" altLang="en-US" sz="2000" dirty="0">
                  <a:solidFill>
                    <a:srgbClr val="333333"/>
                  </a:solidFill>
                  <a:ea typeface="微软雅黑" pitchFamily="34" charset="-122"/>
                </a:rPr>
                <a:t>分析</a:t>
              </a:r>
            </a:p>
          </p:txBody>
        </p:sp>
      </p:grpSp>
      <p:grpSp>
        <p:nvGrpSpPr>
          <p:cNvPr id="79" name="组合 78"/>
          <p:cNvGrpSpPr/>
          <p:nvPr/>
        </p:nvGrpSpPr>
        <p:grpSpPr>
          <a:xfrm>
            <a:off x="4124409" y="4032610"/>
            <a:ext cx="2673804" cy="400111"/>
            <a:chOff x="3276600" y="3624263"/>
            <a:chExt cx="2135466"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6"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竞争对手动向预测</a:t>
              </a: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2" y="2165427"/>
            <a:ext cx="697780"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51" y="889077"/>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3" name="矩形 2"/>
          <p:cNvSpPr/>
          <p:nvPr/>
        </p:nvSpPr>
        <p:spPr bwMode="auto">
          <a:xfrm>
            <a:off x="1414461" y="889077"/>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2" name="燕尾形 91"/>
          <p:cNvSpPr/>
          <p:nvPr/>
        </p:nvSpPr>
        <p:spPr bwMode="auto">
          <a:xfrm rot="16200000">
            <a:off x="2048455" y="4279067"/>
            <a:ext cx="1008112" cy="1224135"/>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3" name="燕尾形 92"/>
          <p:cNvSpPr/>
          <p:nvPr/>
        </p:nvSpPr>
        <p:spPr bwMode="auto">
          <a:xfrm rot="16200000">
            <a:off x="2048455" y="2888943"/>
            <a:ext cx="1008112" cy="1224135"/>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4" name="燕尾形 93"/>
          <p:cNvSpPr/>
          <p:nvPr/>
        </p:nvSpPr>
        <p:spPr bwMode="auto">
          <a:xfrm rot="16200000">
            <a:off x="2048455" y="1480037"/>
            <a:ext cx="1008112" cy="1224135"/>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7" name="燕尾形 96"/>
          <p:cNvSpPr/>
          <p:nvPr/>
        </p:nvSpPr>
        <p:spPr bwMode="auto">
          <a:xfrm rot="5400000" flipV="1">
            <a:off x="6481845" y="3033723"/>
            <a:ext cx="1008112" cy="1224135"/>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8" name="燕尾形 97"/>
          <p:cNvSpPr/>
          <p:nvPr/>
        </p:nvSpPr>
        <p:spPr bwMode="auto">
          <a:xfrm rot="5400000" flipV="1">
            <a:off x="6481845" y="1387455"/>
            <a:ext cx="1008112" cy="1224135"/>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6" name="TextBox 25"/>
          <p:cNvSpPr txBox="1"/>
          <p:nvPr/>
        </p:nvSpPr>
        <p:spPr>
          <a:xfrm>
            <a:off x="2113941" y="1732065"/>
            <a:ext cx="877139" cy="646319"/>
          </a:xfrm>
          <a:prstGeom prst="rect">
            <a:avLst/>
          </a:prstGeom>
          <a:noFill/>
        </p:spPr>
        <p:txBody>
          <a:bodyPr wrap="none" lIns="91428" tIns="45714" rIns="91428" bIns="45714" rtlCol="0">
            <a:spAutoFit/>
          </a:bodyPr>
          <a:lstStyle/>
          <a:p>
            <a:pPr algn="ctr"/>
            <a:r>
              <a:rPr lang="zh-CN" altLang="en-US" dirty="0" smtClean="0">
                <a:solidFill>
                  <a:srgbClr val="F8F8F8"/>
                </a:solidFill>
                <a:latin typeface="+mn-ea"/>
                <a:ea typeface="+mn-ea"/>
              </a:rPr>
              <a:t>正面</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观点一</a:t>
            </a:r>
            <a:endParaRPr lang="zh-CN" altLang="en-US" dirty="0">
              <a:solidFill>
                <a:srgbClr val="F8F8F8"/>
              </a:solidFill>
              <a:latin typeface="+mn-ea"/>
              <a:ea typeface="+mn-ea"/>
            </a:endParaRPr>
          </a:p>
        </p:txBody>
      </p:sp>
      <p:sp>
        <p:nvSpPr>
          <p:cNvPr id="33" name="TextBox 32"/>
          <p:cNvSpPr txBox="1"/>
          <p:nvPr/>
        </p:nvSpPr>
        <p:spPr>
          <a:xfrm>
            <a:off x="3308595" y="1819287"/>
            <a:ext cx="2652414"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0" name="TextBox 99"/>
          <p:cNvSpPr txBox="1"/>
          <p:nvPr/>
        </p:nvSpPr>
        <p:spPr>
          <a:xfrm>
            <a:off x="2113941" y="3183305"/>
            <a:ext cx="877139" cy="646319"/>
          </a:xfrm>
          <a:prstGeom prst="rect">
            <a:avLst/>
          </a:prstGeom>
          <a:noFill/>
        </p:spPr>
        <p:txBody>
          <a:bodyPr wrap="none" lIns="91428" tIns="45714" rIns="91428" bIns="45714"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观点二</a:t>
            </a:r>
            <a:endParaRPr lang="zh-CN" altLang="en-US" dirty="0">
              <a:solidFill>
                <a:srgbClr val="F8F8F8"/>
              </a:solidFill>
              <a:latin typeface="+mn-ea"/>
              <a:ea typeface="+mn-ea"/>
            </a:endParaRPr>
          </a:p>
        </p:txBody>
      </p:sp>
      <p:sp>
        <p:nvSpPr>
          <p:cNvPr id="101" name="TextBox 100"/>
          <p:cNvSpPr txBox="1"/>
          <p:nvPr/>
        </p:nvSpPr>
        <p:spPr>
          <a:xfrm>
            <a:off x="3308595" y="3270527"/>
            <a:ext cx="2652414"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2" name="TextBox 101"/>
          <p:cNvSpPr txBox="1"/>
          <p:nvPr/>
        </p:nvSpPr>
        <p:spPr>
          <a:xfrm>
            <a:off x="2113941" y="4552262"/>
            <a:ext cx="877139" cy="646319"/>
          </a:xfrm>
          <a:prstGeom prst="rect">
            <a:avLst/>
          </a:prstGeom>
          <a:noFill/>
        </p:spPr>
        <p:txBody>
          <a:bodyPr wrap="none" lIns="91428" tIns="45714" rIns="91428" bIns="45714"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观点三</a:t>
            </a:r>
            <a:endParaRPr lang="zh-CN" altLang="en-US" dirty="0">
              <a:solidFill>
                <a:srgbClr val="F8F8F8"/>
              </a:solidFill>
              <a:latin typeface="+mn-ea"/>
              <a:ea typeface="+mn-ea"/>
            </a:endParaRPr>
          </a:p>
        </p:txBody>
      </p:sp>
      <p:sp>
        <p:nvSpPr>
          <p:cNvPr id="103" name="TextBox 102"/>
          <p:cNvSpPr txBox="1"/>
          <p:nvPr/>
        </p:nvSpPr>
        <p:spPr>
          <a:xfrm>
            <a:off x="3308595" y="4639484"/>
            <a:ext cx="2652414"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6" name="TextBox 105"/>
          <p:cNvSpPr txBox="1"/>
          <p:nvPr/>
        </p:nvSpPr>
        <p:spPr>
          <a:xfrm>
            <a:off x="6560032" y="1728383"/>
            <a:ext cx="877139" cy="646319"/>
          </a:xfrm>
          <a:prstGeom prst="rect">
            <a:avLst/>
          </a:prstGeom>
          <a:noFill/>
        </p:spPr>
        <p:txBody>
          <a:bodyPr wrap="none" lIns="91428" tIns="45714" rIns="91428" bIns="45714" rtlCol="0">
            <a:spAutoFit/>
          </a:bodyPr>
          <a:lstStyle/>
          <a:p>
            <a:pPr algn="ctr"/>
            <a:r>
              <a:rPr lang="zh-CN" altLang="en-US" dirty="0" smtClean="0">
                <a:solidFill>
                  <a:srgbClr val="F8F8F8"/>
                </a:solidFill>
                <a:latin typeface="+mj-ea"/>
                <a:ea typeface="+mj-ea"/>
              </a:rPr>
              <a:t>负面</a:t>
            </a:r>
            <a:endParaRPr lang="en-US" altLang="zh-CN" dirty="0" smtClean="0">
              <a:solidFill>
                <a:srgbClr val="F8F8F8"/>
              </a:solidFill>
              <a:latin typeface="+mj-ea"/>
              <a:ea typeface="+mj-ea"/>
            </a:endParaRPr>
          </a:p>
          <a:p>
            <a:pPr algn="ctr"/>
            <a:r>
              <a:rPr lang="zh-CN" altLang="en-US" dirty="0" smtClean="0">
                <a:solidFill>
                  <a:srgbClr val="F8F8F8"/>
                </a:solidFill>
                <a:latin typeface="+mj-ea"/>
                <a:ea typeface="+mj-ea"/>
              </a:rPr>
              <a:t>观点一</a:t>
            </a:r>
            <a:endParaRPr lang="zh-CN" altLang="en-US" dirty="0">
              <a:solidFill>
                <a:srgbClr val="F8F8F8"/>
              </a:solidFill>
              <a:latin typeface="+mj-ea"/>
              <a:ea typeface="+mj-ea"/>
            </a:endParaRPr>
          </a:p>
        </p:txBody>
      </p:sp>
      <p:sp>
        <p:nvSpPr>
          <p:cNvPr id="107" name="TextBox 106"/>
          <p:cNvSpPr txBox="1"/>
          <p:nvPr/>
        </p:nvSpPr>
        <p:spPr>
          <a:xfrm>
            <a:off x="6560032" y="3366183"/>
            <a:ext cx="877139" cy="646319"/>
          </a:xfrm>
          <a:prstGeom prst="rect">
            <a:avLst/>
          </a:prstGeom>
          <a:noFill/>
        </p:spPr>
        <p:txBody>
          <a:bodyPr wrap="none" lIns="91428" tIns="45714" rIns="91428" bIns="45714"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08" name="TextBox 107"/>
          <p:cNvSpPr txBox="1"/>
          <p:nvPr/>
        </p:nvSpPr>
        <p:spPr>
          <a:xfrm>
            <a:off x="7665788" y="1556792"/>
            <a:ext cx="2837607"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09" name="TextBox 108"/>
          <p:cNvSpPr txBox="1"/>
          <p:nvPr/>
        </p:nvSpPr>
        <p:spPr>
          <a:xfrm>
            <a:off x="7665788" y="3177040"/>
            <a:ext cx="2837607"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113" name="燕尾形 112"/>
          <p:cNvSpPr/>
          <p:nvPr/>
        </p:nvSpPr>
        <p:spPr bwMode="auto">
          <a:xfrm rot="5400000" flipV="1">
            <a:off x="6481845" y="4669367"/>
            <a:ext cx="1008112" cy="1224135"/>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114" name="TextBox 113"/>
          <p:cNvSpPr txBox="1"/>
          <p:nvPr/>
        </p:nvSpPr>
        <p:spPr>
          <a:xfrm>
            <a:off x="6560032" y="5001827"/>
            <a:ext cx="877139" cy="646319"/>
          </a:xfrm>
          <a:prstGeom prst="rect">
            <a:avLst/>
          </a:prstGeom>
          <a:noFill/>
        </p:spPr>
        <p:txBody>
          <a:bodyPr wrap="none" lIns="91428" tIns="45714" rIns="91428" bIns="45714"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15" name="TextBox 114"/>
          <p:cNvSpPr txBox="1"/>
          <p:nvPr/>
        </p:nvSpPr>
        <p:spPr>
          <a:xfrm>
            <a:off x="7665788" y="4812684"/>
            <a:ext cx="2837607" cy="830997"/>
          </a:xfrm>
          <a:prstGeom prst="rect">
            <a:avLst/>
          </a:prstGeom>
          <a:noFill/>
        </p:spPr>
        <p:txBody>
          <a:bodyPr wrap="square" lIns="91428" tIns="45714" rIns="91428" bIns="45714" rtlCol="0">
            <a:spAutoFit/>
          </a:bodyPr>
          <a:lstStyle/>
          <a:p>
            <a:r>
              <a:rPr lang="zh-CN" altLang="en-US" sz="1600" dirty="0">
                <a:solidFill>
                  <a:schemeClr val="accent1"/>
                </a:solidFill>
                <a:latin typeface="+mn-ea"/>
                <a:ea typeface="+mn-ea"/>
              </a:rPr>
              <a:t>这里输入段落文本这里输入段落文本这里输入段落文本这里输入段落文本</a:t>
            </a:r>
          </a:p>
        </p:txBody>
      </p:sp>
      <p:sp>
        <p:nvSpPr>
          <p:cNvPr id="38" name="Freeform 6"/>
          <p:cNvSpPr>
            <a:spLocks/>
          </p:cNvSpPr>
          <p:nvPr/>
        </p:nvSpPr>
        <p:spPr bwMode="auto">
          <a:xfrm>
            <a:off x="-150" y="2165427"/>
            <a:ext cx="697780"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39" name="Freeform 6"/>
          <p:cNvSpPr>
            <a:spLocks/>
          </p:cNvSpPr>
          <p:nvPr/>
        </p:nvSpPr>
        <p:spPr bwMode="auto">
          <a:xfrm>
            <a:off x="697633" y="889077"/>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27" name="TextBox 2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行业发展预测</a:t>
            </a: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Tree>
    <p:extLst>
      <p:ext uri="{BB962C8B-B14F-4D97-AF65-F5344CB8AC3E}">
        <p14:creationId xmlns:p14="http://schemas.microsoft.com/office/powerpoint/2010/main"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49"/>
            <a:ext cx="11493062" cy="2584451"/>
          </a:xfrm>
          <a:prstGeom prst="rect">
            <a:avLst/>
          </a:prstGeom>
          <a:solidFill>
            <a:schemeClr val="bg1"/>
          </a:solidFill>
          <a:ln>
            <a:noFill/>
          </a:ln>
        </p:spPr>
        <p:txBody>
          <a:bodyPr vert="horz" wrap="square" lIns="91428" tIns="45714" rIns="91428" bIns="45714"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49"/>
            <a:ext cx="252248" cy="2584451"/>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2" y="6453338"/>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6906"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7" name="TextBox 26"/>
          <p:cNvSpPr txBox="1"/>
          <p:nvPr/>
        </p:nvSpPr>
        <p:spPr>
          <a:xfrm>
            <a:off x="1377657" y="3356994"/>
            <a:ext cx="2592288" cy="2800767"/>
          </a:xfrm>
          <a:prstGeom prst="rect">
            <a:avLst/>
          </a:prstGeom>
          <a:noFill/>
        </p:spPr>
        <p:txBody>
          <a:bodyPr wrap="square" lIns="91428" tIns="45714" rIns="91428" bIns="45714"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31" name="TextBox 30"/>
          <p:cNvSpPr txBox="1"/>
          <p:nvPr/>
        </p:nvSpPr>
        <p:spPr>
          <a:xfrm>
            <a:off x="477743" y="159025"/>
            <a:ext cx="2031301"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竞争对手动向预测</a:t>
            </a: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42" name="圆角矩形 41"/>
          <p:cNvSpPr/>
          <p:nvPr/>
        </p:nvSpPr>
        <p:spPr bwMode="auto">
          <a:xfrm>
            <a:off x="4538845"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7" name="TextBox 46"/>
          <p:cNvSpPr txBox="1"/>
          <p:nvPr/>
        </p:nvSpPr>
        <p:spPr>
          <a:xfrm>
            <a:off x="4789599" y="3356994"/>
            <a:ext cx="2592288" cy="2800767"/>
          </a:xfrm>
          <a:prstGeom prst="rect">
            <a:avLst/>
          </a:prstGeom>
          <a:noFill/>
        </p:spPr>
        <p:txBody>
          <a:bodyPr wrap="square" lIns="91428" tIns="45714" rIns="91428" bIns="45714"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53" name="TextBox 52"/>
          <p:cNvSpPr txBox="1"/>
          <p:nvPr/>
        </p:nvSpPr>
        <p:spPr>
          <a:xfrm>
            <a:off x="8201538" y="3356994"/>
            <a:ext cx="2592288" cy="2800767"/>
          </a:xfrm>
          <a:prstGeom prst="rect">
            <a:avLst/>
          </a:prstGeom>
          <a:noFill/>
        </p:spPr>
        <p:txBody>
          <a:bodyPr wrap="square" lIns="91428" tIns="45714" rIns="91428" bIns="45714" rtlCol="0">
            <a:spAutoFit/>
          </a:bodyPr>
          <a:lstStyle/>
          <a:p>
            <a:pPr algn="just"/>
            <a:r>
              <a:rPr lang="zh-CN" altLang="en-US" sz="1600" dirty="0">
                <a:solidFill>
                  <a:schemeClr val="accent1"/>
                </a:solidFill>
                <a:latin typeface="+mn-ea"/>
                <a:ea typeface="+mn-ea"/>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8"/>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6" y="6453338"/>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8"/>
          <p:cNvSpPr>
            <a:spLocks noChangeArrowheads="1"/>
          </p:cNvSpPr>
          <p:nvPr/>
        </p:nvSpPr>
        <p:spPr bwMode="auto">
          <a:xfrm>
            <a:off x="11944515" y="2173249"/>
            <a:ext cx="252248" cy="2584451"/>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19" name="TextBox 18"/>
          <p:cNvSpPr txBox="1"/>
          <p:nvPr/>
        </p:nvSpPr>
        <p:spPr>
          <a:xfrm>
            <a:off x="2085077" y="2065864"/>
            <a:ext cx="877139" cy="369320"/>
          </a:xfrm>
          <a:prstGeom prst="rect">
            <a:avLst/>
          </a:prstGeom>
          <a:noFill/>
        </p:spPr>
        <p:txBody>
          <a:bodyPr wrap="none" lIns="91428" tIns="45714" rIns="91428" bIns="45714" rtlCol="0">
            <a:spAutoFit/>
          </a:bodyPr>
          <a:lstStyle/>
          <a:p>
            <a:r>
              <a:rPr lang="zh-CN" altLang="en-US" dirty="0">
                <a:solidFill>
                  <a:srgbClr val="F8F8F8"/>
                </a:solidFill>
                <a:latin typeface="+mn-ea"/>
                <a:ea typeface="+mn-ea"/>
              </a:rPr>
              <a:t>渠道战</a:t>
            </a: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a:p>
        </p:txBody>
      </p:sp>
      <p:sp>
        <p:nvSpPr>
          <p:cNvPr id="46" name="TextBox 45"/>
          <p:cNvSpPr txBox="1"/>
          <p:nvPr/>
        </p:nvSpPr>
        <p:spPr>
          <a:xfrm>
            <a:off x="5497016" y="2065864"/>
            <a:ext cx="877139" cy="369320"/>
          </a:xfrm>
          <a:prstGeom prst="rect">
            <a:avLst/>
          </a:prstGeom>
          <a:noFill/>
        </p:spPr>
        <p:txBody>
          <a:bodyPr wrap="none" lIns="91428" tIns="45714" rIns="91428" bIns="45714" rtlCol="0">
            <a:spAutoFit/>
          </a:bodyPr>
          <a:lstStyle/>
          <a:p>
            <a:r>
              <a:rPr lang="zh-CN" altLang="en-US"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a:p>
        </p:txBody>
      </p:sp>
      <p:sp>
        <p:nvSpPr>
          <p:cNvPr id="52" name="TextBox 51"/>
          <p:cNvSpPr txBox="1"/>
          <p:nvPr/>
        </p:nvSpPr>
        <p:spPr>
          <a:xfrm>
            <a:off x="8908955" y="2065864"/>
            <a:ext cx="877139" cy="369320"/>
          </a:xfrm>
          <a:prstGeom prst="rect">
            <a:avLst/>
          </a:prstGeom>
          <a:noFill/>
        </p:spPr>
        <p:txBody>
          <a:bodyPr wrap="none" lIns="91428" tIns="45714" rIns="91428" bIns="45714" rtlCol="0">
            <a:spAutoFit/>
          </a:bodyPr>
          <a:lstStyle/>
          <a:p>
            <a:r>
              <a:rPr lang="zh-CN" altLang="en-US" dirty="0">
                <a:solidFill>
                  <a:srgbClr val="F8F8F8"/>
                </a:solidFill>
                <a:latin typeface="+mn-ea"/>
                <a:ea typeface="+mn-ea"/>
              </a:rPr>
              <a:t>新产品</a:t>
            </a:r>
          </a:p>
        </p:txBody>
      </p:sp>
      <p:grpSp>
        <p:nvGrpSpPr>
          <p:cNvPr id="15" name="组合 14"/>
          <p:cNvGrpSpPr/>
          <p:nvPr/>
        </p:nvGrpSpPr>
        <p:grpSpPr>
          <a:xfrm>
            <a:off x="1807484" y="1521067"/>
            <a:ext cx="517089" cy="517089"/>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dirty="0"/>
            </a:p>
          </p:txBody>
        </p:sp>
        <p:sp>
          <p:nvSpPr>
            <p:cNvPr id="9" name="TextBox 8"/>
            <p:cNvSpPr txBox="1"/>
            <p:nvPr/>
          </p:nvSpPr>
          <p:spPr>
            <a:xfrm>
              <a:off x="1883123" y="1548776"/>
              <a:ext cx="319317" cy="369331"/>
            </a:xfrm>
            <a:prstGeom prst="rect">
              <a:avLst/>
            </a:prstGeom>
            <a:noFill/>
          </p:spPr>
          <p:txBody>
            <a:bodyPr wrap="none" rtlCol="0">
              <a:spAutoFit/>
            </a:bodyPr>
            <a:lstStyle/>
            <a:p>
              <a:r>
                <a:rPr lang="en-US" altLang="zh-CN" dirty="0">
                  <a:solidFill>
                    <a:schemeClr val="tx2"/>
                  </a:solidFill>
                  <a:latin typeface="+mn-ea"/>
                  <a:ea typeface="+mn-ea"/>
                </a:rPr>
                <a:t>1</a:t>
              </a:r>
              <a:endParaRPr lang="zh-CN" altLang="en-US" dirty="0">
                <a:solidFill>
                  <a:schemeClr val="tx2"/>
                </a:solidFill>
                <a:latin typeface="+mn-ea"/>
                <a:ea typeface="+mn-ea"/>
              </a:endParaRPr>
            </a:p>
          </p:txBody>
        </p:sp>
      </p:grpSp>
      <p:grpSp>
        <p:nvGrpSpPr>
          <p:cNvPr id="41" name="组合 40"/>
          <p:cNvGrpSpPr/>
          <p:nvPr/>
        </p:nvGrpSpPr>
        <p:grpSpPr>
          <a:xfrm>
            <a:off x="5197070" y="1521067"/>
            <a:ext cx="517089" cy="517089"/>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dirty="0"/>
            </a:p>
          </p:txBody>
        </p:sp>
        <p:sp>
          <p:nvSpPr>
            <p:cNvPr id="58" name="TextBox 57"/>
            <p:cNvSpPr txBox="1"/>
            <p:nvPr/>
          </p:nvSpPr>
          <p:spPr>
            <a:xfrm>
              <a:off x="1883123" y="1548776"/>
              <a:ext cx="319317" cy="369331"/>
            </a:xfrm>
            <a:prstGeom prst="rect">
              <a:avLst/>
            </a:prstGeom>
            <a:noFill/>
          </p:spPr>
          <p:txBody>
            <a:bodyPr wrap="none" rtlCol="0">
              <a:spAutoFit/>
            </a:bodyPr>
            <a:lstStyle/>
            <a:p>
              <a:r>
                <a:rPr lang="en-US" altLang="zh-CN" dirty="0">
                  <a:solidFill>
                    <a:schemeClr val="tx2"/>
                  </a:solidFill>
                  <a:latin typeface="+mn-ea"/>
                  <a:ea typeface="+mn-ea"/>
                </a:rPr>
                <a:t>2</a:t>
              </a:r>
              <a:endParaRPr lang="zh-CN" altLang="en-US" dirty="0">
                <a:solidFill>
                  <a:schemeClr val="tx2"/>
                </a:solidFill>
                <a:latin typeface="+mn-ea"/>
                <a:ea typeface="+mn-ea"/>
              </a:endParaRPr>
            </a:p>
          </p:txBody>
        </p:sp>
      </p:grpSp>
      <p:grpSp>
        <p:nvGrpSpPr>
          <p:cNvPr id="59" name="组合 58"/>
          <p:cNvGrpSpPr/>
          <p:nvPr/>
        </p:nvGrpSpPr>
        <p:grpSpPr>
          <a:xfrm>
            <a:off x="8602421" y="1521067"/>
            <a:ext cx="517089" cy="517089"/>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dirty="0"/>
            </a:p>
          </p:txBody>
        </p:sp>
        <p:sp>
          <p:nvSpPr>
            <p:cNvPr id="61" name="TextBox 60"/>
            <p:cNvSpPr txBox="1"/>
            <p:nvPr/>
          </p:nvSpPr>
          <p:spPr>
            <a:xfrm>
              <a:off x="1883123" y="1548776"/>
              <a:ext cx="319317" cy="369331"/>
            </a:xfrm>
            <a:prstGeom prst="rect">
              <a:avLst/>
            </a:prstGeom>
            <a:noFill/>
          </p:spPr>
          <p:txBody>
            <a:bodyPr wrap="none" rtlCol="0">
              <a:spAutoFit/>
            </a:bodyPr>
            <a:lstStyle/>
            <a:p>
              <a:r>
                <a:rPr lang="en-US" altLang="zh-CN" dirty="0">
                  <a:solidFill>
                    <a:schemeClr val="tx2"/>
                  </a:solidFill>
                  <a:latin typeface="+mn-ea"/>
                  <a:ea typeface="+mn-ea"/>
                </a:rPr>
                <a:t>3</a:t>
              </a:r>
              <a:endParaRPr lang="zh-CN" altLang="en-US" dirty="0">
                <a:solidFill>
                  <a:schemeClr val="tx2"/>
                </a:solidFill>
                <a:latin typeface="+mn-ea"/>
                <a:ea typeface="+mn-ea"/>
              </a:endParaRPr>
            </a:p>
          </p:txBody>
        </p:sp>
      </p:grpSp>
    </p:spTree>
    <p:extLst>
      <p:ext uri="{BB962C8B-B14F-4D97-AF65-F5344CB8AC3E}">
        <p14:creationId xmlns:p14="http://schemas.microsoft.com/office/powerpoint/2010/main" val="1834913028"/>
      </p:ext>
    </p:extLst>
  </p:cSld>
  <p:clrMapOvr>
    <a:masterClrMapping/>
  </p:clrMapOvr>
  <p:transition spd="slow" advTm="315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18" name="Rectangle 8"/>
          <p:cNvSpPr>
            <a:spLocks noChangeArrowheads="1"/>
          </p:cNvSpPr>
          <p:nvPr/>
        </p:nvSpPr>
        <p:spPr bwMode="auto">
          <a:xfrm>
            <a:off x="0" y="2173249"/>
            <a:ext cx="252248" cy="2584451"/>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30"/>
            <a:ext cx="4668488" cy="528215"/>
          </a:xfrm>
          <a:prstGeom prst="rect">
            <a:avLst/>
          </a:prstGeom>
          <a:solidFill>
            <a:schemeClr val="tx1"/>
          </a:solidFill>
          <a:ln>
            <a:noFill/>
          </a:ln>
        </p:spPr>
        <p:txBody>
          <a:bodyPr wrap="none" lIns="91428" tIns="45714" rIns="91428" bIns="45714" anchor="ctr"/>
          <a:lstStyle/>
          <a:p>
            <a:pPr algn="ctr"/>
            <a:r>
              <a:rPr lang="zh-CN" altLang="en-US" sz="2000" dirty="0">
                <a:solidFill>
                  <a:srgbClr val="F8F8F8"/>
                </a:solidFill>
                <a:latin typeface="+mn-ea"/>
                <a:ea typeface="+mn-ea"/>
              </a:rPr>
              <a:t>正面影响因素</a:t>
            </a:r>
          </a:p>
        </p:txBody>
      </p:sp>
      <p:sp>
        <p:nvSpPr>
          <p:cNvPr id="20" name="AutoShape 6"/>
          <p:cNvSpPr>
            <a:spLocks noChangeArrowheads="1"/>
          </p:cNvSpPr>
          <p:nvPr/>
        </p:nvSpPr>
        <p:spPr bwMode="auto">
          <a:xfrm>
            <a:off x="1088793" y="2265227"/>
            <a:ext cx="4631591"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lIns="91428" tIns="45714" rIns="91428" bIns="45714"/>
          <a:lstStyle/>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41" indent="-357141">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6" y="1993353"/>
            <a:ext cx="5039405" cy="1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6" y="5799607"/>
            <a:ext cx="5039405" cy="1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
          <p:cNvSpPr>
            <a:spLocks noChangeArrowheads="1"/>
          </p:cNvSpPr>
          <p:nvPr/>
        </p:nvSpPr>
        <p:spPr bwMode="auto">
          <a:xfrm>
            <a:off x="6276253" y="1455430"/>
            <a:ext cx="4668488" cy="528215"/>
          </a:xfrm>
          <a:prstGeom prst="rect">
            <a:avLst/>
          </a:prstGeom>
          <a:solidFill>
            <a:schemeClr val="tx2"/>
          </a:solidFill>
          <a:ln>
            <a:noFill/>
          </a:ln>
        </p:spPr>
        <p:txBody>
          <a:bodyPr wrap="none" lIns="91428" tIns="45714" rIns="91428" bIns="45714" anchor="ctr"/>
          <a:lstStyle/>
          <a:p>
            <a:pPr algn="ctr"/>
            <a:r>
              <a:rPr lang="zh-CN" altLang="en-US" sz="2000" dirty="0">
                <a:solidFill>
                  <a:srgbClr val="F8F8F8"/>
                </a:solidFill>
                <a:latin typeface="+mn-ea"/>
                <a:ea typeface="+mn-ea"/>
              </a:rPr>
              <a:t>负面影响因素</a:t>
            </a:r>
          </a:p>
        </p:txBody>
      </p:sp>
      <p:sp>
        <p:nvSpPr>
          <p:cNvPr id="36" name="AutoShape 6"/>
          <p:cNvSpPr>
            <a:spLocks noChangeArrowheads="1"/>
          </p:cNvSpPr>
          <p:nvPr/>
        </p:nvSpPr>
        <p:spPr bwMode="auto">
          <a:xfrm>
            <a:off x="6276254" y="2265227"/>
            <a:ext cx="4631591"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lIns="91428" tIns="45714" rIns="91428" bIns="45714"/>
          <a:lstStyle/>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a:t>
            </a:r>
            <a:r>
              <a:rPr lang="zh-CN" altLang="en-US" sz="1600">
                <a:solidFill>
                  <a:schemeClr val="accent1"/>
                </a:solidFill>
                <a:latin typeface="微软雅黑" pitchFamily="34" charset="-122"/>
                <a:ea typeface="微软雅黑" pitchFamily="34" charset="-122"/>
                <a:sym typeface="微软雅黑" pitchFamily="34" charset="-122"/>
              </a:rPr>
              <a:t>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41" indent="-357141">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41" indent="-357141">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9" y="1993353"/>
            <a:ext cx="5039405" cy="1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9" y="5799607"/>
            <a:ext cx="5039405" cy="1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38"/>
          <p:cNvSpPr/>
          <p:nvPr/>
        </p:nvSpPr>
        <p:spPr bwMode="auto">
          <a:xfrm>
            <a:off x="2817315" y="4797152"/>
            <a:ext cx="1253377" cy="864096"/>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0" name="矩形 39"/>
          <p:cNvSpPr/>
          <p:nvPr/>
        </p:nvSpPr>
        <p:spPr bwMode="auto">
          <a:xfrm>
            <a:off x="4293841" y="4797152"/>
            <a:ext cx="1253377" cy="864096"/>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1" name="矩形 40"/>
          <p:cNvSpPr/>
          <p:nvPr/>
        </p:nvSpPr>
        <p:spPr bwMode="auto">
          <a:xfrm>
            <a:off x="1370654" y="4797152"/>
            <a:ext cx="1253377" cy="864096"/>
          </a:xfrm>
          <a:prstGeom prst="rect">
            <a:avLst/>
          </a:prstGeom>
          <a:blipFill>
            <a:blip r:embed="rId6"/>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2" name="矩形 41"/>
          <p:cNvSpPr/>
          <p:nvPr/>
        </p:nvSpPr>
        <p:spPr bwMode="auto">
          <a:xfrm>
            <a:off x="8017112" y="4797152"/>
            <a:ext cx="1253377" cy="864096"/>
          </a:xfrm>
          <a:prstGeom prst="rect">
            <a:avLst/>
          </a:prstGeom>
          <a:blipFill>
            <a:blip r:embed="rId7"/>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3" name="矩形 42"/>
          <p:cNvSpPr/>
          <p:nvPr/>
        </p:nvSpPr>
        <p:spPr bwMode="auto">
          <a:xfrm>
            <a:off x="9493638" y="4797152"/>
            <a:ext cx="1253377" cy="864096"/>
          </a:xfrm>
          <a:prstGeom prst="rect">
            <a:avLst/>
          </a:prstGeom>
          <a:blipFill>
            <a:blip r:embed="rId8"/>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4" name="矩形 43"/>
          <p:cNvSpPr/>
          <p:nvPr/>
        </p:nvSpPr>
        <p:spPr bwMode="auto">
          <a:xfrm>
            <a:off x="6570450" y="4797152"/>
            <a:ext cx="1253377" cy="864096"/>
          </a:xfrm>
          <a:prstGeom prst="rect">
            <a:avLst/>
          </a:prstGeom>
          <a:blipFill>
            <a:blip r:embed="rId9"/>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Tree>
    <p:extLst>
      <p:ext uri="{BB962C8B-B14F-4D97-AF65-F5344CB8AC3E}">
        <p14:creationId xmlns:p14="http://schemas.microsoft.com/office/powerpoint/2010/main"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rgbClr val="4D4D4D"/>
                </a:solidFill>
                <a:latin typeface="微软雅黑"/>
                <a:ea typeface="微软雅黑"/>
              </a:rPr>
              <a:t>内部环境分析</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22" name="圆角矩形 21"/>
          <p:cNvSpPr/>
          <p:nvPr/>
        </p:nvSpPr>
        <p:spPr bwMode="auto">
          <a:xfrm>
            <a:off x="1352944" y="1222559"/>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grpSp>
        <p:nvGrpSpPr>
          <p:cNvPr id="23" name="组合 22"/>
          <p:cNvGrpSpPr/>
          <p:nvPr/>
        </p:nvGrpSpPr>
        <p:grpSpPr>
          <a:xfrm rot="5400000">
            <a:off x="6990766" y="2659548"/>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grpSp>
        <p:nvGrpSpPr>
          <p:cNvPr id="26" name="组合 25"/>
          <p:cNvGrpSpPr/>
          <p:nvPr/>
        </p:nvGrpSpPr>
        <p:grpSpPr>
          <a:xfrm rot="5400000">
            <a:off x="3816681" y="2659548"/>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grpSp>
        <p:nvGrpSpPr>
          <p:cNvPr id="29" name="组合 28"/>
          <p:cNvGrpSpPr/>
          <p:nvPr/>
        </p:nvGrpSpPr>
        <p:grpSpPr>
          <a:xfrm>
            <a:off x="5397828"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grpSp>
        <p:nvGrpSpPr>
          <p:cNvPr id="32" name="组合 31"/>
          <p:cNvGrpSpPr/>
          <p:nvPr/>
        </p:nvGrpSpPr>
        <p:grpSpPr>
          <a:xfrm>
            <a:off x="5397828"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sp>
        <p:nvSpPr>
          <p:cNvPr id="35" name="矩形 34"/>
          <p:cNvSpPr/>
          <p:nvPr/>
        </p:nvSpPr>
        <p:spPr bwMode="auto">
          <a:xfrm rot="2700000">
            <a:off x="5278472" y="3015965"/>
            <a:ext cx="1535239"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36" name="TextBox 35"/>
          <p:cNvSpPr txBox="1"/>
          <p:nvPr/>
        </p:nvSpPr>
        <p:spPr>
          <a:xfrm>
            <a:off x="5697277" y="1844825"/>
            <a:ext cx="646307" cy="369320"/>
          </a:xfrm>
          <a:prstGeom prst="rect">
            <a:avLst/>
          </a:prstGeom>
          <a:noFill/>
        </p:spPr>
        <p:txBody>
          <a:bodyPr wrap="none" lIns="91428" tIns="45714" rIns="91428" bIns="45714" rtlCol="0">
            <a:spAutoFit/>
          </a:bodyPr>
          <a:lstStyle/>
          <a:p>
            <a:r>
              <a:rPr lang="zh-CN" altLang="en-US" dirty="0">
                <a:latin typeface="+mn-ea"/>
                <a:ea typeface="+mn-ea"/>
              </a:rPr>
              <a:t>威胁</a:t>
            </a:r>
          </a:p>
        </p:txBody>
      </p:sp>
      <p:sp>
        <p:nvSpPr>
          <p:cNvPr id="37" name="TextBox 36"/>
          <p:cNvSpPr txBox="1"/>
          <p:nvPr/>
        </p:nvSpPr>
        <p:spPr>
          <a:xfrm>
            <a:off x="5697277" y="5409085"/>
            <a:ext cx="646307" cy="369320"/>
          </a:xfrm>
          <a:prstGeom prst="rect">
            <a:avLst/>
          </a:prstGeom>
          <a:noFill/>
        </p:spPr>
        <p:txBody>
          <a:bodyPr wrap="none" lIns="91428" tIns="45714" rIns="91428" bIns="45714" rtlCol="0">
            <a:spAutoFit/>
          </a:bodyPr>
          <a:lstStyle/>
          <a:p>
            <a:r>
              <a:rPr lang="zh-CN" altLang="en-US" dirty="0">
                <a:latin typeface="+mn-ea"/>
                <a:ea typeface="+mn-ea"/>
              </a:rPr>
              <a:t>机会</a:t>
            </a:r>
          </a:p>
        </p:txBody>
      </p:sp>
      <p:sp>
        <p:nvSpPr>
          <p:cNvPr id="38" name="TextBox 37"/>
          <p:cNvSpPr txBox="1"/>
          <p:nvPr/>
        </p:nvSpPr>
        <p:spPr>
          <a:xfrm>
            <a:off x="3716078" y="3567585"/>
            <a:ext cx="646307" cy="369320"/>
          </a:xfrm>
          <a:prstGeom prst="rect">
            <a:avLst/>
          </a:prstGeom>
          <a:noFill/>
        </p:spPr>
        <p:txBody>
          <a:bodyPr wrap="none" lIns="91428" tIns="45714" rIns="91428" bIns="45714" rtlCol="0">
            <a:spAutoFit/>
          </a:bodyPr>
          <a:lstStyle/>
          <a:p>
            <a:r>
              <a:rPr lang="zh-CN" altLang="en-US" dirty="0">
                <a:latin typeface="+mn-ea"/>
                <a:ea typeface="+mn-ea"/>
              </a:rPr>
              <a:t>优势</a:t>
            </a:r>
          </a:p>
        </p:txBody>
      </p:sp>
      <p:sp>
        <p:nvSpPr>
          <p:cNvPr id="39" name="TextBox 38"/>
          <p:cNvSpPr txBox="1"/>
          <p:nvPr/>
        </p:nvSpPr>
        <p:spPr>
          <a:xfrm>
            <a:off x="7589576" y="3567585"/>
            <a:ext cx="646307" cy="369320"/>
          </a:xfrm>
          <a:prstGeom prst="rect">
            <a:avLst/>
          </a:prstGeom>
          <a:noFill/>
        </p:spPr>
        <p:txBody>
          <a:bodyPr wrap="none" lIns="91428" tIns="45714" rIns="91428" bIns="45714" rtlCol="0">
            <a:spAutoFit/>
          </a:bodyPr>
          <a:lstStyle/>
          <a:p>
            <a:r>
              <a:rPr lang="zh-CN" altLang="en-US" dirty="0">
                <a:latin typeface="+mn-ea"/>
                <a:ea typeface="+mn-ea"/>
              </a:rPr>
              <a:t>劣势</a:t>
            </a:r>
          </a:p>
        </p:txBody>
      </p:sp>
      <p:sp>
        <p:nvSpPr>
          <p:cNvPr id="40" name="TextBox 39"/>
          <p:cNvSpPr txBox="1"/>
          <p:nvPr/>
        </p:nvSpPr>
        <p:spPr>
          <a:xfrm>
            <a:off x="5388378" y="3523075"/>
            <a:ext cx="1315424" cy="553999"/>
          </a:xfrm>
          <a:prstGeom prst="rect">
            <a:avLst/>
          </a:prstGeom>
          <a:noFill/>
        </p:spPr>
        <p:txBody>
          <a:bodyPr wrap="none" lIns="91428" tIns="45714" rIns="91428" bIns="45714" rtlCol="0">
            <a:spAutoFit/>
          </a:bodyPr>
          <a:lstStyle/>
          <a:p>
            <a:r>
              <a:rPr lang="en-US" altLang="zh-CN" sz="2900" dirty="0">
                <a:solidFill>
                  <a:srgbClr val="F8F8F8"/>
                </a:solidFill>
                <a:latin typeface="+mn-ea"/>
                <a:ea typeface="+mn-ea"/>
              </a:rPr>
              <a:t>SWOT</a:t>
            </a:r>
            <a:endParaRPr lang="zh-CN" altLang="en-US" sz="2900" dirty="0">
              <a:solidFill>
                <a:srgbClr val="F8F8F8"/>
              </a:solidFill>
              <a:latin typeface="+mn-ea"/>
              <a:ea typeface="+mn-ea"/>
            </a:endParaRPr>
          </a:p>
        </p:txBody>
      </p:sp>
      <p:sp>
        <p:nvSpPr>
          <p:cNvPr id="41" name="TextBox 40"/>
          <p:cNvSpPr txBox="1"/>
          <p:nvPr/>
        </p:nvSpPr>
        <p:spPr>
          <a:xfrm>
            <a:off x="1576062" y="1378477"/>
            <a:ext cx="2975309" cy="1200316"/>
          </a:xfrm>
          <a:prstGeom prst="rect">
            <a:avLst/>
          </a:prstGeom>
          <a:noFill/>
        </p:spPr>
        <p:txBody>
          <a:bodyPr wrap="square" lIns="91428" tIns="45714" rIns="91428" bIns="45714"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9"/>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3" name="TextBox 42"/>
          <p:cNvSpPr txBox="1"/>
          <p:nvPr/>
        </p:nvSpPr>
        <p:spPr>
          <a:xfrm>
            <a:off x="7799060" y="1378477"/>
            <a:ext cx="2975309" cy="1200316"/>
          </a:xfrm>
          <a:prstGeom prst="rect">
            <a:avLst/>
          </a:prstGeom>
          <a:noFill/>
        </p:spPr>
        <p:txBody>
          <a:bodyPr wrap="square" lIns="91428" tIns="45714" rIns="91428" bIns="45714"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4"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5" name="TextBox 44"/>
          <p:cNvSpPr txBox="1"/>
          <p:nvPr/>
        </p:nvSpPr>
        <p:spPr>
          <a:xfrm>
            <a:off x="1576062" y="4815580"/>
            <a:ext cx="2975309" cy="1200316"/>
          </a:xfrm>
          <a:prstGeom prst="rect">
            <a:avLst/>
          </a:prstGeom>
          <a:noFill/>
        </p:spPr>
        <p:txBody>
          <a:bodyPr wrap="square" lIns="91428" tIns="45714" rIns="91428" bIns="45714"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7" name="TextBox 46"/>
          <p:cNvSpPr txBox="1"/>
          <p:nvPr/>
        </p:nvSpPr>
        <p:spPr>
          <a:xfrm>
            <a:off x="7799060" y="4815580"/>
            <a:ext cx="2975309" cy="1200316"/>
          </a:xfrm>
          <a:prstGeom prst="rect">
            <a:avLst/>
          </a:prstGeom>
          <a:noFill/>
        </p:spPr>
        <p:txBody>
          <a:bodyPr wrap="square" lIns="91428" tIns="45714" rIns="91428" bIns="45714"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4" y="2165427"/>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 name="TextBox 6"/>
          <p:cNvSpPr txBox="1"/>
          <p:nvPr/>
        </p:nvSpPr>
        <p:spPr>
          <a:xfrm>
            <a:off x="4187055" y="2399272"/>
            <a:ext cx="4935661" cy="646331"/>
          </a:xfrm>
          <a:prstGeom prst="rect">
            <a:avLst/>
          </a:prstGeom>
          <a:noFill/>
        </p:spPr>
        <p:txBody>
          <a:bodyPr wrap="square" lIns="91428" tIns="45714" rIns="91428" bIns="45714" rtlCol="0">
            <a:spAutoFit/>
          </a:bodyPr>
          <a:lstStyle/>
          <a:p>
            <a:r>
              <a:rPr lang="zh-CN" altLang="en-US" sz="3600" b="1" dirty="0">
                <a:solidFill>
                  <a:srgbClr val="F8F8F8"/>
                </a:solidFill>
                <a:latin typeface="微软雅黑"/>
                <a:ea typeface="微软雅黑"/>
              </a:rPr>
              <a:t>一、前阶段工作回顾</a:t>
            </a:r>
          </a:p>
        </p:txBody>
      </p:sp>
      <p:cxnSp>
        <p:nvCxnSpPr>
          <p:cNvPr id="11" name="直接连接符 10"/>
          <p:cNvCxnSpPr/>
          <p:nvPr/>
        </p:nvCxnSpPr>
        <p:spPr bwMode="auto">
          <a:xfrm flipV="1">
            <a:off x="3754616" y="2276874"/>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8" y="2360063"/>
            <a:ext cx="2093912"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6" y="3212600"/>
            <a:ext cx="1134921" cy="400111"/>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概述</a:t>
              </a:r>
            </a:p>
          </p:txBody>
        </p:sp>
      </p:grpSp>
      <p:grpSp>
        <p:nvGrpSpPr>
          <p:cNvPr id="20" name="组合 19"/>
          <p:cNvGrpSpPr/>
          <p:nvPr/>
        </p:nvGrpSpPr>
        <p:grpSpPr>
          <a:xfrm>
            <a:off x="4010155" y="3620149"/>
            <a:ext cx="2673804" cy="400111"/>
            <a:chOff x="3276600" y="3624263"/>
            <a:chExt cx="2135466"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6"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各项计划完成情况</a:t>
              </a:r>
            </a:p>
          </p:txBody>
        </p:sp>
      </p:grpSp>
      <p:grpSp>
        <p:nvGrpSpPr>
          <p:cNvPr id="19" name="组合 18"/>
          <p:cNvGrpSpPr/>
          <p:nvPr/>
        </p:nvGrpSpPr>
        <p:grpSpPr>
          <a:xfrm>
            <a:off x="4010149" y="4039251"/>
            <a:ext cx="2417322" cy="400111"/>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与去年同期比较</a:t>
              </a:r>
            </a:p>
          </p:txBody>
        </p:sp>
      </p:grpSp>
      <p:grpSp>
        <p:nvGrpSpPr>
          <p:cNvPr id="29" name="组合 28"/>
          <p:cNvGrpSpPr/>
          <p:nvPr/>
        </p:nvGrpSpPr>
        <p:grpSpPr>
          <a:xfrm>
            <a:off x="7385971" y="3244401"/>
            <a:ext cx="2673804" cy="400111"/>
            <a:chOff x="3276600" y="3624263"/>
            <a:chExt cx="2135466"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6"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重点工作完成情况</a:t>
              </a:r>
            </a:p>
          </p:txBody>
        </p:sp>
      </p:grpSp>
      <p:grpSp>
        <p:nvGrpSpPr>
          <p:cNvPr id="34" name="组合 33"/>
          <p:cNvGrpSpPr/>
          <p:nvPr/>
        </p:nvGrpSpPr>
        <p:grpSpPr>
          <a:xfrm>
            <a:off x="7385964" y="3639142"/>
            <a:ext cx="2160842" cy="400111"/>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团队建设情况</a:t>
              </a:r>
            </a:p>
          </p:txBody>
        </p:sp>
      </p:grpSp>
      <p:grpSp>
        <p:nvGrpSpPr>
          <p:cNvPr id="40" name="组合 39"/>
          <p:cNvGrpSpPr/>
          <p:nvPr/>
        </p:nvGrpSpPr>
        <p:grpSpPr>
          <a:xfrm>
            <a:off x="7385966" y="4043435"/>
            <a:ext cx="2160842" cy="400111"/>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accent2"/>
                  </a:solidFill>
                  <a:ea typeface="微软雅黑" pitchFamily="34" charset="-122"/>
                </a:rPr>
                <a:t>培训学习情况</a:t>
              </a:r>
            </a:p>
          </p:txBody>
        </p:sp>
      </p:grpSp>
      <p:sp>
        <p:nvSpPr>
          <p:cNvPr id="39"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lIns="91428" tIns="45714" rIns="91428" bIns="45714"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4"/>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7"/>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2" y="2165427"/>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28" tIns="45714" rIns="91428" bIns="45714"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31" y="3271825"/>
            <a:ext cx="1647882" cy="400111"/>
            <a:chOff x="3276600" y="3624263"/>
            <a:chExt cx="1316102"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2"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总体思路</a:t>
              </a:r>
            </a:p>
          </p:txBody>
        </p:sp>
      </p:grpSp>
      <p:grpSp>
        <p:nvGrpSpPr>
          <p:cNvPr id="47" name="组合 46"/>
          <p:cNvGrpSpPr/>
          <p:nvPr/>
        </p:nvGrpSpPr>
        <p:grpSpPr>
          <a:xfrm>
            <a:off x="7370871" y="3925035"/>
            <a:ext cx="1647882" cy="400111"/>
            <a:chOff x="3276600" y="3624263"/>
            <a:chExt cx="1316102"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2"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保障措施</a:t>
              </a:r>
            </a:p>
          </p:txBody>
        </p:sp>
      </p:grpSp>
      <p:grpSp>
        <p:nvGrpSpPr>
          <p:cNvPr id="52" name="组合 51"/>
          <p:cNvGrpSpPr/>
          <p:nvPr/>
        </p:nvGrpSpPr>
        <p:grpSpPr>
          <a:xfrm>
            <a:off x="4274534" y="3939532"/>
            <a:ext cx="1647882" cy="400111"/>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具体目标</a:t>
              </a:r>
            </a:p>
          </p:txBody>
        </p:sp>
      </p:grpSp>
      <p:grpSp>
        <p:nvGrpSpPr>
          <p:cNvPr id="57" name="组合 56"/>
          <p:cNvGrpSpPr/>
          <p:nvPr/>
        </p:nvGrpSpPr>
        <p:grpSpPr>
          <a:xfrm>
            <a:off x="7370871" y="3280480"/>
            <a:ext cx="1647882" cy="400111"/>
            <a:chOff x="3276600" y="3624263"/>
            <a:chExt cx="1316102"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2"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333333"/>
                  </a:solidFill>
                  <a:ea typeface="微软雅黑" pitchFamily="34" charset="-122"/>
                </a:rPr>
                <a:t>完成方法</a:t>
              </a:r>
            </a:p>
          </p:txBody>
        </p:sp>
      </p:grpSp>
      <p:grpSp>
        <p:nvGrpSpPr>
          <p:cNvPr id="36" name="组合 35"/>
          <p:cNvGrpSpPr>
            <a:grpSpLocks noChangeAspect="1"/>
          </p:cNvGrpSpPr>
          <p:nvPr/>
        </p:nvGrpSpPr>
        <p:grpSpPr>
          <a:xfrm>
            <a:off x="1420953"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val="1395071869"/>
      </p:ext>
    </p:extLst>
  </p:cSld>
  <p:clrMapOvr>
    <a:masterClrMapping/>
  </p:clrMapOvr>
  <mc:AlternateContent xmlns:mc="http://schemas.openxmlformats.org/markup-compatibility/2006" xmlns:p14="http://schemas.microsoft.com/office/powerpoint/2010/main">
    <mc:Choice Requires="p14">
      <p:transition spd="slow" p14:dur="1200" advTm="6112">
        <p14:flip dir="r"/>
      </p:transition>
    </mc:Choice>
    <mc:Fallback xmlns="">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3"/>
            <a:ext cx="1107971" cy="369320"/>
          </a:xfrm>
          <a:prstGeom prst="rect">
            <a:avLst/>
          </a:prstGeom>
          <a:noFill/>
        </p:spPr>
        <p:txBody>
          <a:bodyPr wrap="none" lIns="91428" tIns="45714" rIns="91428" bIns="45714" rtlCol="0">
            <a:spAutoFit/>
          </a:bodyPr>
          <a:lstStyle/>
          <a:p>
            <a:r>
              <a:rPr lang="zh-CN" altLang="en-US" dirty="0">
                <a:solidFill>
                  <a:srgbClr val="C2C1C1">
                    <a:lumMod val="20000"/>
                    <a:lumOff val="80000"/>
                  </a:srgbClr>
                </a:solidFill>
                <a:latin typeface="微软雅黑"/>
                <a:ea typeface="微软雅黑"/>
              </a:rPr>
              <a:t>总体思路</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等腰三角形 8"/>
          <p:cNvSpPr>
            <a:spLocks noChangeArrowheads="1"/>
          </p:cNvSpPr>
          <p:nvPr/>
        </p:nvSpPr>
        <p:spPr bwMode="auto">
          <a:xfrm rot="7717980">
            <a:off x="3599656" y="3428207"/>
            <a:ext cx="411163" cy="422276"/>
          </a:xfrm>
          <a:prstGeom prst="triangle">
            <a:avLst>
              <a:gd name="adj" fmla="val 50000"/>
            </a:avLst>
          </a:prstGeom>
          <a:solidFill>
            <a:schemeClr val="tx2"/>
          </a:solidFill>
          <a:ln>
            <a:noFill/>
          </a:ln>
        </p:spPr>
        <p:txBody>
          <a:bodyPr lIns="91428" tIns="45714" rIns="91428" bIns="45714"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9" y="3425032"/>
            <a:ext cx="388937" cy="400050"/>
          </a:xfrm>
          <a:prstGeom prst="triangle">
            <a:avLst>
              <a:gd name="adj" fmla="val 50000"/>
            </a:avLst>
          </a:prstGeom>
          <a:solidFill>
            <a:schemeClr val="tx2"/>
          </a:solidFill>
          <a:ln>
            <a:noFill/>
          </a:ln>
        </p:spPr>
        <p:txBody>
          <a:bodyPr lIns="91428" tIns="45714" rIns="91428" bIns="45714"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2"/>
            <a:ext cx="431800" cy="446088"/>
          </a:xfrm>
          <a:prstGeom prst="triangle">
            <a:avLst>
              <a:gd name="adj" fmla="val 50000"/>
            </a:avLst>
          </a:prstGeom>
          <a:solidFill>
            <a:schemeClr val="tx2"/>
          </a:solidFill>
          <a:ln>
            <a:noFill/>
          </a:ln>
        </p:spPr>
        <p:txBody>
          <a:bodyPr lIns="91428" tIns="45714" rIns="91428" bIns="45714"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1" y="1481137"/>
            <a:ext cx="2101850" cy="2101851"/>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6" y="2108200"/>
            <a:ext cx="1612901"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a:t>
            </a:r>
            <a:r>
              <a:rPr lang="zh-CN" altLang="en-US" sz="1600">
                <a:solidFill>
                  <a:srgbClr val="F8F8F8"/>
                </a:solidFill>
                <a:latin typeface="微软雅黑" pitchFamily="34" charset="-122"/>
                <a:ea typeface="微软雅黑" pitchFamily="34" charset="-122"/>
                <a:sym typeface="微软雅黑" pitchFamily="34" charset="-122"/>
              </a:rPr>
              <a:t>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7"/>
            <a:ext cx="2101850" cy="2101851"/>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6" y="3987800"/>
            <a:ext cx="1612901"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a:t>
            </a:r>
            <a:r>
              <a:rPr lang="zh-CN" altLang="en-US" sz="1600">
                <a:solidFill>
                  <a:srgbClr val="F8F8F8"/>
                </a:solidFill>
                <a:latin typeface="微软雅黑" pitchFamily="34" charset="-122"/>
                <a:ea typeface="微软雅黑" pitchFamily="34" charset="-122"/>
                <a:sym typeface="微软雅黑" pitchFamily="34" charset="-122"/>
              </a:rPr>
              <a:t>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7"/>
            <a:ext cx="2101850" cy="2101851"/>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7" y="2362200"/>
            <a:ext cx="1612901"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a:t>
            </a:r>
            <a:r>
              <a:rPr lang="zh-CN" altLang="en-US" sz="1600">
                <a:solidFill>
                  <a:srgbClr val="F8F8F8"/>
                </a:solidFill>
                <a:latin typeface="微软雅黑" pitchFamily="34" charset="-122"/>
                <a:ea typeface="微软雅黑" pitchFamily="34" charset="-122"/>
                <a:sym typeface="微软雅黑" pitchFamily="34" charset="-122"/>
              </a:rPr>
              <a:t>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7"/>
            <a:ext cx="2101850" cy="2101851"/>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7" y="4102100"/>
            <a:ext cx="1612901"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a:t>
            </a:r>
            <a:r>
              <a:rPr lang="zh-CN" altLang="en-US" sz="1600">
                <a:solidFill>
                  <a:srgbClr val="F8F8F8"/>
                </a:solidFill>
                <a:latin typeface="微软雅黑" pitchFamily="34" charset="-122"/>
                <a:ea typeface="微软雅黑" pitchFamily="34" charset="-122"/>
                <a:sym typeface="微软雅黑" pitchFamily="34" charset="-122"/>
              </a:rPr>
              <a:t>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3" y="1561883"/>
            <a:ext cx="517089"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dirty="0"/>
          </a:p>
        </p:txBody>
      </p:sp>
      <p:sp>
        <p:nvSpPr>
          <p:cNvPr id="31" name="TextBox 30"/>
          <p:cNvSpPr txBox="1"/>
          <p:nvPr/>
        </p:nvSpPr>
        <p:spPr>
          <a:xfrm>
            <a:off x="1775750" y="1589593"/>
            <a:ext cx="319294" cy="369320"/>
          </a:xfrm>
          <a:prstGeom prst="rect">
            <a:avLst/>
          </a:prstGeom>
          <a:noFill/>
        </p:spPr>
        <p:txBody>
          <a:bodyPr wrap="none" lIns="91428" tIns="45714" rIns="91428" bIns="45714"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32" name="椭圆 31"/>
          <p:cNvSpPr/>
          <p:nvPr/>
        </p:nvSpPr>
        <p:spPr bwMode="auto">
          <a:xfrm>
            <a:off x="4340798" y="3364277"/>
            <a:ext cx="517089"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dirty="0"/>
          </a:p>
        </p:txBody>
      </p:sp>
      <p:sp>
        <p:nvSpPr>
          <p:cNvPr id="33" name="TextBox 32"/>
          <p:cNvSpPr txBox="1"/>
          <p:nvPr/>
        </p:nvSpPr>
        <p:spPr>
          <a:xfrm>
            <a:off x="4430884" y="3391989"/>
            <a:ext cx="319294" cy="369320"/>
          </a:xfrm>
          <a:prstGeom prst="rect">
            <a:avLst/>
          </a:prstGeom>
          <a:noFill/>
        </p:spPr>
        <p:txBody>
          <a:bodyPr wrap="none" lIns="91428" tIns="45714" rIns="91428" bIns="45714"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34" name="椭圆 33"/>
          <p:cNvSpPr/>
          <p:nvPr/>
        </p:nvSpPr>
        <p:spPr bwMode="auto">
          <a:xfrm>
            <a:off x="6658095" y="1803183"/>
            <a:ext cx="517089"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dirty="0"/>
          </a:p>
        </p:txBody>
      </p:sp>
      <p:sp>
        <p:nvSpPr>
          <p:cNvPr id="35" name="TextBox 34"/>
          <p:cNvSpPr txBox="1"/>
          <p:nvPr/>
        </p:nvSpPr>
        <p:spPr>
          <a:xfrm>
            <a:off x="6748181" y="1830893"/>
            <a:ext cx="319294" cy="369320"/>
          </a:xfrm>
          <a:prstGeom prst="rect">
            <a:avLst/>
          </a:prstGeom>
          <a:noFill/>
        </p:spPr>
        <p:txBody>
          <a:bodyPr wrap="none" lIns="91428" tIns="45714" rIns="91428" bIns="45714"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36" name="椭圆 35"/>
          <p:cNvSpPr/>
          <p:nvPr/>
        </p:nvSpPr>
        <p:spPr bwMode="auto">
          <a:xfrm>
            <a:off x="9110664" y="3578444"/>
            <a:ext cx="517089"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dirty="0"/>
          </a:p>
        </p:txBody>
      </p:sp>
      <p:sp>
        <p:nvSpPr>
          <p:cNvPr id="37" name="TextBox 36"/>
          <p:cNvSpPr txBox="1"/>
          <p:nvPr/>
        </p:nvSpPr>
        <p:spPr>
          <a:xfrm>
            <a:off x="9200750" y="3606156"/>
            <a:ext cx="319294" cy="369320"/>
          </a:xfrm>
          <a:prstGeom prst="rect">
            <a:avLst/>
          </a:prstGeom>
          <a:noFill/>
        </p:spPr>
        <p:txBody>
          <a:bodyPr wrap="none" lIns="91428" tIns="45714" rIns="91428" bIns="45714"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2" name="椭圆 1"/>
          <p:cNvSpPr/>
          <p:nvPr/>
        </p:nvSpPr>
        <p:spPr bwMode="auto">
          <a:xfrm>
            <a:off x="1273847" y="4221091"/>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38" name="椭圆 37"/>
          <p:cNvSpPr/>
          <p:nvPr/>
        </p:nvSpPr>
        <p:spPr bwMode="auto">
          <a:xfrm>
            <a:off x="3882372" y="1675576"/>
            <a:ext cx="1156353" cy="1156353"/>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39" name="椭圆 38"/>
          <p:cNvSpPr/>
          <p:nvPr/>
        </p:nvSpPr>
        <p:spPr bwMode="auto">
          <a:xfrm>
            <a:off x="5291732" y="2440809"/>
            <a:ext cx="411110" cy="411111"/>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0" name="椭圆 39"/>
          <p:cNvSpPr/>
          <p:nvPr/>
        </p:nvSpPr>
        <p:spPr bwMode="auto">
          <a:xfrm>
            <a:off x="2862430" y="3832879"/>
            <a:ext cx="411110" cy="411111"/>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1" name="椭圆 40"/>
          <p:cNvSpPr/>
          <p:nvPr/>
        </p:nvSpPr>
        <p:spPr bwMode="auto">
          <a:xfrm>
            <a:off x="1875359" y="3794805"/>
            <a:ext cx="271290" cy="271291"/>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2" name="椭圆 41"/>
          <p:cNvSpPr/>
          <p:nvPr/>
        </p:nvSpPr>
        <p:spPr bwMode="auto">
          <a:xfrm>
            <a:off x="6931084" y="4525964"/>
            <a:ext cx="1829621" cy="1829621"/>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3" name="椭圆 42"/>
          <p:cNvSpPr/>
          <p:nvPr/>
        </p:nvSpPr>
        <p:spPr bwMode="auto">
          <a:xfrm>
            <a:off x="9864837" y="2447806"/>
            <a:ext cx="404112"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4" name="椭圆 43"/>
          <p:cNvSpPr/>
          <p:nvPr/>
        </p:nvSpPr>
        <p:spPr bwMode="auto">
          <a:xfrm>
            <a:off x="9086913" y="2841782"/>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5" name="椭圆 44"/>
          <p:cNvSpPr/>
          <p:nvPr/>
        </p:nvSpPr>
        <p:spPr bwMode="auto">
          <a:xfrm>
            <a:off x="8934060" y="1735139"/>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6" name="椭圆 45"/>
          <p:cNvSpPr/>
          <p:nvPr/>
        </p:nvSpPr>
        <p:spPr bwMode="auto">
          <a:xfrm>
            <a:off x="6738983" y="4070017"/>
            <a:ext cx="404112"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7" name="椭圆 46"/>
          <p:cNvSpPr/>
          <p:nvPr/>
        </p:nvSpPr>
        <p:spPr bwMode="auto">
          <a:xfrm>
            <a:off x="6547705" y="4830843"/>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8" name="椭圆 47"/>
          <p:cNvSpPr/>
          <p:nvPr/>
        </p:nvSpPr>
        <p:spPr bwMode="auto">
          <a:xfrm>
            <a:off x="10820179" y="5914338"/>
            <a:ext cx="404112"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Tree>
    <p:extLst>
      <p:ext uri="{BB962C8B-B14F-4D97-AF65-F5344CB8AC3E}">
        <p14:creationId xmlns:p14="http://schemas.microsoft.com/office/powerpoint/2010/main" val="2002109017"/>
      </p:ext>
    </p:extLst>
  </p:cSld>
  <p:clrMapOvr>
    <a:masterClrMapping/>
  </p:clrMapOvr>
  <mc:AlternateContent xmlns:mc="http://schemas.openxmlformats.org/markup-compatibility/2006" xmlns:p14="http://schemas.microsoft.com/office/powerpoint/2010/main">
    <mc:Choice Requires="p14">
      <p:transition spd="slow" p14:dur="1200" advTm="10741">
        <p14:prism/>
      </p:transition>
    </mc:Choice>
    <mc:Fallback xmlns="">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2" y="666519"/>
            <a:ext cx="257348"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9"/>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3"/>
            <a:ext cx="1107971" cy="369320"/>
          </a:xfrm>
          <a:prstGeom prst="rect">
            <a:avLst/>
          </a:prstGeom>
          <a:noFill/>
        </p:spPr>
        <p:txBody>
          <a:bodyPr wrap="none" lIns="91428" tIns="45714" rIns="91428" bIns="45714" rtlCol="0">
            <a:spAutoFit/>
          </a:bodyPr>
          <a:lstStyle/>
          <a:p>
            <a:r>
              <a:rPr lang="zh-CN" altLang="en-US" dirty="0">
                <a:solidFill>
                  <a:srgbClr val="C2C1C1">
                    <a:lumMod val="20000"/>
                    <a:lumOff val="80000"/>
                  </a:srgbClr>
                </a:solidFill>
                <a:latin typeface="微软雅黑"/>
                <a:ea typeface="微软雅黑"/>
              </a:rPr>
              <a:t>具体目标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sp>
        <p:nvSpPr>
          <p:cNvPr id="7" name="AutoShape 593"/>
          <p:cNvSpPr>
            <a:spLocks noChangeArrowheads="1"/>
          </p:cNvSpPr>
          <p:nvPr/>
        </p:nvSpPr>
        <p:spPr bwMode="auto">
          <a:xfrm rot="10800000" flipH="1" flipV="1">
            <a:off x="2622741"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5"/>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defPPr>
              <a:defRPr lang="zh-CN"/>
            </a:defPPr>
          </a:lstStyle>
          <a:p>
            <a:pPr algn="ctr"/>
            <a:r>
              <a:rPr lang="zh-CN" altLang="en-US" sz="2000" dirty="0">
                <a:solidFill>
                  <a:srgbClr val="F8F8F8"/>
                </a:solidFill>
                <a:latin typeface="+mn-ea"/>
                <a:ea typeface="+mn-ea"/>
              </a:rPr>
              <a:t>初步</a:t>
            </a:r>
            <a:endParaRPr lang="en-US" altLang="zh-CN" sz="2000" dirty="0">
              <a:solidFill>
                <a:srgbClr val="F8F8F8"/>
              </a:solidFill>
              <a:latin typeface="+mn-ea"/>
              <a:ea typeface="+mn-ea"/>
            </a:endParaRPr>
          </a:p>
          <a:p>
            <a:pPr algn="ctr"/>
            <a:r>
              <a:rPr lang="zh-CN" altLang="en-US" sz="2000" dirty="0">
                <a:solidFill>
                  <a:srgbClr val="F8F8F8"/>
                </a:solidFill>
                <a:latin typeface="+mn-ea"/>
                <a:ea typeface="+mn-ea"/>
              </a:rPr>
              <a:t>目标</a:t>
            </a: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4" y="3838699"/>
            <a:ext cx="4934880" cy="830997"/>
          </a:xfrm>
          <a:prstGeom prst="rect">
            <a:avLst/>
          </a:prstGeom>
          <a:noFill/>
          <a:ln w="9525">
            <a:noFill/>
            <a:miter lim="800000"/>
            <a:headEnd/>
            <a:tailEnd/>
          </a:ln>
        </p:spPr>
        <p:txBody>
          <a:bodyPr wrap="square" lIns="91428" tIns="45714" rIns="91428" bIns="45714">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4" y="5009295"/>
            <a:ext cx="4934880" cy="679396"/>
          </a:xfrm>
          <a:prstGeom prst="rect">
            <a:avLst/>
          </a:prstGeom>
          <a:no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6" y="2564905"/>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6"/>
            <a:ext cx="4756081" cy="830997"/>
          </a:xfrm>
          <a:prstGeom prst="rect">
            <a:avLst/>
          </a:prstGeom>
          <a:noFill/>
          <a:ln w="9525">
            <a:noFill/>
            <a:miter lim="800000"/>
            <a:headEnd/>
            <a:tailEnd/>
          </a:ln>
        </p:spPr>
        <p:txBody>
          <a:bodyPr wrap="square" lIns="91428" tIns="45714" rIns="91428" bIns="45714">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5" y="1484784"/>
            <a:ext cx="4680520" cy="830997"/>
          </a:xfrm>
          <a:prstGeom prst="rect">
            <a:avLst/>
          </a:prstGeom>
          <a:noFill/>
          <a:ln w="9525">
            <a:noFill/>
            <a:miter lim="800000"/>
            <a:headEnd/>
            <a:tailEnd/>
          </a:ln>
        </p:spPr>
        <p:txBody>
          <a:bodyPr wrap="square" lIns="91428" tIns="45714" rIns="91428" bIns="45714">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cxnSp>
        <p:nvCxnSpPr>
          <p:cNvPr id="18" name="直接连接符 17"/>
          <p:cNvCxnSpPr>
            <a:stCxn id="21" idx="7"/>
            <a:endCxn id="16" idx="1"/>
          </p:cNvCxnSpPr>
          <p:nvPr/>
        </p:nvCxnSpPr>
        <p:spPr bwMode="auto">
          <a:xfrm flipV="1">
            <a:off x="4877300" y="1892295"/>
            <a:ext cx="958007" cy="136915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3"/>
            <a:ext cx="854651" cy="397399"/>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1" y="4194208"/>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7"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defPPr>
              <a:defRPr lang="zh-CN"/>
            </a:defPPr>
          </a:lstStyle>
          <a:p>
            <a:pPr algn="ctr"/>
            <a:r>
              <a:rPr lang="zh-CN" altLang="en-US" sz="2000" dirty="0">
                <a:solidFill>
                  <a:srgbClr val="F8F8F8"/>
                </a:solidFill>
                <a:latin typeface="+mn-ea"/>
                <a:ea typeface="+mn-ea"/>
              </a:rPr>
              <a:t>进一步目标</a:t>
            </a:r>
          </a:p>
        </p:txBody>
      </p:sp>
      <p:cxnSp>
        <p:nvCxnSpPr>
          <p:cNvPr id="26" name="直接连接符 25"/>
          <p:cNvCxnSpPr/>
          <p:nvPr/>
        </p:nvCxnSpPr>
        <p:spPr bwMode="auto">
          <a:xfrm>
            <a:off x="4877300" y="4281277"/>
            <a:ext cx="958007"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2" y="666519"/>
            <a:ext cx="257348"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9"/>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3"/>
            <a:ext cx="1107971" cy="369320"/>
          </a:xfrm>
          <a:prstGeom prst="rect">
            <a:avLst/>
          </a:prstGeom>
          <a:noFill/>
        </p:spPr>
        <p:txBody>
          <a:bodyPr wrap="none" lIns="91428" tIns="45714" rIns="91428" bIns="45714" rtlCol="0">
            <a:spAutoFit/>
          </a:bodyPr>
          <a:lstStyle/>
          <a:p>
            <a:r>
              <a:rPr lang="zh-CN" altLang="en-US"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cxnSp>
        <p:nvCxnSpPr>
          <p:cNvPr id="23" name="直接箭头连接符 22"/>
          <p:cNvCxnSpPr/>
          <p:nvPr/>
        </p:nvCxnSpPr>
        <p:spPr>
          <a:xfrm flipV="1">
            <a:off x="1746839" y="1566425"/>
            <a:ext cx="1" cy="4477251"/>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a:xfrm>
            <a:off x="1747499" y="6043675"/>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组合 28"/>
          <p:cNvGrpSpPr/>
          <p:nvPr/>
        </p:nvGrpSpPr>
        <p:grpSpPr>
          <a:xfrm>
            <a:off x="2033249" y="4758561"/>
            <a:ext cx="1851042" cy="785819"/>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dirty="0">
                  <a:solidFill>
                    <a:srgbClr val="F8F8F8"/>
                  </a:solidFill>
                </a:rPr>
                <a:t>STEP 1</a:t>
              </a:r>
              <a:endParaRPr lang="zh-CN" altLang="en-US" dirty="0">
                <a:solidFill>
                  <a:srgbClr val="F8F8F8"/>
                </a:solidFill>
              </a:endParaRPr>
            </a:p>
          </p:txBody>
        </p:sp>
      </p:grpSp>
      <p:sp>
        <p:nvSpPr>
          <p:cNvPr id="32" name="矩形 87"/>
          <p:cNvSpPr>
            <a:spLocks noChangeArrowheads="1"/>
          </p:cNvSpPr>
          <p:nvPr/>
        </p:nvSpPr>
        <p:spPr bwMode="auto">
          <a:xfrm>
            <a:off x="2176125" y="2655801"/>
            <a:ext cx="1571636" cy="2031313"/>
          </a:xfrm>
          <a:prstGeom prst="rect">
            <a:avLst/>
          </a:prstGeom>
          <a:noFill/>
          <a:ln w="9525">
            <a:noFill/>
            <a:miter lim="800000"/>
            <a:headEnd/>
            <a:tailEnd/>
          </a:ln>
        </p:spPr>
        <p:txBody>
          <a:bodyPr wrap="square" lIns="91428" tIns="45714" rIns="91428" bIns="45714">
            <a:spAutoFit/>
          </a:bodyPr>
          <a:lstStyle/>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p:txBody>
      </p:sp>
      <p:grpSp>
        <p:nvGrpSpPr>
          <p:cNvPr id="33" name="组合 32"/>
          <p:cNvGrpSpPr/>
          <p:nvPr/>
        </p:nvGrpSpPr>
        <p:grpSpPr>
          <a:xfrm>
            <a:off x="4254295" y="3932365"/>
            <a:ext cx="1851042" cy="785819"/>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dirty="0">
                  <a:solidFill>
                    <a:srgbClr val="F8F8F8"/>
                  </a:solidFill>
                </a:rPr>
                <a:t>STEP</a:t>
              </a:r>
              <a:r>
                <a:rPr lang="zh-CN" altLang="en-US" dirty="0">
                  <a:solidFill>
                    <a:srgbClr val="F8F8F8"/>
                  </a:solidFill>
                </a:rPr>
                <a:t> </a:t>
              </a:r>
              <a:r>
                <a:rPr lang="en-US" altLang="zh-CN" dirty="0">
                  <a:solidFill>
                    <a:srgbClr val="F8F8F8"/>
                  </a:solidFill>
                </a:rPr>
                <a:t>2</a:t>
              </a:r>
            </a:p>
          </p:txBody>
        </p:sp>
      </p:grpSp>
      <p:sp>
        <p:nvSpPr>
          <p:cNvPr id="36" name="矩形 87"/>
          <p:cNvSpPr>
            <a:spLocks noChangeArrowheads="1"/>
          </p:cNvSpPr>
          <p:nvPr/>
        </p:nvSpPr>
        <p:spPr bwMode="auto">
          <a:xfrm>
            <a:off x="4390822" y="1829606"/>
            <a:ext cx="1571636" cy="2031313"/>
          </a:xfrm>
          <a:prstGeom prst="rect">
            <a:avLst/>
          </a:prstGeom>
          <a:noFill/>
          <a:ln w="9525">
            <a:noFill/>
            <a:miter lim="800000"/>
            <a:headEnd/>
            <a:tailEnd/>
          </a:ln>
        </p:spPr>
        <p:txBody>
          <a:bodyPr wrap="square" lIns="91428" tIns="45714" rIns="91428" bIns="45714">
            <a:spAutoFit/>
          </a:bodyPr>
          <a:lstStyle/>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p:txBody>
      </p:sp>
      <p:cxnSp>
        <p:nvCxnSpPr>
          <p:cNvPr id="37" name="直接连接符 36"/>
          <p:cNvCxnSpPr/>
          <p:nvPr/>
        </p:nvCxnSpPr>
        <p:spPr>
          <a:xfrm flipH="1">
            <a:off x="4154167" y="1566427"/>
            <a:ext cx="1589"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6351534" y="3115488"/>
            <a:ext cx="1851042" cy="785819"/>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dirty="0">
                  <a:solidFill>
                    <a:srgbClr val="F8F8F8"/>
                  </a:solidFill>
                </a:rPr>
                <a:t>STEP 3</a:t>
              </a:r>
              <a:endParaRPr lang="zh-CN" altLang="en-US" dirty="0">
                <a:solidFill>
                  <a:srgbClr val="F8F8F8"/>
                </a:solidFill>
              </a:endParaRPr>
            </a:p>
          </p:txBody>
        </p:sp>
      </p:grpSp>
      <p:cxnSp>
        <p:nvCxnSpPr>
          <p:cNvPr id="41" name="直接连接符 40"/>
          <p:cNvCxnSpPr/>
          <p:nvPr/>
        </p:nvCxnSpPr>
        <p:spPr>
          <a:xfrm flipH="1">
            <a:off x="6272161" y="1566427"/>
            <a:ext cx="1589"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5"/>
            <a:ext cx="1571636" cy="2031313"/>
          </a:xfrm>
          <a:prstGeom prst="rect">
            <a:avLst/>
          </a:prstGeom>
          <a:noFill/>
          <a:ln w="9525">
            <a:noFill/>
            <a:miter lim="800000"/>
            <a:headEnd/>
            <a:tailEnd/>
          </a:ln>
        </p:spPr>
        <p:txBody>
          <a:bodyPr wrap="square" lIns="91428" tIns="45714" rIns="91428" bIns="45714">
            <a:spAutoFit/>
          </a:bodyPr>
          <a:lstStyle/>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p:txBody>
      </p:sp>
      <p:grpSp>
        <p:nvGrpSpPr>
          <p:cNvPr id="43" name="组合 42"/>
          <p:cNvGrpSpPr/>
          <p:nvPr/>
        </p:nvGrpSpPr>
        <p:grpSpPr>
          <a:xfrm>
            <a:off x="8495814" y="2258232"/>
            <a:ext cx="1851042" cy="785819"/>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dirty="0">
                  <a:solidFill>
                    <a:srgbClr val="F8F8F8"/>
                  </a:solidFill>
                </a:rPr>
                <a:t>STEP 4</a:t>
              </a:r>
              <a:endParaRPr lang="zh-CN" altLang="en-US" dirty="0">
                <a:solidFill>
                  <a:srgbClr val="F8F8F8"/>
                </a:solidFill>
              </a:endParaRPr>
            </a:p>
          </p:txBody>
        </p:sp>
      </p:grpSp>
      <p:sp>
        <p:nvSpPr>
          <p:cNvPr id="46" name="矩形 87"/>
          <p:cNvSpPr>
            <a:spLocks noChangeArrowheads="1"/>
          </p:cNvSpPr>
          <p:nvPr/>
        </p:nvSpPr>
        <p:spPr bwMode="auto">
          <a:xfrm>
            <a:off x="8632341" y="3084429"/>
            <a:ext cx="1571636" cy="2031313"/>
          </a:xfrm>
          <a:prstGeom prst="rect">
            <a:avLst/>
          </a:prstGeom>
          <a:noFill/>
          <a:ln w="9525">
            <a:noFill/>
            <a:miter lim="800000"/>
            <a:headEnd/>
            <a:tailEnd/>
          </a:ln>
        </p:spPr>
        <p:txBody>
          <a:bodyPr wrap="square" lIns="91428" tIns="45714" rIns="91428" bIns="45714">
            <a:spAutoFit/>
          </a:bodyPr>
          <a:lstStyle/>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您的文字</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您的文字</a:t>
            </a:r>
            <a:endParaRPr lang="zh-CN" altLang="en-US" dirty="0" smtClean="0">
              <a:solidFill>
                <a:schemeClr val="accent1"/>
              </a:solidFill>
              <a:latin typeface="微软雅黑" pitchFamily="34" charset="-122"/>
              <a:ea typeface="微软雅黑" pitchFamily="34" charset="-122"/>
            </a:endParaRPr>
          </a:p>
        </p:txBody>
      </p:sp>
      <p:cxnSp>
        <p:nvCxnSpPr>
          <p:cNvPr id="47" name="直接连接符 46"/>
          <p:cNvCxnSpPr/>
          <p:nvPr/>
        </p:nvCxnSpPr>
        <p:spPr>
          <a:xfrm>
            <a:off x="8418027" y="1566427"/>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p:cNvSpPr txBox="1"/>
          <p:nvPr/>
        </p:nvSpPr>
        <p:spPr>
          <a:xfrm>
            <a:off x="1297058" y="1840402"/>
            <a:ext cx="461641" cy="2479396"/>
          </a:xfrm>
          <a:prstGeom prst="rect">
            <a:avLst/>
          </a:prstGeom>
          <a:noFill/>
        </p:spPr>
        <p:txBody>
          <a:bodyPr vert="eaVert" wrap="square" lIns="91428" tIns="45714" rIns="91428" bIns="45714" rtlCol="0">
            <a:spAutoFit/>
          </a:bodyPr>
          <a:lstStyle/>
          <a:p>
            <a:r>
              <a:rPr lang="zh-CN" altLang="en-US" dirty="0">
                <a:solidFill>
                  <a:schemeClr val="tx2"/>
                </a:solidFill>
                <a:latin typeface="微软雅黑" pitchFamily="34" charset="-122"/>
                <a:ea typeface="微软雅黑" pitchFamily="34" charset="-122"/>
              </a:rPr>
              <a:t>某某某操作方案</a:t>
            </a:r>
          </a:p>
        </p:txBody>
      </p:sp>
    </p:spTree>
    <p:extLst>
      <p:ext uri="{BB962C8B-B14F-4D97-AF65-F5344CB8AC3E}">
        <p14:creationId xmlns:p14="http://schemas.microsoft.com/office/powerpoint/2010/main"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2" y="666519"/>
            <a:ext cx="257348"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9"/>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3"/>
            <a:ext cx="1107971" cy="369320"/>
          </a:xfrm>
          <a:prstGeom prst="rect">
            <a:avLst/>
          </a:prstGeom>
          <a:noFill/>
        </p:spPr>
        <p:txBody>
          <a:bodyPr wrap="none" lIns="91428" tIns="45714" rIns="91428" bIns="45714" rtlCol="0">
            <a:spAutoFit/>
          </a:bodyPr>
          <a:lstStyle/>
          <a:p>
            <a:r>
              <a:rPr lang="zh-CN" altLang="en-US"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971601" y="1152444"/>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971601" y="4413579"/>
            <a:ext cx="3105671" cy="1535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0472" y="1152445"/>
            <a:ext cx="6777745"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grpSp>
        <p:nvGrpSpPr>
          <p:cNvPr id="11" name="组合 10"/>
          <p:cNvGrpSpPr/>
          <p:nvPr/>
        </p:nvGrpSpPr>
        <p:grpSpPr>
          <a:xfrm>
            <a:off x="4360472" y="2785360"/>
            <a:ext cx="6777745"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grpSp>
        <p:nvGrpSpPr>
          <p:cNvPr id="14" name="组合 13"/>
          <p:cNvGrpSpPr/>
          <p:nvPr/>
        </p:nvGrpSpPr>
        <p:grpSpPr>
          <a:xfrm>
            <a:off x="4360472" y="4408884"/>
            <a:ext cx="6777745"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568" indent="-228568" defTabSz="685574">
                <a:lnSpc>
                  <a:spcPct val="70000"/>
                </a:lnSpc>
                <a:spcBef>
                  <a:spcPts val="675"/>
                </a:spcBef>
                <a:buFont typeface="Arial" pitchFamily="34" charset="0"/>
                <a:buChar char="•"/>
              </a:pP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971601" y="2785360"/>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49197"/>
      </p:ext>
    </p:extLst>
  </p:cSld>
  <p:clrMapOvr>
    <a:masterClrMapping/>
  </p:clrMapOvr>
  <p:transition spd="slow" advTm="3613">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2" y="666519"/>
            <a:ext cx="257348"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9"/>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3"/>
            <a:ext cx="1107971" cy="369320"/>
          </a:xfrm>
          <a:prstGeom prst="rect">
            <a:avLst/>
          </a:prstGeom>
          <a:noFill/>
        </p:spPr>
        <p:txBody>
          <a:bodyPr wrap="none" lIns="91428" tIns="45714" rIns="91428" bIns="45714" rtlCol="0">
            <a:spAutoFit/>
          </a:bodyPr>
          <a:lstStyle/>
          <a:p>
            <a:r>
              <a:rPr lang="zh-CN" altLang="en-US"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endParaRPr lang="zh-CN" altLang="en-US" smtClean="0">
              <a:solidFill>
                <a:srgbClr val="C4261D"/>
              </a:solidFill>
            </a:endParaRPr>
          </a:p>
        </p:txBody>
      </p:sp>
      <p:grpSp>
        <p:nvGrpSpPr>
          <p:cNvPr id="6" name="组合 5"/>
          <p:cNvGrpSpPr/>
          <p:nvPr/>
        </p:nvGrpSpPr>
        <p:grpSpPr>
          <a:xfrm>
            <a:off x="2700266"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7" y="2202837"/>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0"/>
              <a:ext cx="470000" cy="646331"/>
            </a:xfrm>
            <a:prstGeom prst="rect">
              <a:avLst/>
            </a:prstGeom>
            <a:grpFill/>
          </p:spPr>
          <p:txBody>
            <a:bodyPr wrap="none" rtlCol="0">
              <a:spAutoFit/>
            </a:bodyPr>
            <a:lstStyle/>
            <a:p>
              <a:r>
                <a:rPr lang="en-US" altLang="zh-CN" sz="3600" b="1" dirty="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7" y="3972897"/>
            <a:ext cx="1046162" cy="1020763"/>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1" y="3986585"/>
              <a:ext cx="470000" cy="646330"/>
            </a:xfrm>
            <a:prstGeom prst="rect">
              <a:avLst/>
            </a:prstGeom>
            <a:grpFill/>
          </p:spPr>
          <p:txBody>
            <a:bodyPr wrap="none" rtlCol="0">
              <a:spAutoFit/>
            </a:bodyPr>
            <a:lstStyle/>
            <a:p>
              <a:r>
                <a:rPr lang="en-US" altLang="zh-CN" sz="3600" b="1" dirty="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7"/>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2"/>
              <a:ext cx="470000" cy="646331"/>
            </a:xfrm>
            <a:prstGeom prst="rect">
              <a:avLst/>
            </a:prstGeom>
            <a:grpFill/>
          </p:spPr>
          <p:txBody>
            <a:bodyPr wrap="none" rtlCol="0">
              <a:spAutoFit/>
            </a:bodyPr>
            <a:lstStyle/>
            <a:p>
              <a:r>
                <a:rPr lang="en-US" altLang="zh-CN" sz="3600" b="1" dirty="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3"/>
            <a:ext cx="1046162" cy="1020763"/>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0"/>
            </a:xfrm>
            <a:prstGeom prst="rect">
              <a:avLst/>
            </a:prstGeom>
            <a:grpFill/>
          </p:spPr>
          <p:txBody>
            <a:bodyPr wrap="none" rtlCol="0">
              <a:spAutoFit/>
            </a:bodyPr>
            <a:lstStyle/>
            <a:p>
              <a:r>
                <a:rPr lang="en-US" altLang="zh-CN" sz="3600" b="1" dirty="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3" y="1867716"/>
            <a:ext cx="2016223" cy="950671"/>
            <a:chOff x="6328921" y="1657550"/>
            <a:chExt cx="2016224" cy="950673"/>
          </a:xfrm>
        </p:grpSpPr>
        <p:sp>
          <p:nvSpPr>
            <p:cNvPr id="26" name="TextBox 25"/>
            <p:cNvSpPr txBox="1"/>
            <p:nvPr/>
          </p:nvSpPr>
          <p:spPr>
            <a:xfrm>
              <a:off x="6328921" y="1657550"/>
              <a:ext cx="1107997" cy="369333"/>
            </a:xfrm>
            <a:prstGeom prst="rect">
              <a:avLst/>
            </a:prstGeom>
            <a:noFill/>
          </p:spPr>
          <p:txBody>
            <a:bodyPr wrap="none" rtlCol="0">
              <a:spAutoFit/>
            </a:bodyPr>
            <a:lstStyle/>
            <a:p>
              <a:r>
                <a:rPr lang="zh-CN" altLang="en-US" b="1" dirty="0" smtClean="0">
                  <a:solidFill>
                    <a:schemeClr val="tx2"/>
                  </a:solidFill>
                  <a:latin typeface="+mj-ea"/>
                  <a:ea typeface="+mj-ea"/>
                </a:rPr>
                <a:t>统一思想</a:t>
              </a:r>
              <a:endParaRPr lang="zh-CN" altLang="en-US" b="1" dirty="0">
                <a:solidFill>
                  <a:schemeClr val="tx2"/>
                </a:solidFill>
                <a:latin typeface="+mj-ea"/>
                <a:ea typeface="+mj-ea"/>
              </a:endParaRPr>
            </a:p>
          </p:txBody>
        </p:sp>
        <p:sp>
          <p:nvSpPr>
            <p:cNvPr id="29" name="TextBox 28"/>
            <p:cNvSpPr txBox="1"/>
            <p:nvPr/>
          </p:nvSpPr>
          <p:spPr>
            <a:xfrm>
              <a:off x="6328921" y="2023447"/>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0" name="组合 29"/>
          <p:cNvGrpSpPr/>
          <p:nvPr/>
        </p:nvGrpSpPr>
        <p:grpSpPr>
          <a:xfrm>
            <a:off x="9309630" y="1867716"/>
            <a:ext cx="2016223" cy="950671"/>
            <a:chOff x="9309627" y="1657550"/>
            <a:chExt cx="2016224" cy="950673"/>
          </a:xfrm>
        </p:grpSpPr>
        <p:sp>
          <p:nvSpPr>
            <p:cNvPr id="31" name="TextBox 30"/>
            <p:cNvSpPr txBox="1"/>
            <p:nvPr/>
          </p:nvSpPr>
          <p:spPr>
            <a:xfrm>
              <a:off x="9309627" y="1657550"/>
              <a:ext cx="1107997" cy="369333"/>
            </a:xfrm>
            <a:prstGeom prst="rect">
              <a:avLst/>
            </a:prstGeom>
            <a:noFill/>
          </p:spPr>
          <p:txBody>
            <a:bodyPr wrap="none" rtlCol="0">
              <a:spAutoFit/>
            </a:bodyPr>
            <a:lstStyle/>
            <a:p>
              <a:r>
                <a:rPr lang="zh-CN" altLang="en-US" b="1" dirty="0" smtClean="0">
                  <a:solidFill>
                    <a:schemeClr val="tx2"/>
                  </a:solidFill>
                  <a:latin typeface="+mj-ea"/>
                  <a:ea typeface="+mj-ea"/>
                </a:rPr>
                <a:t>分解计划</a:t>
              </a:r>
              <a:endParaRPr lang="zh-CN" altLang="en-US" b="1" dirty="0">
                <a:solidFill>
                  <a:schemeClr val="tx2"/>
                </a:solidFill>
                <a:latin typeface="+mj-ea"/>
                <a:ea typeface="+mj-ea"/>
              </a:endParaRPr>
            </a:p>
          </p:txBody>
        </p:sp>
        <p:sp>
          <p:nvSpPr>
            <p:cNvPr id="32" name="TextBox 31"/>
            <p:cNvSpPr txBox="1"/>
            <p:nvPr/>
          </p:nvSpPr>
          <p:spPr>
            <a:xfrm>
              <a:off x="9309627" y="2023447"/>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3" name="组合 32"/>
          <p:cNvGrpSpPr/>
          <p:nvPr/>
        </p:nvGrpSpPr>
        <p:grpSpPr>
          <a:xfrm>
            <a:off x="6328923" y="3340253"/>
            <a:ext cx="2016223" cy="950671"/>
            <a:chOff x="6328921" y="3130090"/>
            <a:chExt cx="2016224" cy="950673"/>
          </a:xfrm>
        </p:grpSpPr>
        <p:sp>
          <p:nvSpPr>
            <p:cNvPr id="34" name="TextBox 33"/>
            <p:cNvSpPr txBox="1"/>
            <p:nvPr/>
          </p:nvSpPr>
          <p:spPr>
            <a:xfrm>
              <a:off x="6328921" y="3130090"/>
              <a:ext cx="1107997" cy="369333"/>
            </a:xfrm>
            <a:prstGeom prst="rect">
              <a:avLst/>
            </a:prstGeom>
            <a:noFill/>
          </p:spPr>
          <p:txBody>
            <a:bodyPr wrap="none" rtlCol="0">
              <a:spAutoFit/>
            </a:bodyPr>
            <a:lstStyle/>
            <a:p>
              <a:r>
                <a:rPr lang="zh-CN" altLang="en-US" b="1" dirty="0" smtClean="0">
                  <a:solidFill>
                    <a:schemeClr val="tx2"/>
                  </a:solidFill>
                  <a:latin typeface="+mj-ea"/>
                  <a:ea typeface="+mj-ea"/>
                </a:rPr>
                <a:t>人员调度</a:t>
              </a:r>
              <a:endParaRPr lang="zh-CN" altLang="en-US" b="1" dirty="0">
                <a:solidFill>
                  <a:schemeClr val="tx2"/>
                </a:solidFill>
                <a:latin typeface="+mj-ea"/>
                <a:ea typeface="+mj-ea"/>
              </a:endParaRPr>
            </a:p>
          </p:txBody>
        </p:sp>
        <p:sp>
          <p:nvSpPr>
            <p:cNvPr id="35" name="TextBox 34"/>
            <p:cNvSpPr txBox="1"/>
            <p:nvPr/>
          </p:nvSpPr>
          <p:spPr>
            <a:xfrm>
              <a:off x="6328921" y="3495987"/>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6" name="组合 35"/>
          <p:cNvGrpSpPr/>
          <p:nvPr/>
        </p:nvGrpSpPr>
        <p:grpSpPr>
          <a:xfrm>
            <a:off x="9309630" y="3340253"/>
            <a:ext cx="2016223" cy="950671"/>
            <a:chOff x="9309627" y="3130090"/>
            <a:chExt cx="2016224" cy="950673"/>
          </a:xfrm>
        </p:grpSpPr>
        <p:sp>
          <p:nvSpPr>
            <p:cNvPr id="37" name="TextBox 36"/>
            <p:cNvSpPr txBox="1"/>
            <p:nvPr/>
          </p:nvSpPr>
          <p:spPr>
            <a:xfrm>
              <a:off x="9309627" y="3130090"/>
              <a:ext cx="1107997" cy="369333"/>
            </a:xfrm>
            <a:prstGeom prst="rect">
              <a:avLst/>
            </a:prstGeom>
            <a:noFill/>
          </p:spPr>
          <p:txBody>
            <a:bodyPr wrap="none" rtlCol="0">
              <a:spAutoFit/>
            </a:bodyPr>
            <a:lstStyle/>
            <a:p>
              <a:r>
                <a:rPr lang="zh-CN" altLang="en-US" b="1" dirty="0" smtClean="0">
                  <a:solidFill>
                    <a:schemeClr val="tx2"/>
                  </a:solidFill>
                  <a:latin typeface="+mj-ea"/>
                  <a:ea typeface="+mj-ea"/>
                </a:rPr>
                <a:t>资金保障</a:t>
              </a:r>
              <a:endParaRPr lang="zh-CN" altLang="en-US" b="1" dirty="0">
                <a:solidFill>
                  <a:schemeClr val="tx2"/>
                </a:solidFill>
                <a:latin typeface="+mj-ea"/>
                <a:ea typeface="+mj-ea"/>
              </a:endParaRPr>
            </a:p>
          </p:txBody>
        </p:sp>
        <p:sp>
          <p:nvSpPr>
            <p:cNvPr id="38" name="TextBox 37"/>
            <p:cNvSpPr txBox="1"/>
            <p:nvPr/>
          </p:nvSpPr>
          <p:spPr>
            <a:xfrm>
              <a:off x="9309627" y="3495987"/>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39" name="组合 38"/>
          <p:cNvGrpSpPr/>
          <p:nvPr/>
        </p:nvGrpSpPr>
        <p:grpSpPr>
          <a:xfrm>
            <a:off x="6328923" y="4729666"/>
            <a:ext cx="2016223" cy="950671"/>
            <a:chOff x="6328921" y="4519503"/>
            <a:chExt cx="2016224" cy="950673"/>
          </a:xfrm>
        </p:grpSpPr>
        <p:sp>
          <p:nvSpPr>
            <p:cNvPr id="40" name="TextBox 39"/>
            <p:cNvSpPr txBox="1"/>
            <p:nvPr/>
          </p:nvSpPr>
          <p:spPr>
            <a:xfrm>
              <a:off x="6328921" y="4519503"/>
              <a:ext cx="1107997" cy="369333"/>
            </a:xfrm>
            <a:prstGeom prst="rect">
              <a:avLst/>
            </a:prstGeom>
            <a:noFill/>
          </p:spPr>
          <p:txBody>
            <a:bodyPr wrap="none" rtlCol="0">
              <a:spAutoFit/>
            </a:bodyPr>
            <a:lstStyle/>
            <a:p>
              <a:r>
                <a:rPr lang="zh-CN" altLang="en-US" b="1" dirty="0" smtClean="0">
                  <a:solidFill>
                    <a:schemeClr val="tx2"/>
                  </a:solidFill>
                  <a:latin typeface="+mj-ea"/>
                  <a:ea typeface="+mj-ea"/>
                </a:rPr>
                <a:t>培训先行</a:t>
              </a:r>
              <a:endParaRPr lang="zh-CN" altLang="en-US" b="1" dirty="0">
                <a:solidFill>
                  <a:schemeClr val="tx2"/>
                </a:solidFill>
                <a:latin typeface="+mj-ea"/>
                <a:ea typeface="+mj-ea"/>
              </a:endParaRPr>
            </a:p>
          </p:txBody>
        </p:sp>
        <p:sp>
          <p:nvSpPr>
            <p:cNvPr id="41" name="TextBox 40"/>
            <p:cNvSpPr txBox="1"/>
            <p:nvPr/>
          </p:nvSpPr>
          <p:spPr>
            <a:xfrm>
              <a:off x="6328921" y="4885400"/>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grpSp>
        <p:nvGrpSpPr>
          <p:cNvPr id="42" name="组合 41"/>
          <p:cNvGrpSpPr/>
          <p:nvPr/>
        </p:nvGrpSpPr>
        <p:grpSpPr>
          <a:xfrm>
            <a:off x="9309630" y="4729666"/>
            <a:ext cx="2016223" cy="950671"/>
            <a:chOff x="9309627" y="4519503"/>
            <a:chExt cx="2016224" cy="950673"/>
          </a:xfrm>
        </p:grpSpPr>
        <p:sp>
          <p:nvSpPr>
            <p:cNvPr id="43" name="TextBox 42"/>
            <p:cNvSpPr txBox="1"/>
            <p:nvPr/>
          </p:nvSpPr>
          <p:spPr>
            <a:xfrm>
              <a:off x="9309627" y="4519503"/>
              <a:ext cx="1107997" cy="369333"/>
            </a:xfrm>
            <a:prstGeom prst="rect">
              <a:avLst/>
            </a:prstGeom>
            <a:noFill/>
          </p:spPr>
          <p:txBody>
            <a:bodyPr wrap="none" rtlCol="0">
              <a:spAutoFit/>
            </a:bodyPr>
            <a:lstStyle/>
            <a:p>
              <a:r>
                <a:rPr lang="zh-CN" altLang="en-US" b="1" dirty="0" smtClean="0">
                  <a:solidFill>
                    <a:schemeClr val="tx2"/>
                  </a:solidFill>
                  <a:latin typeface="+mj-ea"/>
                  <a:ea typeface="+mj-ea"/>
                </a:rPr>
                <a:t>督导措施</a:t>
              </a:r>
              <a:endParaRPr lang="zh-CN" altLang="en-US" b="1" dirty="0">
                <a:solidFill>
                  <a:schemeClr val="tx2"/>
                </a:solidFill>
                <a:latin typeface="+mj-ea"/>
                <a:ea typeface="+mj-ea"/>
              </a:endParaRPr>
            </a:p>
          </p:txBody>
        </p:sp>
        <p:sp>
          <p:nvSpPr>
            <p:cNvPr id="44" name="TextBox 43"/>
            <p:cNvSpPr txBox="1"/>
            <p:nvPr/>
          </p:nvSpPr>
          <p:spPr>
            <a:xfrm>
              <a:off x="9309627" y="4885400"/>
              <a:ext cx="2016224" cy="584776"/>
            </a:xfrm>
            <a:prstGeom prst="rect">
              <a:avLst/>
            </a:prstGeom>
            <a:noFill/>
          </p:spPr>
          <p:txBody>
            <a:bodyPr wrap="square" rtlCol="0">
              <a:spAutoFit/>
            </a:bodyPr>
            <a:lstStyle/>
            <a:p>
              <a:r>
                <a:rPr lang="zh-CN" altLang="en-US" sz="1600" dirty="0">
                  <a:solidFill>
                    <a:schemeClr val="tx2"/>
                  </a:solidFill>
                  <a:latin typeface="+mn-ea"/>
                  <a:ea typeface="+mn-ea"/>
                </a:rPr>
                <a:t>文字内容文字内容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文字内容文字内容</a:t>
              </a:r>
            </a:p>
          </p:txBody>
        </p:sp>
      </p:grpSp>
      <p:sp>
        <p:nvSpPr>
          <p:cNvPr id="45" name="Oval 12"/>
          <p:cNvSpPr>
            <a:spLocks noChangeArrowheads="1"/>
          </p:cNvSpPr>
          <p:nvPr/>
        </p:nvSpPr>
        <p:spPr bwMode="auto">
          <a:xfrm>
            <a:off x="1560439" y="2023447"/>
            <a:ext cx="3060701" cy="3060700"/>
          </a:xfrm>
          <a:prstGeom prst="ellipse">
            <a:avLst/>
          </a:prstGeom>
          <a:solidFill>
            <a:schemeClr val="tx1"/>
          </a:solidFill>
          <a:ln w="7" cap="flat">
            <a:noFill/>
            <a:prstDash val="solid"/>
            <a:miter lim="800000"/>
            <a:headEnd/>
            <a:tailEnd/>
          </a:ln>
          <a:extLst/>
        </p:spPr>
        <p:txBody>
          <a:bodyPr vert="horz" wrap="square" lIns="91428" tIns="45714" rIns="91428" bIns="45714" numCol="1" anchor="t" anchorCtr="0" compatLnSpc="1">
            <a:prstTxWarp prst="textNoShape">
              <a:avLst/>
            </a:prstTxWarp>
          </a:bodyPr>
          <a:lstStyle/>
          <a:p>
            <a:endParaRPr lang="zh-CN" altLang="en-US"/>
          </a:p>
        </p:txBody>
      </p:sp>
      <p:sp>
        <p:nvSpPr>
          <p:cNvPr id="46" name="TextBox 45"/>
          <p:cNvSpPr txBox="1"/>
          <p:nvPr/>
        </p:nvSpPr>
        <p:spPr>
          <a:xfrm>
            <a:off x="2598664" y="3116146"/>
            <a:ext cx="732049" cy="748893"/>
          </a:xfrm>
          <a:prstGeom prst="rect">
            <a:avLst/>
          </a:prstGeom>
          <a:noFill/>
        </p:spPr>
        <p:txBody>
          <a:bodyPr wrap="none" lIns="91428" tIns="45714" rIns="91428" bIns="45714" rtlCol="0">
            <a:spAutoFit/>
          </a:bodyPr>
          <a:lstStyle/>
          <a:p>
            <a:r>
              <a:rPr lang="zh-CN" altLang="en-US" sz="2100" dirty="0">
                <a:solidFill>
                  <a:srgbClr val="F8F8F8"/>
                </a:solidFill>
                <a:latin typeface="+mn-ea"/>
                <a:ea typeface="+mn-ea"/>
              </a:rPr>
              <a:t>保障</a:t>
            </a:r>
            <a:endParaRPr lang="en-US" altLang="zh-CN" sz="2100" dirty="0">
              <a:solidFill>
                <a:srgbClr val="F8F8F8"/>
              </a:solidFill>
              <a:latin typeface="+mn-ea"/>
              <a:ea typeface="+mn-ea"/>
            </a:endParaRPr>
          </a:p>
          <a:p>
            <a:r>
              <a:rPr lang="zh-CN" altLang="en-US" sz="2100" dirty="0">
                <a:solidFill>
                  <a:srgbClr val="F8F8F8"/>
                </a:solidFill>
                <a:latin typeface="+mn-ea"/>
                <a:ea typeface="+mn-ea"/>
              </a:rPr>
              <a:t>措施</a:t>
            </a:r>
          </a:p>
        </p:txBody>
      </p:sp>
    </p:spTree>
    <p:extLst>
      <p:ext uri="{BB962C8B-B14F-4D97-AF65-F5344CB8AC3E}">
        <p14:creationId xmlns:p14="http://schemas.microsoft.com/office/powerpoint/2010/main"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4367" y="0"/>
            <a:ext cx="6816047" cy="6861272"/>
          </a:xfrm>
          <a:prstGeom prst="rect">
            <a:avLst/>
          </a:prstGeom>
        </p:spPr>
      </p:pic>
      <p:sp>
        <p:nvSpPr>
          <p:cNvPr id="4099" name="Rectangle 3"/>
          <p:cNvSpPr>
            <a:spLocks noGrp="1" noChangeArrowheads="1"/>
          </p:cNvSpPr>
          <p:nvPr>
            <p:ph type="ctrTitle" idx="4294967295"/>
          </p:nvPr>
        </p:nvSpPr>
        <p:spPr>
          <a:xfrm>
            <a:off x="1345855" y="1645765"/>
            <a:ext cx="4911771" cy="968873"/>
          </a:xfrm>
          <a:effectLst/>
        </p:spPr>
        <p:txBody>
          <a:bodyPr/>
          <a:lstStyle/>
          <a:p>
            <a:pPr algn="dist"/>
            <a:r>
              <a:rPr lang="zh-CN" altLang="en-US" sz="8900" b="1" dirty="0">
                <a:solidFill>
                  <a:srgbClr val="F8F8F8"/>
                </a:solidFill>
                <a:latin typeface="+mj-ea"/>
              </a:rPr>
              <a:t>谢谢大家</a:t>
            </a:r>
            <a:r>
              <a:rPr lang="en-US" altLang="zh-CN" sz="8900" b="1" dirty="0">
                <a:solidFill>
                  <a:srgbClr val="F8F8F8"/>
                </a:solidFill>
                <a:latin typeface="+mj-ea"/>
              </a:rPr>
              <a:t>!</a:t>
            </a:r>
            <a:endParaRPr lang="zh-CN" altLang="en-US" sz="8900" b="1" dirty="0">
              <a:solidFill>
                <a:srgbClr val="F8F8F8"/>
              </a:solidFill>
              <a:latin typeface="+mj-ea"/>
            </a:endParaRPr>
          </a:p>
        </p:txBody>
      </p:sp>
      <p:sp>
        <p:nvSpPr>
          <p:cNvPr id="12" name="TextBox 11"/>
          <p:cNvSpPr txBox="1"/>
          <p:nvPr/>
        </p:nvSpPr>
        <p:spPr>
          <a:xfrm>
            <a:off x="1633886" y="2865055"/>
            <a:ext cx="3851755" cy="499612"/>
          </a:xfrm>
          <a:prstGeom prst="rect">
            <a:avLst/>
          </a:prstGeom>
          <a:noFill/>
        </p:spPr>
        <p:txBody>
          <a:bodyPr wrap="square" lIns="91428" tIns="45714" rIns="91428" bIns="45714" rtlCol="0">
            <a:spAutoFit/>
          </a:bodyPr>
          <a:lstStyle/>
          <a:p>
            <a:pPr algn="ctr">
              <a:lnSpc>
                <a:spcPct val="150000"/>
              </a:lnSpc>
            </a:pPr>
            <a:r>
              <a:rPr lang="zh-CN" altLang="en-US" sz="2000" dirty="0">
                <a:solidFill>
                  <a:srgbClr val="F8F8F8"/>
                </a:solidFill>
                <a:latin typeface="微软雅黑"/>
                <a:ea typeface="微软雅黑"/>
              </a:rPr>
              <a:t>汇报人</a:t>
            </a:r>
            <a:r>
              <a:rPr lang="zh-CN" altLang="en-US" sz="2000" dirty="0" smtClean="0">
                <a:solidFill>
                  <a:srgbClr val="F8F8F8"/>
                </a:solidFill>
                <a:latin typeface="微软雅黑"/>
                <a:ea typeface="微软雅黑"/>
              </a:rPr>
              <a:t>：</a:t>
            </a:r>
            <a:r>
              <a:rPr lang="en-US" altLang="zh-CN" sz="2000" dirty="0" smtClean="0">
                <a:solidFill>
                  <a:srgbClr val="F8F8F8"/>
                </a:solidFill>
                <a:latin typeface="微软雅黑"/>
                <a:ea typeface="微软雅黑"/>
              </a:rPr>
              <a:t>XXX</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val="4079681420"/>
      </p:ext>
    </p:extLst>
  </p:cSld>
  <p:clrMapOvr>
    <a:masterClrMapping/>
  </p:clrMapOvr>
  <mc:AlternateContent xmlns:mc="http://schemas.openxmlformats.org/markup-compatibility/2006" xmlns:p14="http://schemas.microsoft.com/office/powerpoint/2010/main">
    <mc:Choice Requires="p14">
      <p:transition spd="slow" p14:dur="1600" advTm="2923">
        <p:blinds dir="vert"/>
      </p:transition>
    </mc:Choice>
    <mc:Fallback xmlns="">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30094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92" y="666519"/>
            <a:ext cx="9066695" cy="6093663"/>
          </a:xfrm>
          <a:prstGeom prst="rect">
            <a:avLst/>
          </a:prstGeom>
        </p:spPr>
      </p:pic>
      <p:sp>
        <p:nvSpPr>
          <p:cNvPr id="5" name="矩形 4"/>
          <p:cNvSpPr/>
          <p:nvPr/>
        </p:nvSpPr>
        <p:spPr bwMode="auto">
          <a:xfrm>
            <a:off x="5234287" y="2191278"/>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7" name="TextBox 76"/>
          <p:cNvSpPr txBox="1"/>
          <p:nvPr/>
        </p:nvSpPr>
        <p:spPr>
          <a:xfrm>
            <a:off x="477741" y="159025"/>
            <a:ext cx="646307"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概述</a:t>
            </a:r>
          </a:p>
        </p:txBody>
      </p:sp>
      <p:sp>
        <p:nvSpPr>
          <p:cNvPr id="82" name="Freeform 6"/>
          <p:cNvSpPr>
            <a:spLocks/>
          </p:cNvSpPr>
          <p:nvPr/>
        </p:nvSpPr>
        <p:spPr bwMode="auto">
          <a:xfrm flipH="1">
            <a:off x="0" y="2165427"/>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87" name="椭圆 86"/>
          <p:cNvSpPr/>
          <p:nvPr/>
        </p:nvSpPr>
        <p:spPr bwMode="auto">
          <a:xfrm>
            <a:off x="7090767" y="843311"/>
            <a:ext cx="1153070" cy="1153071"/>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88" name="TextBox 87"/>
          <p:cNvSpPr txBox="1"/>
          <p:nvPr/>
        </p:nvSpPr>
        <p:spPr>
          <a:xfrm>
            <a:off x="7257159" y="836714"/>
            <a:ext cx="943937" cy="861775"/>
          </a:xfrm>
          <a:prstGeom prst="rect">
            <a:avLst/>
          </a:prstGeom>
          <a:noFill/>
        </p:spPr>
        <p:txBody>
          <a:bodyPr wrap="square" lIns="91428" tIns="45714" rIns="91428" bIns="45714" rtlCol="0">
            <a:spAutoFit/>
          </a:bodyPr>
          <a:lstStyle/>
          <a:p>
            <a:r>
              <a:rPr lang="en-US" altLang="zh-CN" sz="4900" b="1" dirty="0">
                <a:solidFill>
                  <a:srgbClr val="F8F8F8"/>
                </a:solidFill>
                <a:latin typeface="+mj-ea"/>
                <a:ea typeface="+mj-ea"/>
              </a:rPr>
              <a:t>3</a:t>
            </a:r>
            <a:r>
              <a:rPr lang="zh-CN" altLang="en-US" b="1" dirty="0" smtClean="0">
                <a:solidFill>
                  <a:srgbClr val="F8F8F8"/>
                </a:solidFill>
                <a:latin typeface="+mj-ea"/>
                <a:ea typeface="+mj-ea"/>
              </a:rPr>
              <a:t>件</a:t>
            </a:r>
            <a:endParaRPr lang="zh-CN" altLang="en-US" b="1" dirty="0">
              <a:solidFill>
                <a:srgbClr val="F8F8F8"/>
              </a:solidFill>
              <a:latin typeface="+mj-ea"/>
              <a:ea typeface="+mj-ea"/>
            </a:endParaRPr>
          </a:p>
        </p:txBody>
      </p:sp>
      <p:sp>
        <p:nvSpPr>
          <p:cNvPr id="89" name="TextBox 88"/>
          <p:cNvSpPr txBox="1"/>
          <p:nvPr/>
        </p:nvSpPr>
        <p:spPr>
          <a:xfrm>
            <a:off x="7150215" y="1491380"/>
            <a:ext cx="969399" cy="502677"/>
          </a:xfrm>
          <a:prstGeom prst="rect">
            <a:avLst/>
          </a:prstGeom>
          <a:noFill/>
        </p:spPr>
        <p:txBody>
          <a:bodyPr wrap="none" lIns="91428" tIns="45714" rIns="91428" bIns="45714" rtlCol="0">
            <a:spAutoFit/>
          </a:bodyPr>
          <a:lstStyle/>
          <a:p>
            <a:pPr algn="ctr"/>
            <a:r>
              <a:rPr lang="zh-CN" altLang="en-US" sz="1300" dirty="0">
                <a:solidFill>
                  <a:srgbClr val="F8F8F8"/>
                </a:solidFill>
                <a:latin typeface="+mn-ea"/>
                <a:ea typeface="+mn-ea"/>
              </a:rPr>
              <a:t>完成了</a:t>
            </a:r>
            <a:r>
              <a:rPr lang="en-US" altLang="zh-CN" sz="1300" dirty="0">
                <a:solidFill>
                  <a:srgbClr val="F8F8F8"/>
                </a:solidFill>
                <a:latin typeface="+mn-ea"/>
                <a:ea typeface="+mn-ea"/>
              </a:rPr>
              <a:t>3</a:t>
            </a:r>
            <a:r>
              <a:rPr lang="zh-CN" altLang="en-US" sz="1300" dirty="0">
                <a:solidFill>
                  <a:srgbClr val="F8F8F8"/>
                </a:solidFill>
                <a:latin typeface="+mn-ea"/>
                <a:ea typeface="+mn-ea"/>
              </a:rPr>
              <a:t>件</a:t>
            </a:r>
            <a:endParaRPr lang="en-US" altLang="zh-CN" sz="1300" dirty="0">
              <a:solidFill>
                <a:srgbClr val="F8F8F8"/>
              </a:solidFill>
              <a:latin typeface="+mn-ea"/>
              <a:ea typeface="+mn-ea"/>
            </a:endParaRPr>
          </a:p>
          <a:p>
            <a:pPr algn="ctr"/>
            <a:r>
              <a:rPr lang="zh-CN" altLang="en-US" sz="1300" dirty="0">
                <a:solidFill>
                  <a:srgbClr val="F8F8F8"/>
                </a:solidFill>
                <a:latin typeface="+mn-ea"/>
                <a:ea typeface="+mn-ea"/>
              </a:rPr>
              <a:t>大事</a:t>
            </a:r>
          </a:p>
        </p:txBody>
      </p:sp>
      <p:sp>
        <p:nvSpPr>
          <p:cNvPr id="90" name="椭圆 89"/>
          <p:cNvSpPr/>
          <p:nvPr/>
        </p:nvSpPr>
        <p:spPr bwMode="auto">
          <a:xfrm>
            <a:off x="8373656" y="843311"/>
            <a:ext cx="1153070" cy="1153071"/>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1" name="TextBox 90"/>
          <p:cNvSpPr txBox="1"/>
          <p:nvPr/>
        </p:nvSpPr>
        <p:spPr>
          <a:xfrm>
            <a:off x="8583143" y="901341"/>
            <a:ext cx="766106" cy="707887"/>
          </a:xfrm>
          <a:prstGeom prst="rect">
            <a:avLst/>
          </a:prstGeom>
          <a:noFill/>
        </p:spPr>
        <p:txBody>
          <a:bodyPr wrap="square" lIns="91428" tIns="45714" rIns="91428" bIns="45714" rtlCol="0">
            <a:spAutoFit/>
          </a:bodyPr>
          <a:lstStyle/>
          <a:p>
            <a:r>
              <a:rPr lang="zh-CN" altLang="en-US" sz="4000" b="1" dirty="0">
                <a:solidFill>
                  <a:srgbClr val="F8F8F8"/>
                </a:solidFill>
                <a:latin typeface="+mj-ea"/>
                <a:ea typeface="+mj-ea"/>
              </a:rPr>
              <a:t>奖</a:t>
            </a:r>
          </a:p>
        </p:txBody>
      </p:sp>
      <p:sp>
        <p:nvSpPr>
          <p:cNvPr id="92" name="TextBox 91"/>
          <p:cNvSpPr txBox="1"/>
          <p:nvPr/>
        </p:nvSpPr>
        <p:spPr>
          <a:xfrm>
            <a:off x="8515740" y="1463223"/>
            <a:ext cx="868905" cy="502677"/>
          </a:xfrm>
          <a:prstGeom prst="rect">
            <a:avLst/>
          </a:prstGeom>
          <a:noFill/>
        </p:spPr>
        <p:txBody>
          <a:bodyPr wrap="none" lIns="91428" tIns="45714" rIns="91428" bIns="45714" rtlCol="0">
            <a:spAutoFit/>
          </a:bodyPr>
          <a:lstStyle/>
          <a:p>
            <a:pPr algn="ctr"/>
            <a:r>
              <a:rPr lang="zh-CN" altLang="en-US" sz="1300" dirty="0">
                <a:solidFill>
                  <a:srgbClr val="F8F8F8"/>
                </a:solidFill>
                <a:latin typeface="+mn-ea"/>
                <a:ea typeface="+mn-ea"/>
              </a:rPr>
              <a:t>首次获得</a:t>
            </a:r>
            <a:endParaRPr lang="en-US" altLang="zh-CN" sz="1300" dirty="0">
              <a:solidFill>
                <a:srgbClr val="F8F8F8"/>
              </a:solidFill>
              <a:latin typeface="+mn-ea"/>
              <a:ea typeface="+mn-ea"/>
            </a:endParaRPr>
          </a:p>
          <a:p>
            <a:pPr algn="ctr"/>
            <a:r>
              <a:rPr lang="zh-CN" altLang="en-US" sz="1300" dirty="0">
                <a:solidFill>
                  <a:srgbClr val="F8F8F8"/>
                </a:solidFill>
                <a:latin typeface="+mn-ea"/>
                <a:ea typeface="+mn-ea"/>
              </a:rPr>
              <a:t>某某奖</a:t>
            </a:r>
          </a:p>
        </p:txBody>
      </p:sp>
      <p:sp>
        <p:nvSpPr>
          <p:cNvPr id="93" name="椭圆 92"/>
          <p:cNvSpPr/>
          <p:nvPr/>
        </p:nvSpPr>
        <p:spPr bwMode="auto">
          <a:xfrm>
            <a:off x="9601956" y="843311"/>
            <a:ext cx="1153070" cy="1153071"/>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4" name="TextBox 93"/>
          <p:cNvSpPr txBox="1"/>
          <p:nvPr/>
        </p:nvSpPr>
        <p:spPr>
          <a:xfrm>
            <a:off x="9747403" y="837060"/>
            <a:ext cx="1106680" cy="800219"/>
          </a:xfrm>
          <a:prstGeom prst="rect">
            <a:avLst/>
          </a:prstGeom>
          <a:noFill/>
        </p:spPr>
        <p:txBody>
          <a:bodyPr wrap="square" lIns="91428" tIns="45714" rIns="91428" bIns="45714" rtlCol="0">
            <a:spAutoFit/>
          </a:bodyPr>
          <a:lstStyle/>
          <a:p>
            <a:r>
              <a:rPr lang="en-US" altLang="zh-CN" sz="4500" b="1" dirty="0">
                <a:solidFill>
                  <a:srgbClr val="F8F8F8"/>
                </a:solidFill>
                <a:latin typeface="+mj-ea"/>
                <a:ea typeface="+mj-ea"/>
              </a:rPr>
              <a:t>5</a:t>
            </a:r>
            <a:r>
              <a:rPr lang="zh-CN" altLang="en-US" sz="1300" b="1" dirty="0">
                <a:solidFill>
                  <a:srgbClr val="F8F8F8"/>
                </a:solidFill>
                <a:latin typeface="+mj-ea"/>
                <a:ea typeface="+mj-ea"/>
              </a:rPr>
              <a:t>百万</a:t>
            </a:r>
          </a:p>
        </p:txBody>
      </p:sp>
      <p:sp>
        <p:nvSpPr>
          <p:cNvPr id="95" name="TextBox 94"/>
          <p:cNvSpPr txBox="1"/>
          <p:nvPr/>
        </p:nvSpPr>
        <p:spPr>
          <a:xfrm>
            <a:off x="9674518" y="1419372"/>
            <a:ext cx="1039958" cy="502677"/>
          </a:xfrm>
          <a:prstGeom prst="rect">
            <a:avLst/>
          </a:prstGeom>
          <a:noFill/>
        </p:spPr>
        <p:txBody>
          <a:bodyPr wrap="none" lIns="91428" tIns="45714" rIns="91428" bIns="45714" rtlCol="0">
            <a:spAutoFit/>
          </a:bodyPr>
          <a:lstStyle/>
          <a:p>
            <a:pPr algn="ctr"/>
            <a:r>
              <a:rPr lang="zh-CN" altLang="en-US" sz="1300" dirty="0">
                <a:solidFill>
                  <a:srgbClr val="F8F8F8"/>
                </a:solidFill>
                <a:latin typeface="+mn-ea"/>
                <a:ea typeface="+mn-ea"/>
              </a:rPr>
              <a:t>销售额突破</a:t>
            </a:r>
            <a:endParaRPr lang="en-US" altLang="zh-CN" sz="1300" dirty="0">
              <a:solidFill>
                <a:srgbClr val="F8F8F8"/>
              </a:solidFill>
              <a:latin typeface="+mn-ea"/>
              <a:ea typeface="+mn-ea"/>
            </a:endParaRPr>
          </a:p>
          <a:p>
            <a:pPr algn="ctr"/>
            <a:r>
              <a:rPr lang="en-US" altLang="zh-CN" sz="1300" dirty="0">
                <a:solidFill>
                  <a:srgbClr val="F8F8F8"/>
                </a:solidFill>
                <a:latin typeface="+mn-ea"/>
                <a:ea typeface="+mn-ea"/>
              </a:rPr>
              <a:t>500</a:t>
            </a:r>
            <a:r>
              <a:rPr lang="zh-CN" altLang="en-US" sz="1300" dirty="0">
                <a:solidFill>
                  <a:srgbClr val="F8F8F8"/>
                </a:solidFill>
                <a:latin typeface="+mn-ea"/>
                <a:ea typeface="+mn-ea"/>
              </a:rPr>
              <a:t>万</a:t>
            </a:r>
          </a:p>
        </p:txBody>
      </p:sp>
      <p:sp>
        <p:nvSpPr>
          <p:cNvPr id="96" name="椭圆 95"/>
          <p:cNvSpPr/>
          <p:nvPr/>
        </p:nvSpPr>
        <p:spPr bwMode="auto">
          <a:xfrm>
            <a:off x="5715734" y="843311"/>
            <a:ext cx="1153070" cy="1153071"/>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97" name="TextBox 96"/>
          <p:cNvSpPr txBox="1"/>
          <p:nvPr/>
        </p:nvSpPr>
        <p:spPr>
          <a:xfrm>
            <a:off x="5813882" y="866331"/>
            <a:ext cx="1106680" cy="707887"/>
          </a:xfrm>
          <a:prstGeom prst="rect">
            <a:avLst/>
          </a:prstGeom>
          <a:noFill/>
        </p:spPr>
        <p:txBody>
          <a:bodyPr wrap="square" lIns="91428" tIns="45714" rIns="91428" bIns="45714" rtlCol="0">
            <a:spAutoFit/>
          </a:bodyPr>
          <a:lstStyle/>
          <a:p>
            <a:r>
              <a:rPr lang="en-US" altLang="zh-CN" sz="4000" b="1" dirty="0">
                <a:solidFill>
                  <a:srgbClr val="F8F8F8"/>
                </a:solidFill>
                <a:latin typeface="+mj-ea"/>
                <a:ea typeface="+mj-ea"/>
              </a:rPr>
              <a:t>65</a:t>
            </a:r>
            <a:r>
              <a:rPr lang="en-US" altLang="zh-CN" sz="1600" b="1" dirty="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702773" y="1419372"/>
            <a:ext cx="1211013" cy="502677"/>
          </a:xfrm>
          <a:prstGeom prst="rect">
            <a:avLst/>
          </a:prstGeom>
          <a:noFill/>
        </p:spPr>
        <p:txBody>
          <a:bodyPr wrap="none" lIns="91428" tIns="45714" rIns="91428" bIns="45714" rtlCol="0">
            <a:spAutoFit/>
          </a:bodyPr>
          <a:lstStyle/>
          <a:p>
            <a:pPr algn="ctr"/>
            <a:r>
              <a:rPr lang="zh-CN" altLang="en-US" sz="1300" dirty="0">
                <a:solidFill>
                  <a:srgbClr val="F8F8F8"/>
                </a:solidFill>
                <a:latin typeface="+mn-ea"/>
                <a:ea typeface="+mn-ea"/>
              </a:rPr>
              <a:t>完成年底计划</a:t>
            </a:r>
            <a:endParaRPr lang="en-US" altLang="zh-CN" sz="1300" dirty="0">
              <a:solidFill>
                <a:srgbClr val="F8F8F8"/>
              </a:solidFill>
              <a:latin typeface="+mn-ea"/>
              <a:ea typeface="+mn-ea"/>
            </a:endParaRPr>
          </a:p>
          <a:p>
            <a:pPr algn="ctr"/>
            <a:r>
              <a:rPr lang="en-US" altLang="zh-CN" sz="1300" dirty="0">
                <a:solidFill>
                  <a:srgbClr val="F8F8F8"/>
                </a:solidFill>
                <a:latin typeface="+mn-ea"/>
                <a:ea typeface="+mn-ea"/>
              </a:rPr>
              <a:t>65%</a:t>
            </a:r>
            <a:endParaRPr lang="zh-CN" altLang="en-US" sz="1300" dirty="0">
              <a:solidFill>
                <a:srgbClr val="F8F8F8"/>
              </a:solidFill>
              <a:latin typeface="+mn-ea"/>
              <a:ea typeface="+mn-ea"/>
            </a:endParaRPr>
          </a:p>
        </p:txBody>
      </p:sp>
      <p:sp>
        <p:nvSpPr>
          <p:cNvPr id="99" name="TextBox 98"/>
          <p:cNvSpPr txBox="1"/>
          <p:nvPr/>
        </p:nvSpPr>
        <p:spPr>
          <a:xfrm>
            <a:off x="5364430" y="2411943"/>
            <a:ext cx="6134552" cy="3748706"/>
          </a:xfrm>
          <a:prstGeom prst="rect">
            <a:avLst/>
          </a:prstGeom>
          <a:noFill/>
        </p:spPr>
        <p:txBody>
          <a:bodyPr wrap="square" lIns="91428" tIns="45714" rIns="91428" bIns="45714" rtlCol="0">
            <a:spAutoFit/>
          </a:bodyPr>
          <a:lstStyle/>
          <a:p>
            <a:pPr algn="just">
              <a:lnSpc>
                <a:spcPct val="120000"/>
              </a:lnSpc>
            </a:pPr>
            <a:r>
              <a:rPr lang="zh-CN" altLang="en-US" dirty="0">
                <a:solidFill>
                  <a:schemeClr val="tx2"/>
                </a:solidFill>
                <a:latin typeface="+mn-ea"/>
                <a:ea typeface="+mn-ea"/>
              </a:rPr>
              <a:t>  </a:t>
            </a:r>
            <a:r>
              <a:rPr lang="zh-CN" altLang="en-US" dirty="0" smtClean="0">
                <a:solidFill>
                  <a:schemeClr val="tx2"/>
                </a:solidFill>
                <a:latin typeface="+mn-ea"/>
                <a:ea typeface="+mn-ea"/>
              </a:rPr>
              <a:t>   这里用简约的文字，概述出前段时间的主要工作情况，可以分段，不宜字数太多。</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p>
        </p:txBody>
      </p:sp>
    </p:spTree>
    <p:extLst>
      <p:ext uri="{BB962C8B-B14F-4D97-AF65-F5344CB8AC3E}">
        <p14:creationId xmlns:p14="http://schemas.microsoft.com/office/powerpoint/2010/main"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计划完成情况</a:t>
            </a:r>
          </a:p>
        </p:txBody>
      </p:sp>
      <p:sp>
        <p:nvSpPr>
          <p:cNvPr id="40" name="Line 2"/>
          <p:cNvSpPr>
            <a:spLocks noChangeShapeType="1"/>
          </p:cNvSpPr>
          <p:nvPr/>
        </p:nvSpPr>
        <p:spPr bwMode="auto">
          <a:xfrm flipV="1">
            <a:off x="1586022" y="4920697"/>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rgbClr val="F8F8F8"/>
              </a:solidFill>
            </a:endParaRPr>
          </a:p>
        </p:txBody>
      </p:sp>
      <p:sp>
        <p:nvSpPr>
          <p:cNvPr id="49" name="Rectangle 11"/>
          <p:cNvSpPr>
            <a:spLocks noChangeArrowheads="1"/>
          </p:cNvSpPr>
          <p:nvPr/>
        </p:nvSpPr>
        <p:spPr bwMode="auto">
          <a:xfrm>
            <a:off x="1817792" y="4661859"/>
            <a:ext cx="441296" cy="950484"/>
          </a:xfrm>
          <a:prstGeom prst="rect">
            <a:avLst/>
          </a:prstGeom>
          <a:solidFill>
            <a:schemeClr val="accent5"/>
          </a:solidFill>
          <a:ln>
            <a:noFill/>
          </a:ln>
          <a:effectLst/>
        </p:spPr>
        <p:txBody>
          <a:bodyPr lIns="91428" tIns="45714" rIns="91428" bIns="45714" anchor="ctr"/>
          <a:lstStyle/>
          <a:p>
            <a:endParaRPr lang="zh-CN" altLang="en-US">
              <a:solidFill>
                <a:srgbClr val="F8F8F8"/>
              </a:solidFill>
            </a:endParaRPr>
          </a:p>
        </p:txBody>
      </p:sp>
      <p:sp>
        <p:nvSpPr>
          <p:cNvPr id="50" name="Rectangle 12"/>
          <p:cNvSpPr>
            <a:spLocks noChangeArrowheads="1"/>
          </p:cNvSpPr>
          <p:nvPr/>
        </p:nvSpPr>
        <p:spPr bwMode="auto">
          <a:xfrm>
            <a:off x="3113937" y="4428480"/>
            <a:ext cx="441296" cy="1181741"/>
          </a:xfrm>
          <a:prstGeom prst="rect">
            <a:avLst/>
          </a:prstGeom>
          <a:solidFill>
            <a:schemeClr val="accent5"/>
          </a:solidFill>
          <a:ln>
            <a:noFill/>
          </a:ln>
          <a:effectLst/>
        </p:spPr>
        <p:txBody>
          <a:bodyPr lIns="91428" tIns="45714" rIns="91428" bIns="45714" anchor="ctr"/>
          <a:lstStyle/>
          <a:p>
            <a:endParaRPr lang="zh-CN" altLang="en-US">
              <a:solidFill>
                <a:srgbClr val="F8F8F8"/>
              </a:solidFill>
            </a:endParaRPr>
          </a:p>
        </p:txBody>
      </p:sp>
      <p:sp>
        <p:nvSpPr>
          <p:cNvPr id="51" name="Rectangle 13"/>
          <p:cNvSpPr>
            <a:spLocks noChangeArrowheads="1"/>
          </p:cNvSpPr>
          <p:nvPr/>
        </p:nvSpPr>
        <p:spPr bwMode="auto">
          <a:xfrm>
            <a:off x="4410079" y="4661859"/>
            <a:ext cx="441296" cy="950484"/>
          </a:xfrm>
          <a:prstGeom prst="rect">
            <a:avLst/>
          </a:prstGeom>
          <a:solidFill>
            <a:schemeClr val="accent5"/>
          </a:solidFill>
          <a:ln>
            <a:noFill/>
          </a:ln>
          <a:effectLst/>
        </p:spPr>
        <p:txBody>
          <a:bodyPr lIns="91428" tIns="45714" rIns="91428" bIns="45714" anchor="ctr"/>
          <a:lstStyle/>
          <a:p>
            <a:endParaRPr lang="zh-CN" altLang="en-US">
              <a:solidFill>
                <a:srgbClr val="F8F8F8"/>
              </a:solidFill>
            </a:endParaRPr>
          </a:p>
        </p:txBody>
      </p:sp>
      <p:sp>
        <p:nvSpPr>
          <p:cNvPr id="52" name="Rectangle 14"/>
          <p:cNvSpPr>
            <a:spLocks noChangeArrowheads="1"/>
          </p:cNvSpPr>
          <p:nvPr/>
        </p:nvSpPr>
        <p:spPr bwMode="auto">
          <a:xfrm>
            <a:off x="5706223" y="3946875"/>
            <a:ext cx="439176" cy="1667591"/>
          </a:xfrm>
          <a:prstGeom prst="rect">
            <a:avLst/>
          </a:prstGeom>
          <a:solidFill>
            <a:schemeClr val="accent5"/>
          </a:solidFill>
          <a:ln>
            <a:noFill/>
          </a:ln>
          <a:effectLst/>
        </p:spPr>
        <p:txBody>
          <a:bodyPr lIns="91428" tIns="45714" rIns="91428" bIns="45714" anchor="ctr"/>
          <a:lstStyle/>
          <a:p>
            <a:endParaRPr lang="zh-CN" altLang="en-US">
              <a:solidFill>
                <a:srgbClr val="F8F8F8"/>
              </a:solidFill>
            </a:endParaRPr>
          </a:p>
        </p:txBody>
      </p:sp>
      <p:sp>
        <p:nvSpPr>
          <p:cNvPr id="55" name="Line 15"/>
          <p:cNvSpPr>
            <a:spLocks noChangeShapeType="1"/>
          </p:cNvSpPr>
          <p:nvPr/>
        </p:nvSpPr>
        <p:spPr bwMode="auto">
          <a:xfrm flipV="1">
            <a:off x="1588146" y="5610221"/>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8" tIns="45714" rIns="91428" bIns="45714"/>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7"/>
            <a:ext cx="668310"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3"/>
            <a:ext cx="441296" cy="1404511"/>
          </a:xfrm>
          <a:prstGeom prst="rect">
            <a:avLst/>
          </a:prstGeom>
          <a:solidFill>
            <a:schemeClr val="tx1"/>
          </a:solidFill>
          <a:ln>
            <a:noFill/>
          </a:ln>
          <a:effectLst/>
        </p:spPr>
        <p:txBody>
          <a:bodyPr lIns="91428" tIns="45714" rIns="91428" bIns="45714" anchor="ctr"/>
          <a:lstStyle/>
          <a:p>
            <a:endParaRPr lang="zh-CN" altLang="en-US">
              <a:solidFill>
                <a:srgbClr val="F8F8F8"/>
              </a:solidFill>
            </a:endParaRPr>
          </a:p>
        </p:txBody>
      </p:sp>
      <p:sp>
        <p:nvSpPr>
          <p:cNvPr id="62" name="Rectangle 22"/>
          <p:cNvSpPr>
            <a:spLocks noChangeArrowheads="1"/>
          </p:cNvSpPr>
          <p:nvPr/>
        </p:nvSpPr>
        <p:spPr bwMode="auto">
          <a:xfrm>
            <a:off x="3623125" y="3946875"/>
            <a:ext cx="441296" cy="1663348"/>
          </a:xfrm>
          <a:prstGeom prst="rect">
            <a:avLst/>
          </a:prstGeom>
          <a:solidFill>
            <a:schemeClr val="tx1"/>
          </a:solidFill>
          <a:ln>
            <a:noFill/>
          </a:ln>
          <a:effectLst/>
        </p:spPr>
        <p:txBody>
          <a:bodyPr lIns="91428" tIns="45714" rIns="91428" bIns="45714" anchor="ctr"/>
          <a:lstStyle/>
          <a:p>
            <a:endParaRPr lang="zh-CN" altLang="en-US">
              <a:solidFill>
                <a:srgbClr val="F8F8F8"/>
              </a:solidFill>
            </a:endParaRPr>
          </a:p>
        </p:txBody>
      </p:sp>
      <p:sp>
        <p:nvSpPr>
          <p:cNvPr id="63" name="Rectangle 23"/>
          <p:cNvSpPr>
            <a:spLocks noChangeArrowheads="1"/>
          </p:cNvSpPr>
          <p:nvPr/>
        </p:nvSpPr>
        <p:spPr bwMode="auto">
          <a:xfrm>
            <a:off x="4931999" y="3149147"/>
            <a:ext cx="441296" cy="2465319"/>
          </a:xfrm>
          <a:prstGeom prst="rect">
            <a:avLst/>
          </a:prstGeom>
          <a:solidFill>
            <a:schemeClr val="tx1"/>
          </a:solidFill>
          <a:ln>
            <a:noFill/>
          </a:ln>
          <a:effectLst/>
        </p:spPr>
        <p:txBody>
          <a:bodyPr lIns="91428" tIns="45714" rIns="91428" bIns="45714"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lIns="91428" tIns="45714" rIns="91428" bIns="45714" anchor="ctr"/>
          <a:lstStyle/>
          <a:p>
            <a:endParaRPr lang="zh-CN" altLang="en-US">
              <a:solidFill>
                <a:srgbClr val="F8F8F8"/>
              </a:solidFill>
            </a:endParaRPr>
          </a:p>
        </p:txBody>
      </p:sp>
      <p:sp>
        <p:nvSpPr>
          <p:cNvPr id="65" name="Text Box 25"/>
          <p:cNvSpPr txBox="1">
            <a:spLocks noChangeArrowheads="1"/>
          </p:cNvSpPr>
          <p:nvPr/>
        </p:nvSpPr>
        <p:spPr bwMode="auto">
          <a:xfrm>
            <a:off x="2254843" y="3751684"/>
            <a:ext cx="659131"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28" tIns="45714" rIns="91428" bIns="45714">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59131"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28" tIns="45714" rIns="91428" bIns="45714">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7"/>
            <a:ext cx="659131"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28" tIns="45714" rIns="91428" bIns="45714">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7"/>
            <a:ext cx="659131"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28" tIns="45714" rIns="91428" bIns="45714">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8" y="6142074"/>
            <a:ext cx="323382" cy="163364"/>
          </a:xfrm>
          <a:prstGeom prst="rect">
            <a:avLst/>
          </a:prstGeom>
          <a:solidFill>
            <a:schemeClr val="accent5"/>
          </a:solidFill>
          <a:ln>
            <a:noFill/>
          </a:ln>
          <a:effectLst/>
          <a:extLst/>
        </p:spPr>
        <p:txBody>
          <a:bodyPr lIns="91428" tIns="45714" rIns="91428" bIns="45714" anchor="ctr"/>
          <a:lstStyle/>
          <a:p>
            <a:endParaRPr lang="zh-CN" altLang="en-US" sz="1300">
              <a:solidFill>
                <a:schemeClr val="tx2"/>
              </a:solidFill>
            </a:endParaRPr>
          </a:p>
        </p:txBody>
      </p:sp>
      <p:sp>
        <p:nvSpPr>
          <p:cNvPr id="70" name="Rectangle 30"/>
          <p:cNvSpPr>
            <a:spLocks noChangeArrowheads="1"/>
          </p:cNvSpPr>
          <p:nvPr/>
        </p:nvSpPr>
        <p:spPr bwMode="auto">
          <a:xfrm>
            <a:off x="3536587" y="6142073"/>
            <a:ext cx="307185" cy="1633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p>
            <a:endParaRPr lang="zh-CN" altLang="en-US" sz="1300">
              <a:solidFill>
                <a:schemeClr val="tx2"/>
              </a:solidFill>
            </a:endParaRPr>
          </a:p>
        </p:txBody>
      </p:sp>
      <p:sp>
        <p:nvSpPr>
          <p:cNvPr id="71" name="Text Box 31"/>
          <p:cNvSpPr txBox="1">
            <a:spLocks noChangeArrowheads="1"/>
          </p:cNvSpPr>
          <p:nvPr/>
        </p:nvSpPr>
        <p:spPr bwMode="auto">
          <a:xfrm>
            <a:off x="1946741" y="6059140"/>
            <a:ext cx="1729119" cy="338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sz="1600" dirty="0">
                <a:solidFill>
                  <a:schemeClr val="tx2"/>
                </a:solidFill>
                <a:latin typeface="微软雅黑" pitchFamily="34" charset="-122"/>
                <a:ea typeface="微软雅黑" pitchFamily="34" charset="-122"/>
              </a:rPr>
              <a:t>计划数</a:t>
            </a:r>
          </a:p>
        </p:txBody>
      </p:sp>
      <p:sp>
        <p:nvSpPr>
          <p:cNvPr id="72" name="Text Box 32"/>
          <p:cNvSpPr txBox="1">
            <a:spLocks noChangeArrowheads="1"/>
          </p:cNvSpPr>
          <p:nvPr/>
        </p:nvSpPr>
        <p:spPr bwMode="auto">
          <a:xfrm>
            <a:off x="3954995" y="6054897"/>
            <a:ext cx="1729119" cy="338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8" tIns="45714" rIns="91428" bIns="45714">
            <a:spAutoFit/>
          </a:bodyPr>
          <a:lstStyle/>
          <a:p>
            <a:r>
              <a:rPr lang="zh-CN" altLang="en-US" sz="1600" dirty="0">
                <a:solidFill>
                  <a:schemeClr val="tx2"/>
                </a:solidFill>
              </a:rPr>
              <a:t>实际数</a:t>
            </a:r>
          </a:p>
        </p:txBody>
      </p:sp>
      <p:sp>
        <p:nvSpPr>
          <p:cNvPr id="73" name="Text Box 33"/>
          <p:cNvSpPr txBox="1">
            <a:spLocks noChangeArrowheads="1"/>
          </p:cNvSpPr>
          <p:nvPr/>
        </p:nvSpPr>
        <p:spPr bwMode="auto">
          <a:xfrm>
            <a:off x="1925994" y="5669627"/>
            <a:ext cx="1084282"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28" tIns="45714" rIns="91428" bIns="45714">
            <a:spAutoFit/>
          </a:bodyPr>
          <a:lstStyle/>
          <a:p>
            <a:r>
              <a:rPr lang="zh-CN" altLang="en-US" dirty="0" smtClean="0">
                <a:solidFill>
                  <a:schemeClr val="tx2"/>
                </a:solidFill>
                <a:latin typeface="+mn-ea"/>
                <a:ea typeface="+mn-ea"/>
              </a:rPr>
              <a:t>业务一</a:t>
            </a:r>
            <a:endParaRPr lang="zh-CN" altLang="en-US" dirty="0">
              <a:solidFill>
                <a:schemeClr val="tx2"/>
              </a:solidFill>
              <a:latin typeface="+mn-ea"/>
              <a:ea typeface="+mn-ea"/>
            </a:endParaRPr>
          </a:p>
        </p:txBody>
      </p:sp>
      <p:sp>
        <p:nvSpPr>
          <p:cNvPr id="74" name="Text Box 34"/>
          <p:cNvSpPr txBox="1">
            <a:spLocks noChangeArrowheads="1"/>
          </p:cNvSpPr>
          <p:nvPr/>
        </p:nvSpPr>
        <p:spPr bwMode="auto">
          <a:xfrm>
            <a:off x="3171220" y="5669627"/>
            <a:ext cx="1084282"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28" tIns="45714" rIns="91428" bIns="45714">
            <a:spAutoFit/>
          </a:bodyPr>
          <a:lstStyle/>
          <a:p>
            <a:r>
              <a:rPr lang="zh-CN" altLang="en-US" dirty="0" smtClean="0">
                <a:solidFill>
                  <a:schemeClr val="tx2"/>
                </a:solidFill>
                <a:latin typeface="+mn-ea"/>
                <a:ea typeface="+mn-ea"/>
              </a:rPr>
              <a:t>业务二</a:t>
            </a:r>
            <a:endParaRPr lang="zh-CN" altLang="en-US" dirty="0">
              <a:solidFill>
                <a:schemeClr val="tx2"/>
              </a:solidFill>
              <a:latin typeface="+mn-ea"/>
              <a:ea typeface="+mn-ea"/>
            </a:endParaRPr>
          </a:p>
        </p:txBody>
      </p:sp>
      <p:sp>
        <p:nvSpPr>
          <p:cNvPr id="75" name="Text Box 35"/>
          <p:cNvSpPr txBox="1">
            <a:spLocks noChangeArrowheads="1"/>
          </p:cNvSpPr>
          <p:nvPr/>
        </p:nvSpPr>
        <p:spPr bwMode="auto">
          <a:xfrm>
            <a:off x="4490700" y="5669627"/>
            <a:ext cx="1084282"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28" tIns="45714" rIns="91428" bIns="45714">
            <a:spAutoFit/>
          </a:bodyPr>
          <a:lstStyle/>
          <a:p>
            <a:r>
              <a:rPr lang="zh-CN" altLang="en-US" dirty="0" smtClean="0">
                <a:solidFill>
                  <a:schemeClr val="tx2"/>
                </a:solidFill>
                <a:latin typeface="+mn-ea"/>
                <a:ea typeface="+mn-ea"/>
              </a:rPr>
              <a:t>业务三</a:t>
            </a:r>
            <a:endParaRPr lang="zh-CN" altLang="en-US" dirty="0">
              <a:solidFill>
                <a:schemeClr val="tx2"/>
              </a:solidFill>
              <a:latin typeface="+mn-ea"/>
              <a:ea typeface="+mn-ea"/>
            </a:endParaRPr>
          </a:p>
        </p:txBody>
      </p:sp>
      <p:sp>
        <p:nvSpPr>
          <p:cNvPr id="76" name="Text Box 36"/>
          <p:cNvSpPr txBox="1">
            <a:spLocks noChangeArrowheads="1"/>
          </p:cNvSpPr>
          <p:nvPr/>
        </p:nvSpPr>
        <p:spPr bwMode="auto">
          <a:xfrm>
            <a:off x="5778358" y="5669627"/>
            <a:ext cx="1084282" cy="369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28" tIns="45714" rIns="91428" bIns="45714">
            <a:spAutoFit/>
          </a:bodyPr>
          <a:lstStyle/>
          <a:p>
            <a:r>
              <a:rPr lang="zh-CN" altLang="en-US" dirty="0" smtClean="0">
                <a:solidFill>
                  <a:schemeClr val="tx2"/>
                </a:solidFill>
                <a:latin typeface="+mn-ea"/>
                <a:ea typeface="+mn-ea"/>
              </a:rPr>
              <a:t>业务四</a:t>
            </a:r>
            <a:endParaRPr lang="zh-CN" altLang="en-US" dirty="0">
              <a:solidFill>
                <a:schemeClr val="tx2"/>
              </a:solidFill>
              <a:latin typeface="+mn-ea"/>
              <a:ea typeface="+mn-ea"/>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 name="矩形 1"/>
          <p:cNvSpPr/>
          <p:nvPr/>
        </p:nvSpPr>
        <p:spPr bwMode="auto">
          <a:xfrm>
            <a:off x="8975723" y="907022"/>
            <a:ext cx="2664296" cy="1783969"/>
          </a:xfrm>
          <a:prstGeom prst="rect">
            <a:avLst/>
          </a:prstGeom>
          <a:blipFill>
            <a:blip r:embed="rId3"/>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6" name="矩形 45"/>
          <p:cNvSpPr/>
          <p:nvPr/>
        </p:nvSpPr>
        <p:spPr bwMode="auto">
          <a:xfrm>
            <a:off x="8975723" y="2858968"/>
            <a:ext cx="2664296" cy="1783969"/>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7" name="矩形 46"/>
          <p:cNvSpPr/>
          <p:nvPr/>
        </p:nvSpPr>
        <p:spPr bwMode="auto">
          <a:xfrm>
            <a:off x="8975723" y="4810914"/>
            <a:ext cx="2664296" cy="1783969"/>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53" name="Freeform 5"/>
          <p:cNvSpPr>
            <a:spLocks/>
          </p:cNvSpPr>
          <p:nvPr/>
        </p:nvSpPr>
        <p:spPr bwMode="auto">
          <a:xfrm>
            <a:off x="764038"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54" name="TextBox 53"/>
          <p:cNvSpPr txBox="1"/>
          <p:nvPr/>
        </p:nvSpPr>
        <p:spPr>
          <a:xfrm>
            <a:off x="1038822" y="909883"/>
            <a:ext cx="2374164" cy="420599"/>
          </a:xfrm>
          <a:prstGeom prst="rect">
            <a:avLst/>
          </a:prstGeom>
          <a:noFill/>
        </p:spPr>
        <p:txBody>
          <a:bodyPr wrap="none" lIns="91428" tIns="45714" rIns="91428" bIns="45714" rtlCol="0">
            <a:spAutoFit/>
          </a:bodyPr>
          <a:lstStyle/>
          <a:p>
            <a:r>
              <a:rPr lang="zh-CN" altLang="en-US" sz="2100" dirty="0">
                <a:latin typeface="+mj-ea"/>
                <a:ea typeface="+mj-ea"/>
              </a:rPr>
              <a:t>各项业务完成概况</a:t>
            </a:r>
          </a:p>
        </p:txBody>
      </p:sp>
    </p:spTree>
    <p:extLst>
      <p:ext uri="{BB962C8B-B14F-4D97-AF65-F5344CB8AC3E}">
        <p14:creationId xmlns:p14="http://schemas.microsoft.com/office/powerpoint/2010/main" val="973947264"/>
      </p:ext>
    </p:extLst>
  </p:cSld>
  <p:clrMapOvr>
    <a:masterClrMapping/>
  </p:clrMapOvr>
  <p:transition spd="slow" advTm="8124">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9"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569636"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计划完成情况</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43" name="Freeform 6"/>
          <p:cNvSpPr>
            <a:spLocks/>
          </p:cNvSpPr>
          <p:nvPr/>
        </p:nvSpPr>
        <p:spPr bwMode="auto">
          <a:xfrm>
            <a:off x="6758173" y="5418725"/>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22" y="6255864"/>
            <a:ext cx="338045"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5" y="4768145"/>
            <a:ext cx="1164027" cy="1283619"/>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6" y="5273619"/>
            <a:ext cx="990220" cy="752631"/>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6" y="4892520"/>
            <a:ext cx="554905" cy="7303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50" y="4788874"/>
            <a:ext cx="798873" cy="717551"/>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5"/>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5" y="4618258"/>
            <a:ext cx="625065"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20" y="3988405"/>
            <a:ext cx="1288400"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1" y="3372908"/>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8" y="4524176"/>
            <a:ext cx="487935"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9"/>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71"/>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8"/>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9" y="3663117"/>
            <a:ext cx="739874" cy="739875"/>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4" y="3179968"/>
            <a:ext cx="652173"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5" y="3105023"/>
            <a:ext cx="1647177"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1"/>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0" y="3344207"/>
            <a:ext cx="848305"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2" y="3210263"/>
            <a:ext cx="365155"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5" y="2631442"/>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6" y="1494523"/>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8"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3" y="2910488"/>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9" y="2452849"/>
            <a:ext cx="782927" cy="744659"/>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9" y="2012754"/>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5"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9" y="2577226"/>
            <a:ext cx="1873602" cy="1671095"/>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6"/>
            <a:ext cx="1038056" cy="80206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28" tIns="45714" rIns="91428" bIns="45714"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7" y="3318005"/>
            <a:ext cx="3713198" cy="523963"/>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5" name="文本框 180"/>
          <p:cNvSpPr txBox="1"/>
          <p:nvPr/>
        </p:nvSpPr>
        <p:spPr>
          <a:xfrm>
            <a:off x="7300485" y="2565298"/>
            <a:ext cx="2514497" cy="369320"/>
          </a:xfrm>
          <a:prstGeom prst="rect">
            <a:avLst/>
          </a:prstGeom>
          <a:noFill/>
        </p:spPr>
        <p:txBody>
          <a:bodyPr wrap="square" lIns="91428" tIns="45714" rIns="91428" bIns="45714"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6" name="文本框 181"/>
          <p:cNvSpPr txBox="1"/>
          <p:nvPr/>
        </p:nvSpPr>
        <p:spPr>
          <a:xfrm>
            <a:off x="7300485" y="2885987"/>
            <a:ext cx="2514497" cy="369320"/>
          </a:xfrm>
          <a:prstGeom prst="rect">
            <a:avLst/>
          </a:prstGeom>
          <a:noFill/>
        </p:spPr>
        <p:txBody>
          <a:bodyPr wrap="square" lIns="91428" tIns="45714" rIns="91428" bIns="45714"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20"/>
          </a:xfrm>
          <a:prstGeom prst="rect">
            <a:avLst/>
          </a:prstGeom>
          <a:noFill/>
        </p:spPr>
        <p:txBody>
          <a:bodyPr wrap="square" lIns="91428" tIns="45714" rIns="91428" bIns="45714"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8" name="文本框 181"/>
          <p:cNvSpPr txBox="1"/>
          <p:nvPr/>
        </p:nvSpPr>
        <p:spPr>
          <a:xfrm>
            <a:off x="656313" y="5506358"/>
            <a:ext cx="2514497" cy="369320"/>
          </a:xfrm>
          <a:prstGeom prst="rect">
            <a:avLst/>
          </a:prstGeom>
          <a:noFill/>
        </p:spPr>
        <p:txBody>
          <a:bodyPr wrap="square" lIns="91428" tIns="45714" rIns="91428" bIns="45714"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3"/>
            <a:ext cx="3713198" cy="523963"/>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 name="矩形 122"/>
          <p:cNvSpPr/>
          <p:nvPr/>
        </p:nvSpPr>
        <p:spPr bwMode="auto">
          <a:xfrm>
            <a:off x="9918503" y="1013511"/>
            <a:ext cx="236782" cy="236783"/>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124" name="矩形 123"/>
          <p:cNvSpPr/>
          <p:nvPr/>
        </p:nvSpPr>
        <p:spPr bwMode="auto">
          <a:xfrm>
            <a:off x="9918503" y="1423415"/>
            <a:ext cx="236782" cy="236783"/>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125" name="矩形 124"/>
          <p:cNvSpPr/>
          <p:nvPr/>
        </p:nvSpPr>
        <p:spPr bwMode="auto">
          <a:xfrm>
            <a:off x="9918503" y="1817553"/>
            <a:ext cx="236782" cy="236783"/>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126" name="文本框 180"/>
          <p:cNvSpPr txBox="1"/>
          <p:nvPr/>
        </p:nvSpPr>
        <p:spPr>
          <a:xfrm>
            <a:off x="10369244" y="910399"/>
            <a:ext cx="1380003" cy="369320"/>
          </a:xfrm>
          <a:prstGeom prst="rect">
            <a:avLst/>
          </a:prstGeom>
          <a:noFill/>
        </p:spPr>
        <p:txBody>
          <a:bodyPr wrap="square" lIns="91428" tIns="45714" rIns="91428" bIns="45714"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7" name="文本框 180"/>
          <p:cNvSpPr txBox="1"/>
          <p:nvPr/>
        </p:nvSpPr>
        <p:spPr>
          <a:xfrm>
            <a:off x="10369244" y="1336070"/>
            <a:ext cx="1380003" cy="369320"/>
          </a:xfrm>
          <a:prstGeom prst="rect">
            <a:avLst/>
          </a:prstGeom>
          <a:noFill/>
        </p:spPr>
        <p:txBody>
          <a:bodyPr wrap="square" lIns="91428" tIns="45714" rIns="91428" bIns="45714"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8" name="文本框 180"/>
          <p:cNvSpPr txBox="1"/>
          <p:nvPr/>
        </p:nvSpPr>
        <p:spPr>
          <a:xfrm>
            <a:off x="10369244" y="1730207"/>
            <a:ext cx="1380003" cy="369320"/>
          </a:xfrm>
          <a:prstGeom prst="rect">
            <a:avLst/>
          </a:prstGeom>
          <a:noFill/>
        </p:spPr>
        <p:txBody>
          <a:bodyPr wrap="square" lIns="91428" tIns="45714" rIns="91428" bIns="45714"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9" name="Freeform 5"/>
          <p:cNvSpPr>
            <a:spLocks/>
          </p:cNvSpPr>
          <p:nvPr/>
        </p:nvSpPr>
        <p:spPr bwMode="auto">
          <a:xfrm>
            <a:off x="515205"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28" tIns="45714" rIns="91428" bIns="45714" numCol="1" anchor="t" anchorCtr="0" compatLnSpc="1">
            <a:prstTxWarp prst="textNoShape">
              <a:avLst/>
            </a:prstTxWarp>
          </a:bodyPr>
          <a:lstStyle/>
          <a:p>
            <a:endParaRPr lang="zh-CN" altLang="en-US"/>
          </a:p>
        </p:txBody>
      </p:sp>
      <p:sp>
        <p:nvSpPr>
          <p:cNvPr id="130" name="TextBox 129"/>
          <p:cNvSpPr txBox="1"/>
          <p:nvPr/>
        </p:nvSpPr>
        <p:spPr>
          <a:xfrm>
            <a:off x="789991" y="909883"/>
            <a:ext cx="1826792" cy="420599"/>
          </a:xfrm>
          <a:prstGeom prst="rect">
            <a:avLst/>
          </a:prstGeom>
          <a:noFill/>
        </p:spPr>
        <p:txBody>
          <a:bodyPr wrap="none" lIns="91428" tIns="45714" rIns="91428" bIns="45714" rtlCol="0">
            <a:spAutoFit/>
          </a:bodyPr>
          <a:lstStyle/>
          <a:p>
            <a:r>
              <a:rPr lang="zh-CN" altLang="en-US" sz="2100" dirty="0">
                <a:latin typeface="+mj-ea"/>
                <a:ea typeface="+mj-ea"/>
              </a:rPr>
              <a:t>国内业务情况</a:t>
            </a:r>
          </a:p>
        </p:txBody>
      </p:sp>
      <p:sp>
        <p:nvSpPr>
          <p:cNvPr id="6" name="TextBox 5"/>
          <p:cNvSpPr txBox="1"/>
          <p:nvPr/>
        </p:nvSpPr>
        <p:spPr>
          <a:xfrm>
            <a:off x="7571396" y="4489116"/>
            <a:ext cx="4063367" cy="1077219"/>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这里输</a:t>
            </a:r>
            <a:r>
              <a:rPr lang="zh-CN" altLang="en-US" sz="1600" dirty="0" smtClean="0">
                <a:solidFill>
                  <a:schemeClr val="tx2"/>
                </a:solidFill>
                <a:latin typeface="+mn-ea"/>
                <a:ea typeface="+mn-ea"/>
              </a:rPr>
              <a:t>入您的文字这</a:t>
            </a:r>
            <a:r>
              <a:rPr lang="zh-CN" altLang="en-US" sz="1600" dirty="0">
                <a:solidFill>
                  <a:schemeClr val="tx2"/>
                </a:solidFill>
                <a:latin typeface="+mn-ea"/>
                <a:ea typeface="+mn-ea"/>
              </a:rPr>
              <a:t>里输</a:t>
            </a:r>
            <a:r>
              <a:rPr lang="zh-CN" altLang="en-US" sz="1600" dirty="0" smtClean="0">
                <a:solidFill>
                  <a:schemeClr val="tx2"/>
                </a:solidFill>
                <a:latin typeface="+mn-ea"/>
                <a:ea typeface="+mn-ea"/>
              </a:rPr>
              <a:t>入您的文字</a:t>
            </a:r>
            <a:endParaRPr lang="zh-CN" altLang="en-US" sz="1600" dirty="0">
              <a:solidFill>
                <a:schemeClr val="tx2"/>
              </a:solidFill>
              <a:latin typeface="+mn-ea"/>
              <a:ea typeface="+mn-ea"/>
            </a:endParaRPr>
          </a:p>
          <a:p>
            <a:r>
              <a:rPr lang="zh-CN" altLang="en-US" sz="1600" dirty="0">
                <a:solidFill>
                  <a:schemeClr val="tx2"/>
                </a:solidFill>
                <a:latin typeface="+mn-ea"/>
                <a:ea typeface="+mn-ea"/>
              </a:rPr>
              <a:t>这里输</a:t>
            </a:r>
            <a:r>
              <a:rPr lang="zh-CN" altLang="en-US" sz="1600" dirty="0" smtClean="0">
                <a:solidFill>
                  <a:schemeClr val="tx2"/>
                </a:solidFill>
                <a:latin typeface="+mn-ea"/>
                <a:ea typeface="+mn-ea"/>
              </a:rPr>
              <a:t>入您的文字这</a:t>
            </a:r>
            <a:r>
              <a:rPr lang="zh-CN" altLang="en-US" sz="1600" dirty="0">
                <a:solidFill>
                  <a:schemeClr val="tx2"/>
                </a:solidFill>
                <a:latin typeface="+mn-ea"/>
                <a:ea typeface="+mn-ea"/>
              </a:rPr>
              <a:t>里输</a:t>
            </a:r>
            <a:r>
              <a:rPr lang="zh-CN" altLang="en-US" sz="1600" dirty="0" smtClean="0">
                <a:solidFill>
                  <a:schemeClr val="tx2"/>
                </a:solidFill>
                <a:latin typeface="+mn-ea"/>
                <a:ea typeface="+mn-ea"/>
              </a:rPr>
              <a:t>入您的文字</a:t>
            </a:r>
            <a:endParaRPr lang="zh-CN" altLang="en-US" sz="1600" dirty="0">
              <a:solidFill>
                <a:schemeClr val="tx2"/>
              </a:solidFill>
              <a:latin typeface="+mn-ea"/>
              <a:ea typeface="+mn-ea"/>
            </a:endParaRPr>
          </a:p>
          <a:p>
            <a:r>
              <a:rPr lang="zh-CN" altLang="en-US" sz="1600" dirty="0">
                <a:solidFill>
                  <a:schemeClr val="tx2"/>
                </a:solidFill>
                <a:latin typeface="+mn-ea"/>
                <a:ea typeface="+mn-ea"/>
              </a:rPr>
              <a:t>这里输</a:t>
            </a:r>
            <a:r>
              <a:rPr lang="zh-CN" altLang="en-US" sz="1600" dirty="0" smtClean="0">
                <a:solidFill>
                  <a:schemeClr val="tx2"/>
                </a:solidFill>
                <a:latin typeface="+mn-ea"/>
                <a:ea typeface="+mn-ea"/>
              </a:rPr>
              <a:t>入您的文字这</a:t>
            </a:r>
            <a:r>
              <a:rPr lang="zh-CN" altLang="en-US" sz="1600" dirty="0">
                <a:solidFill>
                  <a:schemeClr val="tx2"/>
                </a:solidFill>
                <a:latin typeface="+mn-ea"/>
                <a:ea typeface="+mn-ea"/>
              </a:rPr>
              <a:t>里输</a:t>
            </a:r>
            <a:r>
              <a:rPr lang="zh-CN" altLang="en-US" sz="1600" dirty="0" smtClean="0">
                <a:solidFill>
                  <a:schemeClr val="tx2"/>
                </a:solidFill>
                <a:latin typeface="+mn-ea"/>
                <a:ea typeface="+mn-ea"/>
              </a:rPr>
              <a:t>入您的文字</a:t>
            </a:r>
            <a:endParaRPr lang="zh-CN" altLang="en-US" sz="1600" dirty="0">
              <a:solidFill>
                <a:schemeClr val="tx2"/>
              </a:solidFill>
              <a:latin typeface="+mn-ea"/>
              <a:ea typeface="+mn-ea"/>
            </a:endParaRPr>
          </a:p>
          <a:p>
            <a:r>
              <a:rPr lang="zh-CN" altLang="en-US" sz="1600" dirty="0">
                <a:solidFill>
                  <a:schemeClr val="tx2"/>
                </a:solidFill>
                <a:latin typeface="+mn-ea"/>
                <a:ea typeface="+mn-ea"/>
              </a:rPr>
              <a:t>这里输</a:t>
            </a:r>
            <a:r>
              <a:rPr lang="zh-CN" altLang="en-US" sz="1600" dirty="0" smtClean="0">
                <a:solidFill>
                  <a:schemeClr val="tx2"/>
                </a:solidFill>
                <a:latin typeface="+mn-ea"/>
                <a:ea typeface="+mn-ea"/>
              </a:rPr>
              <a:t>入您的文字这</a:t>
            </a:r>
            <a:r>
              <a:rPr lang="zh-CN" altLang="en-US" sz="1600" dirty="0">
                <a:solidFill>
                  <a:schemeClr val="tx2"/>
                </a:solidFill>
                <a:latin typeface="+mn-ea"/>
                <a:ea typeface="+mn-ea"/>
              </a:rPr>
              <a:t>里输</a:t>
            </a:r>
            <a:r>
              <a:rPr lang="zh-CN" altLang="en-US" sz="1600" dirty="0" smtClean="0">
                <a:solidFill>
                  <a:schemeClr val="tx2"/>
                </a:solidFill>
                <a:latin typeface="+mn-ea"/>
                <a:ea typeface="+mn-ea"/>
              </a:rPr>
              <a:t>入您的文字</a:t>
            </a:r>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3700784298"/>
      </p:ext>
    </p:extLst>
  </p:cSld>
  <p:clrMapOvr>
    <a:masterClrMapping/>
  </p:clrMapOvr>
  <p:transition spd="slow" advTm="827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2" y="159025"/>
            <a:ext cx="1800469"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与去年同期比较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8" name="TextBox 77"/>
          <p:cNvSpPr txBox="1"/>
          <p:nvPr/>
        </p:nvSpPr>
        <p:spPr>
          <a:xfrm>
            <a:off x="2239427" y="1556794"/>
            <a:ext cx="2358338" cy="400111"/>
          </a:xfrm>
          <a:prstGeom prst="rect">
            <a:avLst/>
          </a:prstGeom>
          <a:noFill/>
        </p:spPr>
        <p:txBody>
          <a:bodyPr wrap="none" lIns="91428" tIns="45714" rIns="91428" bIns="45714" rtlCol="0">
            <a:spAutoFit/>
          </a:bodyPr>
          <a:lstStyle/>
          <a:p>
            <a:pPr algn="r"/>
            <a:r>
              <a:rPr lang="en-US" altLang="zh-CN" sz="2000" b="1" dirty="0">
                <a:latin typeface="+mn-ea"/>
                <a:ea typeface="+mn-ea"/>
              </a:rPr>
              <a:t>2013</a:t>
            </a:r>
            <a:r>
              <a:rPr lang="zh-CN" altLang="en-US" sz="2000" b="1" dirty="0">
                <a:latin typeface="+mn-ea"/>
                <a:ea typeface="+mn-ea"/>
              </a:rPr>
              <a:t>年上半年情况</a:t>
            </a:r>
          </a:p>
        </p:txBody>
      </p:sp>
      <p:sp>
        <p:nvSpPr>
          <p:cNvPr id="79" name="TextBox 78"/>
          <p:cNvSpPr txBox="1"/>
          <p:nvPr/>
        </p:nvSpPr>
        <p:spPr>
          <a:xfrm>
            <a:off x="6862119" y="1556794"/>
            <a:ext cx="2358338" cy="400111"/>
          </a:xfrm>
          <a:prstGeom prst="rect">
            <a:avLst/>
          </a:prstGeom>
          <a:noFill/>
        </p:spPr>
        <p:txBody>
          <a:bodyPr wrap="none" lIns="91428" tIns="45714" rIns="91428" bIns="45714" rtlCol="0">
            <a:spAutoFit/>
          </a:bodyPr>
          <a:lstStyle/>
          <a:p>
            <a:r>
              <a:rPr lang="en-US" altLang="zh-CN" sz="2000" b="1" dirty="0">
                <a:latin typeface="+mn-ea"/>
                <a:ea typeface="+mn-ea"/>
              </a:rPr>
              <a:t>2014</a:t>
            </a:r>
            <a:r>
              <a:rPr lang="zh-CN" altLang="en-US" sz="2000" b="1" dirty="0">
                <a:latin typeface="+mn-ea"/>
                <a:ea typeface="+mn-ea"/>
              </a:rPr>
              <a:t>年上半年情况</a:t>
            </a:r>
          </a:p>
        </p:txBody>
      </p:sp>
      <p:sp>
        <p:nvSpPr>
          <p:cNvPr id="80" name="TextBox 79"/>
          <p:cNvSpPr txBox="1"/>
          <p:nvPr/>
        </p:nvSpPr>
        <p:spPr>
          <a:xfrm>
            <a:off x="1020120" y="2024846"/>
            <a:ext cx="3638103"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1" name="TextBox 80"/>
          <p:cNvSpPr txBox="1"/>
          <p:nvPr/>
        </p:nvSpPr>
        <p:spPr>
          <a:xfrm>
            <a:off x="6862120" y="2024846"/>
            <a:ext cx="3638103" cy="923318"/>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2" name="矩形 81"/>
          <p:cNvSpPr/>
          <p:nvPr/>
        </p:nvSpPr>
        <p:spPr bwMode="auto">
          <a:xfrm>
            <a:off x="2359718"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algn="r" defTabSz="914277"/>
            <a:r>
              <a:rPr lang="zh-CN" altLang="en-US" sz="1700" dirty="0">
                <a:solidFill>
                  <a:srgbClr val="F8F8F8"/>
                </a:solidFill>
                <a:latin typeface="+mn-ea"/>
                <a:ea typeface="+mn-ea"/>
              </a:rPr>
              <a:t>计划完成：</a:t>
            </a:r>
            <a:r>
              <a:rPr lang="en-US" altLang="zh-CN" sz="1700" dirty="0">
                <a:solidFill>
                  <a:srgbClr val="F8F8F8"/>
                </a:solidFill>
                <a:latin typeface="+mn-ea"/>
                <a:ea typeface="+mn-ea"/>
              </a:rPr>
              <a:t>56%</a:t>
            </a:r>
            <a:endParaRPr lang="zh-CN" altLang="en-US" sz="1700" dirty="0">
              <a:solidFill>
                <a:srgbClr val="F8F8F8"/>
              </a:solidFill>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algn="r"/>
            <a:r>
              <a:rPr lang="zh-CN" altLang="en-US" dirty="0" smtClean="0">
                <a:solidFill>
                  <a:srgbClr val="F8F8F8"/>
                </a:solidFill>
                <a:latin typeface="+mn-ea"/>
                <a:ea typeface="+mn-ea"/>
              </a:rPr>
              <a:t>实际完成数：</a:t>
            </a:r>
            <a:r>
              <a:rPr lang="en-US" altLang="zh-CN" dirty="0" smtClean="0">
                <a:solidFill>
                  <a:srgbClr val="F8F8F8"/>
                </a:solidFill>
                <a:latin typeface="+mn-ea"/>
                <a:ea typeface="+mn-ea"/>
              </a:rPr>
              <a:t>790.2</a:t>
            </a:r>
            <a:r>
              <a:rPr lang="zh-CN" altLang="en-US" dirty="0" smtClean="0">
                <a:solidFill>
                  <a:srgbClr val="F8F8F8"/>
                </a:solidFill>
                <a:latin typeface="+mn-ea"/>
                <a:ea typeface="+mn-ea"/>
              </a:rPr>
              <a:t>万</a:t>
            </a:r>
            <a:endParaRPr lang="zh-CN" altLang="en-US" dirty="0">
              <a:solidFill>
                <a:srgbClr val="F8F8F8"/>
              </a:solidFill>
              <a:latin typeface="+mn-ea"/>
              <a:ea typeface="+mn-ea"/>
            </a:endParaRP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algn="r"/>
            <a:r>
              <a:rPr lang="zh-CN" altLang="en-US" dirty="0" smtClean="0">
                <a:solidFill>
                  <a:srgbClr val="F8F8F8"/>
                </a:solidFill>
                <a:latin typeface="+mn-ea"/>
                <a:ea typeface="+mn-ea"/>
              </a:rPr>
              <a:t>回款数：</a:t>
            </a:r>
            <a:r>
              <a:rPr lang="en-US" altLang="zh-CN" dirty="0" smtClean="0">
                <a:solidFill>
                  <a:srgbClr val="F8F8F8"/>
                </a:solidFill>
                <a:latin typeface="+mn-ea"/>
                <a:ea typeface="+mn-ea"/>
              </a:rPr>
              <a:t>640</a:t>
            </a:r>
            <a:r>
              <a:rPr lang="zh-CN" altLang="en-US" dirty="0" smtClean="0">
                <a:solidFill>
                  <a:srgbClr val="F8F8F8"/>
                </a:solidFill>
                <a:latin typeface="+mn-ea"/>
                <a:ea typeface="+mn-ea"/>
              </a:rPr>
              <a:t>万</a:t>
            </a:r>
            <a:endParaRPr lang="zh-CN" altLang="en-US" sz="1700" dirty="0">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algn="r"/>
            <a:r>
              <a:rPr lang="zh-CN" altLang="en-US" dirty="0" smtClean="0">
                <a:solidFill>
                  <a:srgbClr val="F8F8F8"/>
                </a:solidFill>
                <a:latin typeface="+mn-ea"/>
                <a:ea typeface="+mn-ea"/>
              </a:rPr>
              <a:t>您的文</a:t>
            </a:r>
            <a:r>
              <a:rPr lang="zh-CN" altLang="en-US" dirty="0">
                <a:solidFill>
                  <a:srgbClr val="F8F8F8"/>
                </a:solidFill>
                <a:latin typeface="+mn-ea"/>
                <a:ea typeface="+mn-ea"/>
              </a:rPr>
              <a:t>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r>
              <a:rPr lang="zh-CN" altLang="en-US" dirty="0">
                <a:solidFill>
                  <a:srgbClr val="F8F8F8"/>
                </a:solidFill>
                <a:latin typeface="+mn-ea"/>
                <a:ea typeface="+mn-ea"/>
              </a:rPr>
              <a:t>计划完成</a:t>
            </a:r>
            <a:r>
              <a:rPr lang="zh-CN" altLang="en-US" dirty="0" smtClean="0">
                <a:solidFill>
                  <a:srgbClr val="F8F8F8"/>
                </a:solidFill>
                <a:latin typeface="+mn-ea"/>
                <a:ea typeface="+mn-ea"/>
              </a:rPr>
              <a:t>：</a:t>
            </a:r>
            <a:r>
              <a:rPr lang="en-US" altLang="zh-CN" dirty="0" smtClean="0">
                <a:solidFill>
                  <a:srgbClr val="F8F8F8"/>
                </a:solidFill>
                <a:latin typeface="+mn-ea"/>
                <a:ea typeface="+mn-ea"/>
              </a:rPr>
              <a:t>61%</a:t>
            </a:r>
            <a:endParaRPr lang="zh-CN" altLang="en-US" dirty="0">
              <a:solidFill>
                <a:srgbClr val="F8F8F8"/>
              </a:solidFill>
              <a:latin typeface="+mn-ea"/>
              <a:ea typeface="+mn-ea"/>
            </a:endParaRPr>
          </a:p>
          <a:p>
            <a:pPr defTabSz="914277"/>
            <a:endParaRPr lang="zh-CN" altLang="en-US" sz="1700" dirty="0">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r>
              <a:rPr lang="zh-CN" altLang="en-US" dirty="0">
                <a:solidFill>
                  <a:srgbClr val="F8F8F8"/>
                </a:solidFill>
                <a:latin typeface="+mn-ea"/>
                <a:ea typeface="+mn-ea"/>
              </a:rPr>
              <a:t>实际完成数</a:t>
            </a:r>
            <a:r>
              <a:rPr lang="zh-CN" altLang="en-US" dirty="0" smtClean="0">
                <a:solidFill>
                  <a:srgbClr val="F8F8F8"/>
                </a:solidFill>
                <a:latin typeface="+mn-ea"/>
                <a:ea typeface="+mn-ea"/>
              </a:rPr>
              <a:t>：</a:t>
            </a:r>
            <a:r>
              <a:rPr lang="en-US" altLang="zh-CN" dirty="0" smtClean="0">
                <a:solidFill>
                  <a:srgbClr val="F8F8F8"/>
                </a:solidFill>
                <a:latin typeface="+mn-ea"/>
                <a:ea typeface="+mn-ea"/>
              </a:rPr>
              <a:t>845.2</a:t>
            </a:r>
            <a:r>
              <a:rPr lang="zh-CN" altLang="en-US" dirty="0">
                <a:solidFill>
                  <a:srgbClr val="F8F8F8"/>
                </a:solidFill>
                <a:latin typeface="+mn-ea"/>
                <a:ea typeface="+mn-ea"/>
              </a:rPr>
              <a:t>万</a:t>
            </a:r>
          </a:p>
          <a:p>
            <a:pPr defTabSz="914277"/>
            <a:endParaRPr lang="zh-CN" altLang="en-US" sz="1700" dirty="0">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r>
              <a:rPr lang="zh-CN" altLang="en-US" dirty="0">
                <a:solidFill>
                  <a:srgbClr val="F8F8F8"/>
                </a:solidFill>
                <a:latin typeface="+mn-ea"/>
                <a:ea typeface="+mn-ea"/>
              </a:rPr>
              <a:t>回款数</a:t>
            </a:r>
            <a:r>
              <a:rPr lang="zh-CN" altLang="en-US" dirty="0" smtClean="0">
                <a:solidFill>
                  <a:srgbClr val="F8F8F8"/>
                </a:solidFill>
                <a:latin typeface="+mn-ea"/>
                <a:ea typeface="+mn-ea"/>
              </a:rPr>
              <a:t>：</a:t>
            </a:r>
            <a:r>
              <a:rPr lang="en-US" altLang="zh-CN" dirty="0" smtClean="0">
                <a:solidFill>
                  <a:srgbClr val="F8F8F8"/>
                </a:solidFill>
                <a:latin typeface="+mn-ea"/>
                <a:ea typeface="+mn-ea"/>
              </a:rPr>
              <a:t>582</a:t>
            </a:r>
            <a:r>
              <a:rPr lang="zh-CN" altLang="en-US" dirty="0" smtClean="0">
                <a:solidFill>
                  <a:srgbClr val="F8F8F8"/>
                </a:solidFill>
                <a:latin typeface="+mn-ea"/>
                <a:ea typeface="+mn-ea"/>
              </a:rPr>
              <a:t>万</a:t>
            </a:r>
            <a:endParaRPr lang="zh-CN" altLang="en-US" dirty="0">
              <a:latin typeface="+mn-ea"/>
              <a:ea typeface="+mn-ea"/>
            </a:endParaRPr>
          </a:p>
          <a:p>
            <a:pPr defTabSz="914277"/>
            <a:endParaRPr lang="zh-CN" altLang="en-US" sz="1700" dirty="0">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r>
              <a:rPr lang="zh-CN" altLang="en-US" dirty="0">
                <a:solidFill>
                  <a:srgbClr val="F8F8F8"/>
                </a:solidFill>
                <a:latin typeface="+mn-ea"/>
                <a:ea typeface="+mn-ea"/>
              </a:rPr>
              <a:t>您的</a:t>
            </a:r>
            <a:r>
              <a:rPr lang="zh-CN" altLang="en-US" dirty="0" smtClean="0">
                <a:solidFill>
                  <a:srgbClr val="F8F8F8"/>
                </a:solidFill>
                <a:latin typeface="+mn-ea"/>
                <a:ea typeface="+mn-ea"/>
              </a:rPr>
              <a:t>文字</a:t>
            </a:r>
            <a:endParaRPr lang="zh-CN" altLang="en-US" dirty="0">
              <a:latin typeface="+mn-ea"/>
              <a:ea typeface="+mn-ea"/>
            </a:endParaRPr>
          </a:p>
        </p:txBody>
      </p:sp>
      <p:sp>
        <p:nvSpPr>
          <p:cNvPr id="92" name="TextBox 91"/>
          <p:cNvSpPr txBox="1"/>
          <p:nvPr/>
        </p:nvSpPr>
        <p:spPr>
          <a:xfrm>
            <a:off x="5371889" y="3018099"/>
            <a:ext cx="867545" cy="707887"/>
          </a:xfrm>
          <a:prstGeom prst="rect">
            <a:avLst/>
          </a:prstGeom>
          <a:noFill/>
        </p:spPr>
        <p:txBody>
          <a:bodyPr wrap="none" lIns="91428" tIns="45714" rIns="91428" bIns="45714" rtlCol="0">
            <a:spAutoFit/>
          </a:bodyPr>
          <a:lstStyle/>
          <a:p>
            <a:r>
              <a:rPr lang="en-US" altLang="zh-CN" sz="4000" dirty="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val="1767551858"/>
      </p:ext>
    </p:extLst>
  </p:cSld>
  <p:clrMapOvr>
    <a:masterClrMapping/>
  </p:clrMapOvr>
  <p:transition spd="slow" advTm="6932">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3" y="159025"/>
            <a:ext cx="2031301"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重点工作落实情况</a:t>
            </a:r>
          </a:p>
        </p:txBody>
      </p:sp>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grpSp>
        <p:nvGrpSpPr>
          <p:cNvPr id="58" name="组合 57"/>
          <p:cNvGrpSpPr/>
          <p:nvPr/>
        </p:nvGrpSpPr>
        <p:grpSpPr>
          <a:xfrm>
            <a:off x="8323666" y="2824314"/>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grpSp>
        <p:nvGrpSpPr>
          <p:cNvPr id="61" name="组合 60"/>
          <p:cNvGrpSpPr/>
          <p:nvPr/>
        </p:nvGrpSpPr>
        <p:grpSpPr>
          <a:xfrm>
            <a:off x="4312114" y="1099474"/>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grpSp>
        <p:nvGrpSpPr>
          <p:cNvPr id="64" name="组合 63"/>
          <p:cNvGrpSpPr/>
          <p:nvPr/>
        </p:nvGrpSpPr>
        <p:grpSpPr>
          <a:xfrm>
            <a:off x="684691"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grpSp>
      <p:sp>
        <p:nvSpPr>
          <p:cNvPr id="67" name="椭圆 66"/>
          <p:cNvSpPr/>
          <p:nvPr/>
        </p:nvSpPr>
        <p:spPr bwMode="auto">
          <a:xfrm>
            <a:off x="603861" y="3260614"/>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68" name="椭圆 67"/>
          <p:cNvSpPr/>
          <p:nvPr/>
        </p:nvSpPr>
        <p:spPr bwMode="auto">
          <a:xfrm>
            <a:off x="4434022" y="829575"/>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69" name="椭圆 68"/>
          <p:cNvSpPr/>
          <p:nvPr/>
        </p:nvSpPr>
        <p:spPr bwMode="auto">
          <a:xfrm>
            <a:off x="8320620" y="285704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70" name="TextBox 69"/>
          <p:cNvSpPr txBox="1"/>
          <p:nvPr/>
        </p:nvSpPr>
        <p:spPr>
          <a:xfrm>
            <a:off x="645285" y="3394003"/>
            <a:ext cx="877139" cy="646319"/>
          </a:xfrm>
          <a:prstGeom prst="rect">
            <a:avLst/>
          </a:prstGeom>
          <a:noFill/>
        </p:spPr>
        <p:txBody>
          <a:bodyPr wrap="none" lIns="91428" tIns="45714" rIns="91428" bIns="45714"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工作一</a:t>
            </a:r>
            <a:endParaRPr lang="zh-CN" altLang="en-US" dirty="0">
              <a:solidFill>
                <a:srgbClr val="F8F8F8"/>
              </a:solidFill>
              <a:latin typeface="+mn-ea"/>
              <a:ea typeface="+mn-ea"/>
            </a:endParaRPr>
          </a:p>
        </p:txBody>
      </p:sp>
      <p:sp>
        <p:nvSpPr>
          <p:cNvPr id="71" name="TextBox 70"/>
          <p:cNvSpPr txBox="1"/>
          <p:nvPr/>
        </p:nvSpPr>
        <p:spPr>
          <a:xfrm>
            <a:off x="4472749" y="970133"/>
            <a:ext cx="877139" cy="646319"/>
          </a:xfrm>
          <a:prstGeom prst="rect">
            <a:avLst/>
          </a:prstGeom>
          <a:noFill/>
        </p:spPr>
        <p:txBody>
          <a:bodyPr wrap="none" lIns="91428" tIns="45714" rIns="91428" bIns="45714"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工作二</a:t>
            </a:r>
            <a:endParaRPr lang="zh-CN" altLang="en-US" dirty="0">
              <a:solidFill>
                <a:srgbClr val="F8F8F8"/>
              </a:solidFill>
              <a:latin typeface="+mn-ea"/>
              <a:ea typeface="+mn-ea"/>
            </a:endParaRPr>
          </a:p>
        </p:txBody>
      </p:sp>
      <p:sp>
        <p:nvSpPr>
          <p:cNvPr id="72" name="TextBox 71"/>
          <p:cNvSpPr txBox="1"/>
          <p:nvPr/>
        </p:nvSpPr>
        <p:spPr>
          <a:xfrm>
            <a:off x="8376134" y="3029175"/>
            <a:ext cx="877139" cy="646319"/>
          </a:xfrm>
          <a:prstGeom prst="rect">
            <a:avLst/>
          </a:prstGeom>
          <a:noFill/>
        </p:spPr>
        <p:txBody>
          <a:bodyPr wrap="none" lIns="91428" tIns="45714" rIns="91428" bIns="45714"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工作三</a:t>
            </a:r>
            <a:endParaRPr lang="zh-CN" altLang="en-US" dirty="0">
              <a:solidFill>
                <a:srgbClr val="F8F8F8"/>
              </a:solidFill>
              <a:latin typeface="+mn-ea"/>
              <a:ea typeface="+mn-ea"/>
            </a:endParaRPr>
          </a:p>
        </p:txBody>
      </p:sp>
      <p:sp>
        <p:nvSpPr>
          <p:cNvPr id="73" name="TextBox 72"/>
          <p:cNvSpPr txBox="1"/>
          <p:nvPr/>
        </p:nvSpPr>
        <p:spPr>
          <a:xfrm>
            <a:off x="937847" y="1311034"/>
            <a:ext cx="2592288" cy="1754314"/>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请在</a:t>
            </a:r>
            <a:r>
              <a:rPr lang="zh-CN" altLang="en-US" smtClean="0">
                <a:solidFill>
                  <a:schemeClr val="tx2"/>
                </a:solidFill>
                <a:latin typeface="+mn-ea"/>
                <a:ea typeface="+mn-ea"/>
              </a:rPr>
              <a:t>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p:txBody>
      </p:sp>
      <p:sp>
        <p:nvSpPr>
          <p:cNvPr id="74" name="TextBox 73"/>
          <p:cNvSpPr txBox="1"/>
          <p:nvPr/>
        </p:nvSpPr>
        <p:spPr>
          <a:xfrm>
            <a:off x="4557347" y="4308234"/>
            <a:ext cx="2592288" cy="1754314"/>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a:t>
            </a:r>
            <a:r>
              <a:rPr lang="zh-CN" altLang="en-US" dirty="0"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请在这里</a:t>
            </a:r>
            <a:r>
              <a:rPr lang="zh-CN" altLang="en-US" dirty="0"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请在这里</a:t>
            </a:r>
            <a:r>
              <a:rPr lang="zh-CN" altLang="en-US" dirty="0"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请在这里</a:t>
            </a:r>
            <a:r>
              <a:rPr lang="zh-CN" altLang="en-US" dirty="0"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请在这里</a:t>
            </a:r>
            <a:r>
              <a:rPr lang="zh-CN" altLang="en-US" dirty="0" smtClean="0">
                <a:solidFill>
                  <a:schemeClr val="tx2"/>
                </a:solidFill>
                <a:latin typeface="+mn-ea"/>
                <a:ea typeface="+mn-ea"/>
              </a:rPr>
              <a:t>输入段落文字</a:t>
            </a:r>
            <a:endParaRPr lang="zh-CN" altLang="en-US" dirty="0">
              <a:solidFill>
                <a:schemeClr val="tx2"/>
              </a:solidFill>
              <a:latin typeface="+mn-ea"/>
              <a:ea typeface="+mn-ea"/>
            </a:endParaRPr>
          </a:p>
        </p:txBody>
      </p:sp>
      <p:sp>
        <p:nvSpPr>
          <p:cNvPr id="75" name="TextBox 74"/>
          <p:cNvSpPr txBox="1"/>
          <p:nvPr/>
        </p:nvSpPr>
        <p:spPr>
          <a:xfrm>
            <a:off x="8608648" y="930034"/>
            <a:ext cx="2592288" cy="1754314"/>
          </a:xfrm>
          <a:prstGeom prst="rect">
            <a:avLst/>
          </a:prstGeom>
          <a:noFill/>
        </p:spPr>
        <p:txBody>
          <a:bodyPr wrap="square" lIns="91428" tIns="45714" rIns="91428" bIns="45714" rtlCol="0">
            <a:spAutoFit/>
          </a:bodyPr>
          <a:lstStyle/>
          <a:p>
            <a:r>
              <a:rPr lang="zh-CN" altLang="en-US" dirty="0" smtClean="0">
                <a:solidFill>
                  <a:schemeClr val="tx2"/>
                </a:solidFill>
                <a:latin typeface="+mn-ea"/>
                <a:ea typeface="+mn-ea"/>
              </a:rPr>
              <a:t>请在</a:t>
            </a:r>
            <a:r>
              <a:rPr lang="zh-CN" altLang="en-US" smtClean="0">
                <a:solidFill>
                  <a:schemeClr val="tx2"/>
                </a:solidFill>
                <a:latin typeface="+mn-ea"/>
                <a:ea typeface="+mn-ea"/>
              </a:rPr>
              <a:t>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a:p>
            <a:r>
              <a:rPr lang="zh-CN" altLang="en-US" dirty="0">
                <a:solidFill>
                  <a:schemeClr val="tx2"/>
                </a:solidFill>
                <a:latin typeface="+mn-ea"/>
                <a:ea typeface="+mn-ea"/>
              </a:rPr>
              <a:t>请在</a:t>
            </a:r>
            <a:r>
              <a:rPr lang="zh-CN" altLang="en-US">
                <a:solidFill>
                  <a:schemeClr val="tx2"/>
                </a:solidFill>
                <a:latin typeface="+mn-ea"/>
                <a:ea typeface="+mn-ea"/>
              </a:rPr>
              <a:t>这里</a:t>
            </a:r>
            <a:r>
              <a:rPr lang="zh-CN" altLang="en-US" smtClean="0">
                <a:solidFill>
                  <a:schemeClr val="tx2"/>
                </a:solidFill>
                <a:latin typeface="+mn-ea"/>
                <a:ea typeface="+mn-ea"/>
              </a:rPr>
              <a:t>输入段落文字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2"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77" name="TextBox 76"/>
          <p:cNvSpPr txBox="1"/>
          <p:nvPr/>
        </p:nvSpPr>
        <p:spPr>
          <a:xfrm>
            <a:off x="477743" y="159025"/>
            <a:ext cx="2031301" cy="369320"/>
          </a:xfrm>
          <a:prstGeom prst="rect">
            <a:avLst/>
          </a:prstGeom>
          <a:noFill/>
        </p:spPr>
        <p:txBody>
          <a:bodyPr wrap="none" lIns="91428" tIns="45714" rIns="91428" bIns="45714" rtlCol="0">
            <a:spAutoFit/>
          </a:bodyPr>
          <a:lstStyle/>
          <a:p>
            <a:r>
              <a:rPr lang="zh-CN" altLang="en-US" dirty="0">
                <a:solidFill>
                  <a:schemeClr val="accent2"/>
                </a:solidFill>
                <a:latin typeface="微软雅黑"/>
                <a:ea typeface="微软雅黑"/>
              </a:rPr>
              <a:t>重点工作落实情况</a:t>
            </a:r>
          </a:p>
        </p:txBody>
      </p:sp>
      <p:sp>
        <p:nvSpPr>
          <p:cNvPr id="84" name="Freeform 6"/>
          <p:cNvSpPr>
            <a:spLocks/>
          </p:cNvSpPr>
          <p:nvPr/>
        </p:nvSpPr>
        <p:spPr bwMode="auto">
          <a:xfrm flipH="1">
            <a:off x="11929873"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28" tIns="45714" rIns="91428" bIns="45714"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28" tIns="45714" rIns="91428" bIns="45714" numCol="1" rtlCol="0" anchor="t" anchorCtr="0" compatLnSpc="1">
            <a:prstTxWarp prst="textNoShape">
              <a:avLst/>
            </a:prstTxWarp>
          </a:bodyPr>
          <a:lstStyle/>
          <a:p>
            <a:pPr defTabSz="914277"/>
            <a:endParaRPr lang="zh-CN" altLang="en-US" sz="1700" dirty="0"/>
          </a:p>
        </p:txBody>
      </p:sp>
      <p:sp>
        <p:nvSpPr>
          <p:cNvPr id="27" name="TextBox 26"/>
          <p:cNvSpPr txBox="1"/>
          <p:nvPr/>
        </p:nvSpPr>
        <p:spPr>
          <a:xfrm>
            <a:off x="5378301" y="1475872"/>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28" name="TextBox 27"/>
          <p:cNvSpPr txBox="1"/>
          <p:nvPr/>
        </p:nvSpPr>
        <p:spPr>
          <a:xfrm>
            <a:off x="5378301" y="1784961"/>
            <a:ext cx="5760640"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p>
        </p:txBody>
      </p:sp>
      <p:sp>
        <p:nvSpPr>
          <p:cNvPr id="29" name="TextBox 28"/>
          <p:cNvSpPr txBox="1"/>
          <p:nvPr/>
        </p:nvSpPr>
        <p:spPr>
          <a:xfrm>
            <a:off x="5378301" y="2625291"/>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0" name="TextBox 29"/>
          <p:cNvSpPr txBox="1"/>
          <p:nvPr/>
        </p:nvSpPr>
        <p:spPr>
          <a:xfrm>
            <a:off x="5378301" y="2934379"/>
            <a:ext cx="5760640"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a:t>
            </a:r>
          </a:p>
        </p:txBody>
      </p:sp>
      <p:sp>
        <p:nvSpPr>
          <p:cNvPr id="31" name="TextBox 30"/>
          <p:cNvSpPr txBox="1"/>
          <p:nvPr/>
        </p:nvSpPr>
        <p:spPr>
          <a:xfrm>
            <a:off x="5378301" y="3822714"/>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2" name="TextBox 31"/>
          <p:cNvSpPr txBox="1"/>
          <p:nvPr/>
        </p:nvSpPr>
        <p:spPr>
          <a:xfrm>
            <a:off x="5378301" y="4131803"/>
            <a:ext cx="5760640"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a:t>
            </a:r>
          </a:p>
        </p:txBody>
      </p:sp>
      <p:sp>
        <p:nvSpPr>
          <p:cNvPr id="33" name="TextBox 32"/>
          <p:cNvSpPr txBox="1"/>
          <p:nvPr/>
        </p:nvSpPr>
        <p:spPr>
          <a:xfrm>
            <a:off x="5374804" y="5091012"/>
            <a:ext cx="1709098" cy="369320"/>
          </a:xfrm>
          <a:prstGeom prst="rect">
            <a:avLst/>
          </a:prstGeom>
          <a:noFill/>
        </p:spPr>
        <p:txBody>
          <a:bodyPr wrap="none" lIns="91428" tIns="45714" rIns="91428" bIns="45714"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4" name="TextBox 33"/>
          <p:cNvSpPr txBox="1"/>
          <p:nvPr/>
        </p:nvSpPr>
        <p:spPr>
          <a:xfrm>
            <a:off x="5374805" y="5400101"/>
            <a:ext cx="5760640" cy="584775"/>
          </a:xfrm>
          <a:prstGeom prst="rect">
            <a:avLst/>
          </a:prstGeom>
          <a:noFill/>
        </p:spPr>
        <p:txBody>
          <a:bodyPr wrap="square" lIns="91428" tIns="45714" rIns="91428" bIns="45714" rtlCol="0">
            <a:spAutoFit/>
          </a:bodyPr>
          <a:lstStyle/>
          <a:p>
            <a:r>
              <a:rPr lang="zh-CN" altLang="en-US" sz="1600" dirty="0">
                <a:solidFill>
                  <a:schemeClr val="tx2"/>
                </a:solidFill>
                <a:latin typeface="+mn-ea"/>
                <a:ea typeface="+mn-ea"/>
              </a:rPr>
              <a:t>这里可以输入可长可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可以输入可长可</a:t>
            </a:r>
            <a:r>
              <a:rPr lang="zh-CN" altLang="en-US" sz="1600">
                <a:solidFill>
                  <a:schemeClr val="tx2"/>
                </a:solidFill>
                <a:latin typeface="+mn-ea"/>
                <a:ea typeface="+mn-ea"/>
              </a:rPr>
              <a:t>短的段落文字这里</a:t>
            </a:r>
            <a:r>
              <a:rPr lang="zh-CN" altLang="en-US" sz="1600" dirty="0">
                <a:solidFill>
                  <a:schemeClr val="tx2"/>
                </a:solidFill>
                <a:latin typeface="+mn-ea"/>
                <a:ea typeface="+mn-ea"/>
              </a:rPr>
              <a:t>可以输入</a:t>
            </a:r>
          </a:p>
        </p:txBody>
      </p:sp>
      <p:sp>
        <p:nvSpPr>
          <p:cNvPr id="35" name="TextBox 34"/>
          <p:cNvSpPr txBox="1"/>
          <p:nvPr/>
        </p:nvSpPr>
        <p:spPr>
          <a:xfrm>
            <a:off x="1855569" y="3423916"/>
            <a:ext cx="1300194" cy="707887"/>
          </a:xfrm>
          <a:prstGeom prst="rect">
            <a:avLst/>
          </a:prstGeom>
          <a:noFill/>
        </p:spPr>
        <p:txBody>
          <a:bodyPr wrap="square" lIns="91428" tIns="45714" rIns="91428" bIns="45714" rtlCol="0">
            <a:spAutoFit/>
          </a:bodyPr>
          <a:lstStyle/>
          <a:p>
            <a:pPr algn="ctr"/>
            <a:r>
              <a:rPr lang="zh-CN" altLang="en-US" sz="2000" dirty="0">
                <a:solidFill>
                  <a:srgbClr val="F8F8F8"/>
                </a:solidFill>
                <a:latin typeface="+mn-ea"/>
                <a:ea typeface="+mn-ea"/>
              </a:rPr>
              <a:t>重点工作落实情况</a:t>
            </a:r>
          </a:p>
        </p:txBody>
      </p:sp>
      <p:grpSp>
        <p:nvGrpSpPr>
          <p:cNvPr id="2" name="组合 1"/>
          <p:cNvGrpSpPr/>
          <p:nvPr/>
        </p:nvGrpSpPr>
        <p:grpSpPr>
          <a:xfrm>
            <a:off x="2505667"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6" name="TextBox 35"/>
            <p:cNvSpPr txBox="1"/>
            <p:nvPr/>
          </p:nvSpPr>
          <p:spPr>
            <a:xfrm>
              <a:off x="2563333" y="1845204"/>
              <a:ext cx="726481" cy="646331"/>
            </a:xfrm>
            <a:prstGeom prst="rect">
              <a:avLst/>
            </a:prstGeom>
            <a:noFill/>
          </p:spPr>
          <p:txBody>
            <a:bodyPr wrap="none" rtlCol="0">
              <a:spAutoFit/>
            </a:bodyPr>
            <a:lstStyle/>
            <a:p>
              <a:r>
                <a:rPr lang="en-US" altLang="zh-CN" sz="3600" dirty="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8" y="2600175"/>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7" name="TextBox 36"/>
            <p:cNvSpPr txBox="1"/>
            <p:nvPr/>
          </p:nvSpPr>
          <p:spPr>
            <a:xfrm>
              <a:off x="3452334" y="2708805"/>
              <a:ext cx="726481" cy="646331"/>
            </a:xfrm>
            <a:prstGeom prst="rect">
              <a:avLst/>
            </a:prstGeom>
            <a:noFill/>
          </p:spPr>
          <p:txBody>
            <a:bodyPr wrap="none" rtlCol="0">
              <a:spAutoFit/>
            </a:bodyPr>
            <a:lstStyle/>
            <a:p>
              <a:r>
                <a:rPr lang="en-US" altLang="zh-CN" sz="3600" dirty="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2"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8" name="TextBox 37"/>
            <p:cNvSpPr txBox="1"/>
            <p:nvPr/>
          </p:nvSpPr>
          <p:spPr>
            <a:xfrm>
              <a:off x="3655533" y="3978804"/>
              <a:ext cx="726481" cy="646331"/>
            </a:xfrm>
            <a:prstGeom prst="rect">
              <a:avLst/>
            </a:prstGeom>
            <a:noFill/>
          </p:spPr>
          <p:txBody>
            <a:bodyPr wrap="none" rtlCol="0">
              <a:spAutoFit/>
            </a:bodyPr>
            <a:lstStyle/>
            <a:p>
              <a:r>
                <a:rPr lang="en-US" altLang="zh-CN" sz="3600" dirty="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6"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277"/>
              <a:endParaRPr lang="zh-CN" altLang="en-US" sz="1700"/>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2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8302</TotalTime>
  <Pages>0</Pages>
  <Words>5546</Words>
  <Characters>0</Characters>
  <Application>Microsoft Office PowerPoint</Application>
  <DocSecurity>0</DocSecurity>
  <PresentationFormat>自定义</PresentationFormat>
  <Lines>0</Lines>
  <Paragraphs>483</Paragraphs>
  <Slides>37</Slides>
  <Notes>37</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37</vt:i4>
      </vt:variant>
    </vt:vector>
  </HeadingPairs>
  <TitlesOfParts>
    <vt:vector size="50" baseType="lpstr">
      <vt:lpstr>Meiryo</vt:lpstr>
      <vt:lpstr>仿宋_GB2312</vt:lpstr>
      <vt:lpstr>宋体</vt:lpstr>
      <vt:lpstr>微软雅黑</vt:lpstr>
      <vt:lpstr>Arial</vt:lpstr>
      <vt:lpstr>Calibri</vt:lpstr>
      <vt:lpstr>Calibri Light</vt:lpstr>
      <vt:lpstr>Segoe UI</vt:lpstr>
      <vt:lpstr>Segoe UI Light</vt:lpstr>
      <vt:lpstr>Wingdings</vt:lpstr>
      <vt:lpstr>2_默认设计模板</vt:lpstr>
      <vt:lpstr>1_默认设计模板</vt:lpstr>
      <vt:lpstr>Office Theme</vt:lpstr>
      <vt:lpstr>通用型总结报告模板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739</cp:revision>
  <dcterms:created xsi:type="dcterms:W3CDTF">2013-01-25T01:44:32Z</dcterms:created>
  <dcterms:modified xsi:type="dcterms:W3CDTF">2016-06-27T03:48:47Z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