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5"/>
  </p:notesMasterIdLst>
  <p:sldIdLst>
    <p:sldId id="256" r:id="rId3"/>
    <p:sldId id="260" r:id="rId4"/>
    <p:sldId id="261" r:id="rId5"/>
    <p:sldId id="262" r:id="rId6"/>
    <p:sldId id="263" r:id="rId7"/>
    <p:sldId id="264" r:id="rId8"/>
    <p:sldId id="265" r:id="rId9"/>
    <p:sldId id="267" r:id="rId10"/>
    <p:sldId id="268" r:id="rId11"/>
    <p:sldId id="269" r:id="rId12"/>
    <p:sldId id="266" r:id="rId13"/>
    <p:sldId id="270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E6F2"/>
    <a:srgbClr val="69628B"/>
    <a:srgbClr val="5C55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03" autoAdjust="0"/>
    <p:restoredTop sz="94660"/>
  </p:normalViewPr>
  <p:slideViewPr>
    <p:cSldViewPr snapToGrid="0">
      <p:cViewPr varScale="1">
        <p:scale>
          <a:sx n="88" d="100"/>
          <a:sy n="88" d="100"/>
        </p:scale>
        <p:origin x="25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C14B0E-3CEA-4549-92AC-DAFF1D831FED}" type="datetimeFigureOut">
              <a:rPr lang="zh-CN" altLang="en-US" smtClean="0"/>
              <a:t>2016/7/27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62FAF2-E00E-4EEB-B387-EB6C38AAC5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5704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242923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808B7-13AA-4081-A47E-F0E94C9FF279}" type="datetimeFigureOut">
              <a:rPr lang="zh-CN" altLang="en-US" smtClean="0"/>
              <a:t>2016/7/27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C5DFF-098B-4358-BEB3-A1B701753C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68330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808B7-13AA-4081-A47E-F0E94C9FF279}" type="datetimeFigureOut">
              <a:rPr lang="zh-CN" altLang="en-US" smtClean="0"/>
              <a:t>2016/7/27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C5DFF-098B-4358-BEB3-A1B701753C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57676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808B7-13AA-4081-A47E-F0E94C9FF279}" type="datetimeFigureOut">
              <a:rPr lang="zh-CN" altLang="en-US" smtClean="0"/>
              <a:t>2016/7/27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C5DFF-098B-4358-BEB3-A1B701753C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26529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71405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13873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12908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742915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48882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899524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78077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31630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808B7-13AA-4081-A47E-F0E94C9FF279}" type="datetimeFigureOut">
              <a:rPr lang="zh-CN" altLang="en-US" smtClean="0"/>
              <a:t>2016/7/27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C5DFF-098B-4358-BEB3-A1B701753C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778318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574657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154851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15220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808B7-13AA-4081-A47E-F0E94C9FF279}" type="datetimeFigureOut">
              <a:rPr lang="zh-CN" altLang="en-US" smtClean="0"/>
              <a:t>2016/7/27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C5DFF-098B-4358-BEB3-A1B701753C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74053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808B7-13AA-4081-A47E-F0E94C9FF279}" type="datetimeFigureOut">
              <a:rPr lang="zh-CN" altLang="en-US" smtClean="0"/>
              <a:t>2016/7/27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C5DFF-098B-4358-BEB3-A1B701753C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7453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808B7-13AA-4081-A47E-F0E94C9FF279}" type="datetimeFigureOut">
              <a:rPr lang="zh-CN" altLang="en-US" smtClean="0"/>
              <a:t>2016/7/27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C5DFF-098B-4358-BEB3-A1B701753C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50376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808B7-13AA-4081-A47E-F0E94C9FF279}" type="datetimeFigureOut">
              <a:rPr lang="zh-CN" altLang="en-US" smtClean="0"/>
              <a:t>2016/7/27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C5DFF-098B-4358-BEB3-A1B701753C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30368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808B7-13AA-4081-A47E-F0E94C9FF279}" type="datetimeFigureOut">
              <a:rPr lang="zh-CN" altLang="en-US" smtClean="0"/>
              <a:t>2016/7/27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C5DFF-098B-4358-BEB3-A1B701753C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46806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808B7-13AA-4081-A47E-F0E94C9FF279}" type="datetimeFigureOut">
              <a:rPr lang="zh-CN" altLang="en-US" smtClean="0"/>
              <a:t>2016/7/27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C5DFF-098B-4358-BEB3-A1B701753C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31912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808B7-13AA-4081-A47E-F0E94C9FF279}" type="datetimeFigureOut">
              <a:rPr lang="zh-CN" altLang="en-US" smtClean="0"/>
              <a:t>2016/7/27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C5DFF-098B-4358-BEB3-A1B701753C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73552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9808B7-13AA-4081-A47E-F0E94C9FF279}" type="datetimeFigureOut">
              <a:rPr lang="zh-CN" altLang="en-US" smtClean="0"/>
              <a:t>2016/7/27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8C5DFF-098B-4358-BEB3-A1B701753C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014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3142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microsoft.com/office/2007/relationships/hdphoto" Target="../media/hdphoto2.wdp"/><Relationship Id="rId7" Type="http://schemas.openxmlformats.org/officeDocument/2006/relationships/image" Target="../media/image17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11" Type="http://schemas.microsoft.com/office/2007/relationships/hdphoto" Target="../media/hdphoto5.wdp"/><Relationship Id="rId5" Type="http://schemas.microsoft.com/office/2007/relationships/hdphoto" Target="../media/hdphoto3.wdp"/><Relationship Id="rId10" Type="http://schemas.openxmlformats.org/officeDocument/2006/relationships/image" Target="../media/image19.png"/><Relationship Id="rId4" Type="http://schemas.openxmlformats.org/officeDocument/2006/relationships/image" Target="../media/image15.png"/><Relationship Id="rId9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/>
          <a:srcRect t="13125" b="23287"/>
          <a:stretch/>
        </p:blipFill>
        <p:spPr>
          <a:xfrm>
            <a:off x="1131276" y="777345"/>
            <a:ext cx="9929448" cy="3580020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5509428" y="1980783"/>
            <a:ext cx="1173144" cy="1173144"/>
          </a:xfrm>
          <a:prstGeom prst="rect">
            <a:avLst/>
          </a:prstGeom>
          <a:solidFill>
            <a:srgbClr val="69628B"/>
          </a:solidFill>
          <a:ln>
            <a:noFill/>
          </a:ln>
          <a:scene3d>
            <a:camera prst="perspectiveFront">
              <a:rot lat="18318607" lon="4974285" rev="16720346"/>
            </a:camera>
            <a:lightRig rig="threePt" dir="t">
              <a:rot lat="0" lon="0" rev="14400000"/>
            </a:lightRig>
          </a:scene3d>
          <a:sp3d z="1905000" prstMaterial="softEdge">
            <a:bevelT w="1152000" h="1905000" prst="angle"/>
            <a:bevelB w="1152000" h="190500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9" name="文本框 38"/>
          <p:cNvSpPr txBox="1"/>
          <p:nvPr/>
        </p:nvSpPr>
        <p:spPr>
          <a:xfrm>
            <a:off x="3182382" y="4574363"/>
            <a:ext cx="582723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latin typeface="+mj-ea"/>
                <a:ea typeface="+mj-ea"/>
              </a:rPr>
              <a:t>如何打造一枚立体水晶</a:t>
            </a:r>
            <a:endParaRPr lang="zh-CN" altLang="en-US" sz="4400" dirty="0">
              <a:latin typeface="+mj-ea"/>
              <a:ea typeface="+mj-ea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5102780" y="5402966"/>
            <a:ext cx="19864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atin typeface="+mj-ea"/>
                <a:ea typeface="+mj-ea"/>
              </a:rPr>
              <a:t>@</a:t>
            </a:r>
            <a:r>
              <a:rPr lang="zh-CN" altLang="en-US" sz="2800" dirty="0" smtClean="0">
                <a:latin typeface="+mj-ea"/>
                <a:ea typeface="+mj-ea"/>
              </a:rPr>
              <a:t>只为设计</a:t>
            </a:r>
            <a:endParaRPr lang="zh-CN" altLang="en-US" sz="28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032741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5. </a:t>
            </a:r>
            <a:r>
              <a:rPr lang="zh-CN" altLang="en-US" dirty="0" smtClean="0"/>
              <a:t>扩展</a:t>
            </a:r>
            <a:r>
              <a:rPr lang="en-US" altLang="zh-CN" dirty="0" smtClean="0"/>
              <a:t>-5</a:t>
            </a:r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2951580" y="5189270"/>
            <a:ext cx="6288901" cy="6093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dirty="0" smtClean="0">
                <a:latin typeface="+mn-ea"/>
              </a:rPr>
              <a:t>形状转为图片后，可设置艺术效果虚化</a:t>
            </a:r>
            <a:endParaRPr lang="zh-CN" altLang="en-US" sz="2800" dirty="0">
              <a:latin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27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134774" y="635337"/>
            <a:ext cx="1853345" cy="406028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57067" y="3421154"/>
            <a:ext cx="4208761" cy="1411799"/>
          </a:xfrm>
          <a:prstGeom prst="rect">
            <a:avLst/>
          </a:prstGeom>
          <a:ln w="444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070858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示例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0" y="1690688"/>
            <a:ext cx="12192000" cy="4460531"/>
          </a:xfrm>
          <a:prstGeom prst="rect">
            <a:avLst/>
          </a:prstGeom>
          <a:gradFill flip="none" rotWithShape="1">
            <a:gsLst>
              <a:gs pos="100000">
                <a:srgbClr val="201C3D"/>
              </a:gs>
              <a:gs pos="59880">
                <a:srgbClr val="57517A"/>
              </a:gs>
              <a:gs pos="62000">
                <a:srgbClr val="544D77"/>
              </a:gs>
              <a:gs pos="7000">
                <a:srgbClr val="EFEEF9"/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 rot="1827143">
            <a:off x="4085791" y="4461449"/>
            <a:ext cx="222403" cy="222403"/>
          </a:xfrm>
          <a:prstGeom prst="rect">
            <a:avLst/>
          </a:prstGeom>
          <a:solidFill>
            <a:srgbClr val="69628B"/>
          </a:solidFill>
          <a:ln>
            <a:noFill/>
          </a:ln>
          <a:scene3d>
            <a:camera prst="perspectiveFront">
              <a:rot lat="18318607" lon="4974285" rev="20320345"/>
            </a:camera>
            <a:lightRig rig="flat" dir="t">
              <a:rot lat="0" lon="0" rev="2400000"/>
            </a:lightRig>
          </a:scene3d>
          <a:sp3d z="3429000" prstMaterial="plastic">
            <a:bevelT w="1152000" h="3429000" prst="angle"/>
            <a:bevelB w="1152000" h="342900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 rot="20117249">
            <a:off x="8087345" y="2672647"/>
            <a:ext cx="515030" cy="515030"/>
          </a:xfrm>
          <a:prstGeom prst="rect">
            <a:avLst/>
          </a:prstGeom>
          <a:solidFill>
            <a:srgbClr val="69628B"/>
          </a:solidFill>
          <a:ln>
            <a:noFill/>
          </a:ln>
          <a:scene3d>
            <a:camera prst="perspectiveFront">
              <a:rot lat="18318607" lon="4974285" rev="16720346"/>
            </a:camera>
            <a:lightRig rig="flat" dir="t">
              <a:rot lat="0" lon="0" rev="21594000"/>
            </a:lightRig>
          </a:scene3d>
          <a:sp3d z="2159000" prstMaterial="plastic">
            <a:bevelT w="1152000" h="2159000" prst="angle"/>
            <a:bevelB w="1152000" h="215900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</a:extLst>
          </a:blip>
          <a:srcRect l="33658" t="33658" r="33658" b="33658"/>
          <a:stretch/>
        </p:blipFill>
        <p:spPr>
          <a:xfrm>
            <a:off x="3324198" y="3332325"/>
            <a:ext cx="453296" cy="787174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</a:extLst>
          </a:blip>
          <a:srcRect l="33658" t="33658" r="33658" b="33658"/>
          <a:stretch/>
        </p:blipFill>
        <p:spPr>
          <a:xfrm>
            <a:off x="2507843" y="3842639"/>
            <a:ext cx="396316" cy="688226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Blur radius="16"/>
                    </a14:imgEffect>
                  </a14:imgLayer>
                </a14:imgProps>
              </a:ext>
            </a:extLst>
          </a:blip>
          <a:srcRect l="30066" t="30066" r="30066" b="30066"/>
          <a:stretch/>
        </p:blipFill>
        <p:spPr>
          <a:xfrm rot="531968">
            <a:off x="8642099" y="2631233"/>
            <a:ext cx="1042728" cy="1519124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7901081" y="3509046"/>
            <a:ext cx="370773" cy="487421"/>
          </a:xfrm>
          <a:prstGeom prst="rect">
            <a:avLst/>
          </a:prstGeom>
          <a:blipFill dpi="0" rotWithShape="1">
            <a:blip r:embed="rId6">
              <a:alphaModFix amt="34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Blur radius="37"/>
                    </a14:imgEffect>
                  </a14:imgLayer>
                </a14:imgProps>
              </a:ext>
            </a:extLst>
          </a:blip>
          <a:srcRect l="28854" t="28854" r="28854" b="28854"/>
          <a:stretch/>
        </p:blipFill>
        <p:spPr>
          <a:xfrm>
            <a:off x="8517429" y="3800853"/>
            <a:ext cx="480021" cy="771798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7989873" y="2956560"/>
            <a:ext cx="178767" cy="371223"/>
          </a:xfrm>
          <a:prstGeom prst="rect">
            <a:avLst/>
          </a:prstGeom>
          <a:blipFill dpi="0" rotWithShape="1">
            <a:blip r:embed="rId6">
              <a:alphaModFix amt="34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rot="1873122">
            <a:off x="8729289" y="4486295"/>
            <a:ext cx="347108" cy="347108"/>
          </a:xfrm>
          <a:prstGeom prst="rect">
            <a:avLst/>
          </a:prstGeom>
          <a:solidFill>
            <a:srgbClr val="69628B"/>
          </a:solidFill>
          <a:ln>
            <a:noFill/>
          </a:ln>
          <a:scene3d>
            <a:camera prst="perspectiveFront">
              <a:rot lat="18318607" lon="4974285" rev="16720346"/>
            </a:camera>
            <a:lightRig rig="flat" dir="t">
              <a:rot lat="0" lon="0" rev="13800000"/>
            </a:lightRig>
          </a:scene3d>
          <a:sp3d z="3429000" prstMaterial="plastic">
            <a:bevelT w="1152000" h="3429000" prst="angle"/>
            <a:bevelB w="1152000" h="342900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rot="2051574">
            <a:off x="3764088" y="1744157"/>
            <a:ext cx="705977" cy="705977"/>
          </a:xfrm>
          <a:prstGeom prst="rect">
            <a:avLst/>
          </a:prstGeom>
          <a:solidFill>
            <a:srgbClr val="69628B"/>
          </a:solidFill>
          <a:ln>
            <a:noFill/>
          </a:ln>
          <a:scene3d>
            <a:camera prst="perspectiveFront">
              <a:rot lat="18318607" lon="4974285" rev="16720346"/>
            </a:camera>
            <a:lightRig rig="flat" dir="t">
              <a:rot lat="0" lon="0" rev="2400000"/>
            </a:lightRig>
          </a:scene3d>
          <a:sp3d z="1151890" prstMaterial="softEdge">
            <a:bevelT w="1152000" h="2159000" prst="angle"/>
            <a:bevelB w="1152000" h="215900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9" name="矩形 28"/>
          <p:cNvSpPr/>
          <p:nvPr/>
        </p:nvSpPr>
        <p:spPr>
          <a:xfrm>
            <a:off x="6608794" y="3074852"/>
            <a:ext cx="378324" cy="497349"/>
          </a:xfrm>
          <a:prstGeom prst="rect">
            <a:avLst/>
          </a:prstGeom>
          <a:blipFill dpi="0" rotWithShape="1">
            <a:blip r:embed="rId6">
              <a:alphaModFix amt="12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5245939" y="3095047"/>
            <a:ext cx="286979" cy="377265"/>
          </a:xfrm>
          <a:prstGeom prst="rect">
            <a:avLst/>
          </a:prstGeom>
          <a:blipFill dpi="0" rotWithShape="1">
            <a:blip r:embed="rId6">
              <a:alphaModFix amt="12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4581108" y="3291267"/>
            <a:ext cx="199142" cy="261794"/>
          </a:xfrm>
          <a:prstGeom prst="rect">
            <a:avLst/>
          </a:prstGeom>
          <a:blipFill dpi="0" rotWithShape="1">
            <a:blip r:embed="rId6">
              <a:alphaModFix amt="15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6153722" y="2649658"/>
            <a:ext cx="286979" cy="377265"/>
          </a:xfrm>
          <a:prstGeom prst="rect">
            <a:avLst/>
          </a:prstGeom>
          <a:blipFill dpi="0" rotWithShape="1">
            <a:blip r:embed="rId6">
              <a:alphaModFix amt="3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4105118" y="3472312"/>
            <a:ext cx="257927" cy="447906"/>
          </a:xfrm>
          <a:prstGeom prst="rect">
            <a:avLst/>
          </a:prstGeom>
          <a:blipFill dpi="0" rotWithShape="1">
            <a:blip r:embed="rId9">
              <a:alphaModFix amt="24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5433134" y="2524118"/>
            <a:ext cx="179704" cy="236240"/>
          </a:xfrm>
          <a:prstGeom prst="rect">
            <a:avLst/>
          </a:prstGeom>
          <a:blipFill dpi="0" rotWithShape="1">
            <a:blip r:embed="rId6">
              <a:alphaModFix amt="12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Blur radius="25"/>
                    </a14:imgEffect>
                  </a14:imgLayer>
                </a14:imgProps>
              </a:ext>
            </a:extLst>
          </a:blip>
          <a:srcRect l="32328" t="43954" r="25386" b="39850"/>
          <a:stretch/>
        </p:blipFill>
        <p:spPr>
          <a:xfrm rot="2068289">
            <a:off x="2685312" y="4144949"/>
            <a:ext cx="997696" cy="1077326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Blur radius="37"/>
                    </a14:imgEffect>
                  </a14:imgLayer>
                </a14:imgProps>
              </a:ext>
            </a:extLst>
          </a:blip>
          <a:srcRect l="28854" t="28854" r="28854" b="28854"/>
          <a:stretch/>
        </p:blipFill>
        <p:spPr>
          <a:xfrm>
            <a:off x="7841807" y="4107326"/>
            <a:ext cx="199467" cy="320712"/>
          </a:xfrm>
          <a:prstGeom prst="rect">
            <a:avLst/>
          </a:prstGeom>
        </p:spPr>
      </p:pic>
      <p:sp>
        <p:nvSpPr>
          <p:cNvPr id="41" name="矩形 40"/>
          <p:cNvSpPr/>
          <p:nvPr/>
        </p:nvSpPr>
        <p:spPr>
          <a:xfrm rot="20872653">
            <a:off x="7157569" y="3074362"/>
            <a:ext cx="542591" cy="713294"/>
          </a:xfrm>
          <a:prstGeom prst="rect">
            <a:avLst/>
          </a:prstGeom>
          <a:blipFill dpi="0" rotWithShape="1">
            <a:blip r:embed="rId6">
              <a:alphaModFix amt="59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 rot="727347" flipH="1">
            <a:off x="3785059" y="3621220"/>
            <a:ext cx="542591" cy="713294"/>
          </a:xfrm>
          <a:prstGeom prst="rect">
            <a:avLst/>
          </a:prstGeom>
          <a:blipFill dpi="0" rotWithShape="1">
            <a:blip r:embed="rId6">
              <a:alphaModFix amt="34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Blur radius="25"/>
                    </a14:imgEffect>
                  </a14:imgLayer>
                </a14:imgProps>
              </a:ext>
            </a:extLst>
          </a:blip>
          <a:srcRect l="32328" t="43954" r="25386" b="39850"/>
          <a:stretch/>
        </p:blipFill>
        <p:spPr>
          <a:xfrm rot="19531711" flipH="1">
            <a:off x="7399982" y="2536180"/>
            <a:ext cx="623194" cy="672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3370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58046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1. </a:t>
            </a:r>
            <a:r>
              <a:rPr lang="zh-CN" altLang="en-US" dirty="0" smtClean="0"/>
              <a:t>插入正方形并设置无线条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772013" y="1889855"/>
            <a:ext cx="2344078" cy="23440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80592" y="4903212"/>
            <a:ext cx="113870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“</a:t>
            </a:r>
            <a:r>
              <a:rPr lang="zh-CN" altLang="en-US" sz="2800" dirty="0" smtClean="0">
                <a:latin typeface="+mn-ea"/>
              </a:rPr>
              <a:t>插入</a:t>
            </a:r>
            <a:r>
              <a:rPr lang="en-US" altLang="zh-CN" sz="2800" dirty="0" smtClean="0">
                <a:latin typeface="+mn-ea"/>
              </a:rPr>
              <a:t>”</a:t>
            </a:r>
            <a:r>
              <a:rPr lang="zh-CN" altLang="en-US" sz="2800" dirty="0" smtClean="0">
                <a:latin typeface="+mn-ea"/>
              </a:rPr>
              <a:t>选项卡→形状→矩形→</a:t>
            </a:r>
            <a:r>
              <a:rPr lang="zh-CN" altLang="en-US" sz="2800" dirty="0" smtClean="0">
                <a:solidFill>
                  <a:srgbClr val="FF0000"/>
                </a:solidFill>
                <a:latin typeface="+mn-ea"/>
              </a:rPr>
              <a:t>鼠标左键拖动</a:t>
            </a:r>
            <a:r>
              <a:rPr lang="zh-CN" altLang="en-US" sz="2800" dirty="0" smtClean="0">
                <a:latin typeface="+mn-ea"/>
              </a:rPr>
              <a:t>时，按</a:t>
            </a:r>
            <a:r>
              <a:rPr lang="en-US" altLang="zh-CN" sz="2800" dirty="0" smtClean="0">
                <a:solidFill>
                  <a:srgbClr val="FF0000"/>
                </a:solidFill>
                <a:latin typeface="+mn-ea"/>
              </a:rPr>
              <a:t>Shift</a:t>
            </a:r>
            <a:r>
              <a:rPr lang="zh-CN" altLang="en-US" sz="2800" dirty="0" smtClean="0">
                <a:solidFill>
                  <a:srgbClr val="FF0000"/>
                </a:solidFill>
                <a:latin typeface="+mn-ea"/>
              </a:rPr>
              <a:t>键</a:t>
            </a:r>
            <a:r>
              <a:rPr lang="zh-CN" altLang="en-US" sz="2800" dirty="0" smtClean="0">
                <a:latin typeface="+mn-ea"/>
              </a:rPr>
              <a:t>创建正方形</a:t>
            </a:r>
            <a:endParaRPr lang="zh-CN" altLang="en-US" sz="2800" dirty="0">
              <a:latin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796653" y="5456916"/>
            <a:ext cx="772519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+mn-ea"/>
              </a:rPr>
              <a:t>选中正方形右键→设置形状格式→线条→</a:t>
            </a:r>
            <a:r>
              <a:rPr lang="zh-CN" altLang="en-US" sz="2800" dirty="0" smtClean="0">
                <a:solidFill>
                  <a:srgbClr val="FF0000"/>
                </a:solidFill>
                <a:latin typeface="+mn-ea"/>
              </a:rPr>
              <a:t>无线条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075909" y="1889855"/>
            <a:ext cx="2344078" cy="23440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右箭头 11"/>
          <p:cNvSpPr/>
          <p:nvPr/>
        </p:nvSpPr>
        <p:spPr>
          <a:xfrm>
            <a:off x="5737860" y="2590800"/>
            <a:ext cx="716280" cy="670560"/>
          </a:xfrm>
          <a:prstGeom prst="rightArrow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505470" y="4347969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正方形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7693950" y="4347969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去掉线条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92812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2. </a:t>
            </a:r>
            <a:r>
              <a:rPr lang="zh-CN" altLang="en-US" dirty="0" smtClean="0"/>
              <a:t>修改正方形填充色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923961" y="1889855"/>
            <a:ext cx="2344078" cy="2344078"/>
          </a:xfrm>
          <a:prstGeom prst="rect">
            <a:avLst/>
          </a:prstGeom>
          <a:solidFill>
            <a:srgbClr val="6962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smtClean="0"/>
              <a:t>105,98,139</a:t>
            </a:r>
            <a:endParaRPr lang="zh-CN" altLang="en-US" sz="2800"/>
          </a:p>
        </p:txBody>
      </p:sp>
      <p:sp>
        <p:nvSpPr>
          <p:cNvPr id="9" name="文本框 8"/>
          <p:cNvSpPr txBox="1"/>
          <p:nvPr/>
        </p:nvSpPr>
        <p:spPr>
          <a:xfrm>
            <a:off x="1156186" y="4629402"/>
            <a:ext cx="98796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 smtClean="0">
                <a:latin typeface="+mn-ea"/>
              </a:rPr>
              <a:t>选中正方形右键→设置形状格式→填充→纯色填充→修改</a:t>
            </a:r>
            <a:r>
              <a:rPr lang="zh-CN" altLang="en-US" sz="2800" dirty="0" smtClean="0">
                <a:solidFill>
                  <a:srgbClr val="FF0000"/>
                </a:solidFill>
                <a:latin typeface="+mn-ea"/>
              </a:rPr>
              <a:t>颜色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263930" y="5286481"/>
            <a:ext cx="36641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>
                <a:latin typeface="+mn-ea"/>
              </a:rPr>
              <a:t>RGB</a:t>
            </a:r>
            <a:r>
              <a:rPr lang="zh-CN" altLang="en-US" sz="2800" dirty="0" smtClean="0">
                <a:latin typeface="+mn-ea"/>
              </a:rPr>
              <a:t>：</a:t>
            </a:r>
            <a:r>
              <a:rPr lang="en-US" altLang="zh-CN" sz="2800" dirty="0" smtClean="0">
                <a:latin typeface="+mn-ea"/>
              </a:rPr>
              <a:t>105</a:t>
            </a:r>
            <a:r>
              <a:rPr lang="zh-CN" altLang="en-US" sz="2800" dirty="0" smtClean="0">
                <a:latin typeface="+mn-ea"/>
              </a:rPr>
              <a:t>，</a:t>
            </a:r>
            <a:r>
              <a:rPr lang="en-US" altLang="zh-CN" sz="2800" dirty="0" smtClean="0">
                <a:latin typeface="+mn-ea"/>
              </a:rPr>
              <a:t>98</a:t>
            </a:r>
            <a:r>
              <a:rPr lang="zh-CN" altLang="en-US" sz="2800" dirty="0" smtClean="0">
                <a:latin typeface="+mn-ea"/>
              </a:rPr>
              <a:t>，</a:t>
            </a:r>
            <a:r>
              <a:rPr lang="en-US" altLang="zh-CN" sz="2800" dirty="0" smtClean="0">
                <a:latin typeface="+mn-ea"/>
              </a:rPr>
              <a:t>139</a:t>
            </a:r>
            <a:endParaRPr lang="zh-CN" altLang="en-US" sz="2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9807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 </a:t>
            </a:r>
            <a:r>
              <a:rPr lang="zh-CN" altLang="en-US" dirty="0" smtClean="0"/>
              <a:t>修改正方形三维格式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487382" y="2271611"/>
            <a:ext cx="2304000" cy="2304000"/>
          </a:xfrm>
          <a:prstGeom prst="rect">
            <a:avLst/>
          </a:prstGeom>
          <a:solidFill>
            <a:srgbClr val="69628B"/>
          </a:solidFill>
          <a:ln>
            <a:noFill/>
          </a:ln>
          <a:scene3d>
            <a:camera prst="orthographicFront"/>
            <a:lightRig rig="threePt" dir="t"/>
          </a:scene3d>
          <a:sp3d>
            <a:bevelT w="1152000" h="1152000" prst="angle"/>
            <a:bevelB w="1152000" h="115200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-170376" y="5079542"/>
            <a:ext cx="12752209" cy="11264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dirty="0" smtClean="0">
                <a:latin typeface="+mn-ea"/>
              </a:rPr>
              <a:t>选中正方形右键→设置形状格式→</a:t>
            </a:r>
            <a:r>
              <a:rPr lang="zh-CN" altLang="en-US" sz="2800" dirty="0" smtClean="0">
                <a:solidFill>
                  <a:srgbClr val="FF0000"/>
                </a:solidFill>
                <a:latin typeface="+mn-ea"/>
              </a:rPr>
              <a:t>三维格式</a:t>
            </a:r>
            <a:r>
              <a:rPr lang="zh-CN" altLang="en-US" sz="2800" dirty="0" smtClean="0">
                <a:latin typeface="+mn-ea"/>
              </a:rPr>
              <a:t>→顶部和底部</a:t>
            </a:r>
            <a:r>
              <a:rPr lang="zh-CN" altLang="en-US" sz="2800" dirty="0" smtClean="0">
                <a:solidFill>
                  <a:srgbClr val="FF0000"/>
                </a:solidFill>
                <a:latin typeface="+mn-ea"/>
              </a:rPr>
              <a:t>棱台类型</a:t>
            </a:r>
            <a:r>
              <a:rPr lang="zh-CN" altLang="en-US" sz="2800" dirty="0" smtClean="0">
                <a:latin typeface="+mn-ea"/>
              </a:rPr>
              <a:t>选“</a:t>
            </a:r>
            <a:r>
              <a:rPr lang="zh-CN" altLang="en-US" sz="2800" dirty="0" smtClean="0">
                <a:solidFill>
                  <a:srgbClr val="FF0000"/>
                </a:solidFill>
                <a:latin typeface="+mn-ea"/>
              </a:rPr>
              <a:t>角度</a:t>
            </a:r>
            <a:r>
              <a:rPr lang="zh-CN" altLang="en-US" sz="2800" dirty="0" smtClean="0">
                <a:latin typeface="+mn-ea"/>
              </a:rPr>
              <a:t>”</a:t>
            </a:r>
            <a:endParaRPr lang="en-US" altLang="zh-CN" sz="2800" dirty="0" smtClean="0">
              <a:latin typeface="+mn-ea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800" dirty="0" smtClean="0">
                <a:latin typeface="+mn-ea"/>
              </a:rPr>
              <a:t>→</a:t>
            </a:r>
            <a:r>
              <a:rPr lang="zh-CN" altLang="en-US" sz="2800" dirty="0" smtClean="0">
                <a:solidFill>
                  <a:srgbClr val="FF0000"/>
                </a:solidFill>
                <a:latin typeface="+mn-ea"/>
              </a:rPr>
              <a:t>高度和宽度</a:t>
            </a:r>
            <a:r>
              <a:rPr lang="zh-CN" altLang="en-US" sz="2800" dirty="0" smtClean="0">
                <a:latin typeface="+mn-ea"/>
              </a:rPr>
              <a:t>都为正方形宽度的一半</a:t>
            </a:r>
            <a:endParaRPr lang="zh-CN" altLang="en-US" sz="2800" dirty="0">
              <a:latin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9768" y="1775916"/>
            <a:ext cx="4254659" cy="3119171"/>
          </a:xfrm>
          <a:prstGeom prst="rect">
            <a:avLst/>
          </a:prstGeom>
          <a:ln w="44450">
            <a:solidFill>
              <a:schemeClr val="tx1"/>
            </a:solidFill>
          </a:ln>
        </p:spPr>
      </p:pic>
      <p:sp>
        <p:nvSpPr>
          <p:cNvPr id="5" name="矩形标注 4"/>
          <p:cNvSpPr/>
          <p:nvPr/>
        </p:nvSpPr>
        <p:spPr>
          <a:xfrm>
            <a:off x="2606040" y="1584295"/>
            <a:ext cx="1219200" cy="914400"/>
          </a:xfrm>
          <a:prstGeom prst="wedgeRectCallout">
            <a:avLst>
              <a:gd name="adj1" fmla="val -44583"/>
              <a:gd name="adj2" fmla="val 69167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dirty="0" smtClean="0"/>
              <a:t>棱台类型选</a:t>
            </a:r>
            <a:r>
              <a:rPr lang="zh-CN" altLang="en-US" dirty="0">
                <a:solidFill>
                  <a:srgbClr val="FFC000"/>
                </a:solidFill>
              </a:rPr>
              <a:t>角度</a:t>
            </a:r>
          </a:p>
        </p:txBody>
      </p:sp>
      <p:sp>
        <p:nvSpPr>
          <p:cNvPr id="10" name="矩形标注 9"/>
          <p:cNvSpPr/>
          <p:nvPr/>
        </p:nvSpPr>
        <p:spPr>
          <a:xfrm>
            <a:off x="381000" y="3514547"/>
            <a:ext cx="1219200" cy="914400"/>
          </a:xfrm>
          <a:prstGeom prst="wedgeRectCallout">
            <a:avLst>
              <a:gd name="adj1" fmla="val 67917"/>
              <a:gd name="adj2" fmla="val 20833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dirty="0" smtClean="0"/>
              <a:t>棱台类型选</a:t>
            </a:r>
            <a:r>
              <a:rPr lang="zh-CN" altLang="en-US" dirty="0" smtClean="0">
                <a:solidFill>
                  <a:srgbClr val="FFC000"/>
                </a:solidFill>
              </a:rPr>
              <a:t>角度</a:t>
            </a:r>
            <a:endParaRPr lang="zh-CN" altLang="en-US" dirty="0">
              <a:solidFill>
                <a:srgbClr val="FFC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795924" y="3232961"/>
            <a:ext cx="1219200" cy="914400"/>
          </a:xfrm>
          <a:prstGeom prst="rect">
            <a:avLst/>
          </a:prstGeom>
          <a:solidFill>
            <a:srgbClr val="5C55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</a:rPr>
              <a:t>输入正方形宽度的一半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7" name="右大括号 6"/>
          <p:cNvSpPr/>
          <p:nvPr/>
        </p:nvSpPr>
        <p:spPr>
          <a:xfrm>
            <a:off x="5262342" y="2742716"/>
            <a:ext cx="422178" cy="1988264"/>
          </a:xfrm>
          <a:prstGeom prst="rightBrace">
            <a:avLst>
              <a:gd name="adj1" fmla="val 64583"/>
              <a:gd name="adj2" fmla="val 50000"/>
            </a:avLst>
          </a:prstGeom>
          <a:ln w="41275" cap="rnd">
            <a:solidFill>
              <a:srgbClr val="69628B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3276959" y="6185273"/>
            <a:ext cx="563808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>
                <a:latin typeface="+mn-ea"/>
              </a:rPr>
              <a:t>PS</a:t>
            </a:r>
            <a:r>
              <a:rPr lang="zh-CN" altLang="en-US" sz="2000" dirty="0">
                <a:latin typeface="+mn-ea"/>
              </a:rPr>
              <a:t>：</a:t>
            </a:r>
            <a:r>
              <a:rPr lang="zh-CN" altLang="en-US" sz="2000" dirty="0" smtClean="0">
                <a:solidFill>
                  <a:srgbClr val="FF0000"/>
                </a:solidFill>
                <a:latin typeface="+mn-ea"/>
              </a:rPr>
              <a:t>直接输入</a:t>
            </a:r>
            <a:r>
              <a:rPr lang="en-US" altLang="zh-CN" sz="2000" dirty="0">
                <a:latin typeface="+mn-ea"/>
              </a:rPr>
              <a:t>3.2</a:t>
            </a:r>
            <a:r>
              <a:rPr lang="zh-CN" altLang="en-US" sz="2000" dirty="0" smtClean="0">
                <a:solidFill>
                  <a:srgbClr val="FF0000"/>
                </a:solidFill>
                <a:latin typeface="+mn-ea"/>
              </a:rPr>
              <a:t>厘米，</a:t>
            </a:r>
            <a:r>
              <a:rPr lang="en-US" altLang="zh-CN" sz="2000" dirty="0" err="1">
                <a:latin typeface="+mn-ea"/>
              </a:rPr>
              <a:t>ppt</a:t>
            </a:r>
            <a:r>
              <a:rPr lang="zh-CN" altLang="en-US" sz="2000" dirty="0">
                <a:latin typeface="+mn-ea"/>
              </a:rPr>
              <a:t>会</a:t>
            </a:r>
            <a:r>
              <a:rPr lang="zh-CN" altLang="en-US" sz="2000" dirty="0" smtClean="0">
                <a:solidFill>
                  <a:srgbClr val="FF0000"/>
                </a:solidFill>
                <a:latin typeface="+mn-ea"/>
              </a:rPr>
              <a:t>自动转换为</a:t>
            </a:r>
            <a:r>
              <a:rPr lang="en-US" altLang="zh-CN" sz="2000" dirty="0">
                <a:latin typeface="+mn-ea"/>
              </a:rPr>
              <a:t>90.7</a:t>
            </a:r>
            <a:r>
              <a:rPr lang="zh-CN" altLang="en-US" sz="2000" dirty="0" smtClean="0">
                <a:solidFill>
                  <a:srgbClr val="FF0000"/>
                </a:solidFill>
                <a:latin typeface="+mn-ea"/>
              </a:rPr>
              <a:t>磅</a:t>
            </a:r>
            <a:endParaRPr lang="en-US" altLang="zh-CN" sz="2000" dirty="0" smtClean="0">
              <a:solidFill>
                <a:srgbClr val="FF0000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320918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9701" y="1681203"/>
            <a:ext cx="3648428" cy="3402861"/>
          </a:xfrm>
          <a:prstGeom prst="rect">
            <a:avLst/>
          </a:prstGeom>
          <a:ln w="44450">
            <a:solidFill>
              <a:schemeClr val="tx1"/>
            </a:solidFill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4. </a:t>
            </a:r>
            <a:r>
              <a:rPr lang="zh-CN" altLang="en-US" dirty="0" smtClean="0"/>
              <a:t>修改正方形三维旋转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763041" y="2148978"/>
            <a:ext cx="2304000" cy="2304000"/>
          </a:xfrm>
          <a:prstGeom prst="rect">
            <a:avLst/>
          </a:prstGeom>
          <a:solidFill>
            <a:srgbClr val="69628B"/>
          </a:solidFill>
          <a:ln>
            <a:noFill/>
          </a:ln>
          <a:scene3d>
            <a:camera prst="perspectiveFront">
              <a:rot lat="18318607" lon="4974285" rev="16720346"/>
            </a:camera>
            <a:lightRig rig="threePt" dir="t"/>
          </a:scene3d>
          <a:sp3d z="1151890">
            <a:bevelT w="1152000" h="1152000" prst="angle"/>
            <a:bevelB w="1152000" h="115200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976665" y="5189270"/>
            <a:ext cx="10238700" cy="11264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dirty="0" smtClean="0">
                <a:latin typeface="+mn-ea"/>
              </a:rPr>
              <a:t>选中正方形右键→设置形状格式→</a:t>
            </a:r>
            <a:r>
              <a:rPr lang="zh-CN" altLang="en-US" sz="2800" dirty="0" smtClean="0">
                <a:solidFill>
                  <a:srgbClr val="FF0000"/>
                </a:solidFill>
                <a:latin typeface="+mn-ea"/>
              </a:rPr>
              <a:t>三维旋转</a:t>
            </a:r>
            <a:r>
              <a:rPr lang="zh-CN" altLang="en-US" sz="2800" dirty="0" smtClean="0">
                <a:latin typeface="+mn-ea"/>
              </a:rPr>
              <a:t>→</a:t>
            </a:r>
            <a:r>
              <a:rPr lang="zh-CN" altLang="en-US" sz="2800" dirty="0" smtClean="0">
                <a:solidFill>
                  <a:srgbClr val="FF0000"/>
                </a:solidFill>
                <a:latin typeface="+mn-ea"/>
              </a:rPr>
              <a:t>预设</a:t>
            </a:r>
            <a:r>
              <a:rPr lang="zh-CN" altLang="en-US" sz="2800" dirty="0" smtClean="0">
                <a:latin typeface="+mn-ea"/>
              </a:rPr>
              <a:t>选“</a:t>
            </a:r>
            <a:r>
              <a:rPr lang="zh-CN" altLang="en-US" sz="2800" dirty="0" smtClean="0">
                <a:solidFill>
                  <a:srgbClr val="FF0000"/>
                </a:solidFill>
                <a:latin typeface="+mn-ea"/>
              </a:rPr>
              <a:t>前透视</a:t>
            </a:r>
            <a:r>
              <a:rPr lang="zh-CN" altLang="en-US" sz="2800" dirty="0" smtClean="0">
                <a:latin typeface="+mn-ea"/>
              </a:rPr>
              <a:t>”</a:t>
            </a:r>
            <a:endParaRPr lang="en-US" altLang="zh-CN" sz="2800" dirty="0" smtClean="0">
              <a:latin typeface="+mn-ea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800" dirty="0" smtClean="0">
                <a:latin typeface="+mn-ea"/>
              </a:rPr>
              <a:t>→</a:t>
            </a:r>
            <a:r>
              <a:rPr lang="zh-CN" altLang="en-US" sz="2800" dirty="0" smtClean="0">
                <a:solidFill>
                  <a:srgbClr val="FF0000"/>
                </a:solidFill>
                <a:latin typeface="+mn-ea"/>
              </a:rPr>
              <a:t>距底边高度</a:t>
            </a:r>
            <a:r>
              <a:rPr lang="zh-CN" altLang="en-US" sz="2800" dirty="0" smtClean="0">
                <a:latin typeface="+mn-ea"/>
              </a:rPr>
              <a:t>输入刚才设置的棱台高度值</a:t>
            </a:r>
            <a:endParaRPr lang="zh-CN" altLang="en-US" sz="2800" dirty="0">
              <a:latin typeface="+mn-ea"/>
            </a:endParaRPr>
          </a:p>
        </p:txBody>
      </p:sp>
      <p:sp>
        <p:nvSpPr>
          <p:cNvPr id="5" name="矩形标注 4"/>
          <p:cNvSpPr/>
          <p:nvPr/>
        </p:nvSpPr>
        <p:spPr>
          <a:xfrm>
            <a:off x="5316446" y="1496746"/>
            <a:ext cx="1219200" cy="914400"/>
          </a:xfrm>
          <a:prstGeom prst="wedgeRectCallout">
            <a:avLst>
              <a:gd name="adj1" fmla="val -82083"/>
              <a:gd name="adj2" fmla="val 9167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dirty="0" smtClean="0"/>
              <a:t>预设选</a:t>
            </a:r>
            <a:endParaRPr lang="en-US" altLang="zh-CN" dirty="0" smtClean="0"/>
          </a:p>
          <a:p>
            <a:pPr algn="ctr">
              <a:lnSpc>
                <a:spcPct val="120000"/>
              </a:lnSpc>
            </a:pPr>
            <a:r>
              <a:rPr lang="zh-CN" altLang="en-US" dirty="0" smtClean="0">
                <a:solidFill>
                  <a:srgbClr val="FFC000"/>
                </a:solidFill>
              </a:rPr>
              <a:t>前透视</a:t>
            </a:r>
            <a:endParaRPr lang="zh-CN" altLang="en-US" dirty="0">
              <a:solidFill>
                <a:srgbClr val="FFC000"/>
              </a:solidFill>
            </a:endParaRPr>
          </a:p>
        </p:txBody>
      </p:sp>
      <p:sp>
        <p:nvSpPr>
          <p:cNvPr id="11" name="矩形标注 10"/>
          <p:cNvSpPr/>
          <p:nvPr/>
        </p:nvSpPr>
        <p:spPr>
          <a:xfrm>
            <a:off x="5279870" y="4131817"/>
            <a:ext cx="1219200" cy="914400"/>
          </a:xfrm>
          <a:prstGeom prst="wedgeRectCallout">
            <a:avLst>
              <a:gd name="adj1" fmla="val -74833"/>
              <a:gd name="adj2" fmla="val 26500"/>
            </a:avLst>
          </a:prstGeom>
          <a:solidFill>
            <a:srgbClr val="5C55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</a:rPr>
              <a:t>输入棱台高度值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450897" y="6292307"/>
            <a:ext cx="52902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>
                <a:latin typeface="+mn-ea"/>
              </a:rPr>
              <a:t>PS</a:t>
            </a:r>
            <a:r>
              <a:rPr lang="zh-CN" altLang="en-US" sz="2000" dirty="0">
                <a:latin typeface="+mn-ea"/>
              </a:rPr>
              <a:t>：经过</a:t>
            </a:r>
            <a:r>
              <a:rPr lang="zh-CN" altLang="en-US" sz="2000" dirty="0" smtClean="0">
                <a:solidFill>
                  <a:srgbClr val="FF0000"/>
                </a:solidFill>
                <a:latin typeface="+mn-ea"/>
              </a:rPr>
              <a:t>三维</a:t>
            </a:r>
            <a:r>
              <a:rPr lang="en-US" altLang="zh-CN" sz="2000" dirty="0" smtClean="0">
                <a:solidFill>
                  <a:srgbClr val="FF0000"/>
                </a:solidFill>
                <a:latin typeface="+mn-ea"/>
              </a:rPr>
              <a:t>X/Y/Z</a:t>
            </a:r>
            <a:r>
              <a:rPr lang="zh-CN" altLang="en-US" sz="2000" dirty="0" smtClean="0">
                <a:solidFill>
                  <a:srgbClr val="FF0000"/>
                </a:solidFill>
                <a:latin typeface="+mn-ea"/>
              </a:rPr>
              <a:t>旋转</a:t>
            </a:r>
            <a:r>
              <a:rPr lang="zh-CN" altLang="en-US" sz="2000" dirty="0" smtClean="0">
                <a:latin typeface="+mn-ea"/>
              </a:rPr>
              <a:t>后才能看到立体效果</a:t>
            </a:r>
            <a:endParaRPr lang="en-US" altLang="zh-CN" sz="2000" dirty="0" smtClean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066104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5. </a:t>
            </a:r>
            <a:r>
              <a:rPr lang="zh-CN" altLang="en-US" dirty="0" smtClean="0"/>
              <a:t>扩展</a:t>
            </a:r>
            <a:r>
              <a:rPr lang="en-US" altLang="zh-CN" dirty="0" smtClean="0"/>
              <a:t>-1</a:t>
            </a:r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1850288" y="5189270"/>
            <a:ext cx="8491427" cy="6093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dirty="0" smtClean="0">
                <a:latin typeface="+mn-ea"/>
              </a:rPr>
              <a:t>通过增加顶部</a:t>
            </a:r>
            <a:r>
              <a:rPr lang="en-US" altLang="zh-CN" sz="2800" dirty="0" smtClean="0">
                <a:latin typeface="+mn-ea"/>
              </a:rPr>
              <a:t>/</a:t>
            </a:r>
            <a:r>
              <a:rPr lang="zh-CN" altLang="en-US" sz="2800" dirty="0" smtClean="0">
                <a:latin typeface="+mn-ea"/>
              </a:rPr>
              <a:t>底部</a:t>
            </a:r>
            <a:r>
              <a:rPr lang="zh-CN" altLang="en-US" sz="2800" dirty="0" smtClean="0">
                <a:solidFill>
                  <a:srgbClr val="FF0000"/>
                </a:solidFill>
                <a:latin typeface="+mn-ea"/>
              </a:rPr>
              <a:t>棱台高度</a:t>
            </a:r>
            <a:r>
              <a:rPr lang="zh-CN" altLang="en-US" sz="2800" dirty="0">
                <a:latin typeface="+mn-ea"/>
              </a:rPr>
              <a:t>值</a:t>
            </a:r>
            <a:r>
              <a:rPr lang="zh-CN" altLang="en-US" sz="2800" dirty="0" smtClean="0">
                <a:latin typeface="+mn-ea"/>
              </a:rPr>
              <a:t>，可让水晶体更锋利</a:t>
            </a:r>
            <a:endParaRPr lang="zh-CN" altLang="en-US" sz="2800" dirty="0">
              <a:latin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54617" y="1919186"/>
            <a:ext cx="4235719" cy="2604488"/>
          </a:xfrm>
          <a:prstGeom prst="rect">
            <a:avLst/>
          </a:prstGeom>
          <a:ln w="44450">
            <a:solidFill>
              <a:schemeClr val="tx1"/>
            </a:solidFill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7387" y="1919185"/>
            <a:ext cx="4159208" cy="2604488"/>
          </a:xfrm>
          <a:prstGeom prst="rect">
            <a:avLst/>
          </a:prstGeom>
          <a:ln w="44450">
            <a:solidFill>
              <a:schemeClr val="tx1"/>
            </a:solidFill>
          </a:ln>
        </p:spPr>
      </p:pic>
      <p:sp>
        <p:nvSpPr>
          <p:cNvPr id="8" name="矩形 7"/>
          <p:cNvSpPr/>
          <p:nvPr/>
        </p:nvSpPr>
        <p:spPr>
          <a:xfrm>
            <a:off x="3141914" y="2686881"/>
            <a:ext cx="2761488" cy="475488"/>
          </a:xfrm>
          <a:prstGeom prst="rect">
            <a:avLst/>
          </a:prstGeom>
          <a:noFill/>
          <a:ln w="603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114919" y="3948131"/>
            <a:ext cx="2761488" cy="475488"/>
          </a:xfrm>
          <a:prstGeom prst="rect">
            <a:avLst/>
          </a:prstGeom>
          <a:noFill/>
          <a:ln w="603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528848" y="2686881"/>
            <a:ext cx="2761488" cy="460109"/>
          </a:xfrm>
          <a:prstGeom prst="rect">
            <a:avLst/>
          </a:prstGeom>
          <a:noFill/>
          <a:ln w="603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511934" y="3994059"/>
            <a:ext cx="2761488" cy="460109"/>
          </a:xfrm>
          <a:prstGeom prst="rect">
            <a:avLst/>
          </a:prstGeom>
          <a:noFill/>
          <a:ln w="603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5387" y="1919185"/>
            <a:ext cx="2304000" cy="2304000"/>
          </a:xfrm>
          <a:prstGeom prst="rect">
            <a:avLst/>
          </a:prstGeom>
          <a:solidFill>
            <a:srgbClr val="69628B"/>
          </a:solidFill>
          <a:ln>
            <a:noFill/>
          </a:ln>
          <a:scene3d>
            <a:camera prst="perspectiveFront">
              <a:rot lat="18318607" lon="4974285" rev="16720346"/>
            </a:camera>
            <a:lightRig rig="threePt" dir="t"/>
          </a:scene3d>
          <a:sp3d z="1151890">
            <a:bevelT w="1152000" h="1152000" prst="angle"/>
            <a:bevelB w="1152000" h="115200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5849424" y="1135979"/>
            <a:ext cx="2304000" cy="2304000"/>
          </a:xfrm>
          <a:prstGeom prst="rect">
            <a:avLst/>
          </a:prstGeom>
          <a:solidFill>
            <a:srgbClr val="69628B"/>
          </a:solidFill>
          <a:ln>
            <a:noFill/>
          </a:ln>
          <a:scene3d>
            <a:camera prst="perspectiveFront">
              <a:rot lat="18318607" lon="4974285" rev="16720346"/>
            </a:camera>
            <a:lightRig rig="threePt" dir="t"/>
          </a:scene3d>
          <a:sp3d z="1151890">
            <a:bevelT w="1152000" h="1905000" prst="angle"/>
            <a:bevelB w="1152000" h="190500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52827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1280" y="1823903"/>
            <a:ext cx="3591066" cy="2266207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 w="57150">
            <a:solidFill>
              <a:schemeClr val="tx1"/>
            </a:solidFill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3308" y="1643336"/>
            <a:ext cx="3672417" cy="2579989"/>
          </a:xfrm>
          <a:prstGeom prst="rect">
            <a:avLst/>
          </a:prstGeom>
          <a:ln w="57150">
            <a:solidFill>
              <a:schemeClr val="tx1"/>
            </a:solidFill>
          </a:ln>
        </p:spPr>
      </p:pic>
      <p:sp>
        <p:nvSpPr>
          <p:cNvPr id="20" name="矩形 19"/>
          <p:cNvSpPr/>
          <p:nvPr/>
        </p:nvSpPr>
        <p:spPr>
          <a:xfrm>
            <a:off x="3175781" y="2115107"/>
            <a:ext cx="1955019" cy="1898094"/>
          </a:xfrm>
          <a:prstGeom prst="rect">
            <a:avLst/>
          </a:prstGeom>
          <a:noFill/>
          <a:ln w="603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8889413" y="2133928"/>
            <a:ext cx="1998130" cy="1981199"/>
          </a:xfrm>
          <a:prstGeom prst="rect">
            <a:avLst/>
          </a:prstGeom>
          <a:noFill/>
          <a:ln w="603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5. </a:t>
            </a:r>
            <a:r>
              <a:rPr lang="zh-CN" altLang="en-US" dirty="0" smtClean="0"/>
              <a:t>扩展</a:t>
            </a:r>
            <a:r>
              <a:rPr lang="en-US" altLang="zh-CN" dirty="0" smtClean="0"/>
              <a:t>-2</a:t>
            </a:r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1156186" y="4935271"/>
            <a:ext cx="9879628" cy="6093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dirty="0" smtClean="0">
                <a:latin typeface="+mn-ea"/>
              </a:rPr>
              <a:t>如果</a:t>
            </a:r>
            <a:r>
              <a:rPr lang="zh-CN" altLang="en-US" sz="2800" dirty="0">
                <a:solidFill>
                  <a:srgbClr val="FF0000"/>
                </a:solidFill>
                <a:latin typeface="+mn-ea"/>
              </a:rPr>
              <a:t>修改正方形高宽</a:t>
            </a:r>
            <a:r>
              <a:rPr lang="zh-CN" altLang="en-US" sz="2800" dirty="0" smtClean="0">
                <a:latin typeface="+mn-ea"/>
              </a:rPr>
              <a:t>，放大后需要</a:t>
            </a:r>
            <a:r>
              <a:rPr lang="zh-CN" altLang="en-US" sz="2800" dirty="0" smtClean="0">
                <a:solidFill>
                  <a:srgbClr val="FF0000"/>
                </a:solidFill>
                <a:latin typeface="+mn-ea"/>
              </a:rPr>
              <a:t>重新设置</a:t>
            </a:r>
            <a:r>
              <a:rPr lang="zh-CN" altLang="en-US" sz="2800" dirty="0" smtClean="0">
                <a:latin typeface="+mn-ea"/>
              </a:rPr>
              <a:t>棱台</a:t>
            </a:r>
            <a:r>
              <a:rPr lang="zh-CN" altLang="en-US" sz="2800" dirty="0">
                <a:solidFill>
                  <a:srgbClr val="FF0000"/>
                </a:solidFill>
                <a:latin typeface="+mn-ea"/>
              </a:rPr>
              <a:t>高度</a:t>
            </a:r>
            <a:r>
              <a:rPr lang="zh-CN" altLang="en-US" sz="2800" dirty="0" smtClean="0">
                <a:latin typeface="+mn-ea"/>
              </a:rPr>
              <a:t>和</a:t>
            </a:r>
            <a:r>
              <a:rPr lang="zh-CN" altLang="en-US" sz="2800" dirty="0">
                <a:solidFill>
                  <a:srgbClr val="FF0000"/>
                </a:solidFill>
                <a:latin typeface="+mn-ea"/>
              </a:rPr>
              <a:t>宽度</a:t>
            </a:r>
            <a:r>
              <a:rPr lang="zh-CN" altLang="en-US" sz="2800" dirty="0" smtClean="0">
                <a:latin typeface="+mn-ea"/>
              </a:rPr>
              <a:t>值</a:t>
            </a:r>
            <a:endParaRPr lang="zh-CN" altLang="en-US" sz="2800" dirty="0">
              <a:latin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471908" y="2399675"/>
            <a:ext cx="1173144" cy="1173144"/>
          </a:xfrm>
          <a:prstGeom prst="rect">
            <a:avLst/>
          </a:prstGeom>
          <a:solidFill>
            <a:srgbClr val="69628B"/>
          </a:solidFill>
          <a:ln>
            <a:noFill/>
          </a:ln>
          <a:scene3d>
            <a:camera prst="perspectiveFront">
              <a:rot lat="18318607" lon="4974285" rev="16720346"/>
            </a:camera>
            <a:lightRig rig="threePt" dir="t"/>
          </a:scene3d>
          <a:sp3d z="1151890">
            <a:bevelT w="1152000" h="1151890" prst="angle"/>
            <a:bevelB w="1152000" h="115189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文本框 18"/>
          <p:cNvSpPr txBox="1"/>
          <p:nvPr/>
        </p:nvSpPr>
        <p:spPr>
          <a:xfrm>
            <a:off x="4202701" y="5544669"/>
            <a:ext cx="3786614" cy="6093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dirty="0" smtClean="0">
                <a:latin typeface="+mn-ea"/>
              </a:rPr>
              <a:t>缩小时，可以不用修改</a:t>
            </a:r>
            <a:endParaRPr lang="zh-CN" altLang="en-US" sz="2800" dirty="0">
              <a:latin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765549" y="1434504"/>
            <a:ext cx="3123864" cy="3123864"/>
          </a:xfrm>
          <a:prstGeom prst="rect">
            <a:avLst/>
          </a:prstGeom>
          <a:solidFill>
            <a:srgbClr val="69628B"/>
          </a:solidFill>
          <a:ln>
            <a:noFill/>
          </a:ln>
          <a:scene3d>
            <a:camera prst="perspectiveFront">
              <a:rot lat="18318607" lon="4974285" rev="16720346"/>
            </a:camera>
            <a:lightRig rig="threePt" dir="t"/>
          </a:scene3d>
          <a:sp3d z="1548130">
            <a:bevelT w="1548000" h="1548000" prst="angle"/>
            <a:bevelB w="1548000" h="154800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31229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5. </a:t>
            </a:r>
            <a:r>
              <a:rPr lang="zh-CN" altLang="en-US" dirty="0" smtClean="0"/>
              <a:t>扩展</a:t>
            </a:r>
            <a:r>
              <a:rPr lang="en-US" altLang="zh-CN" dirty="0" smtClean="0"/>
              <a:t>-3</a:t>
            </a:r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1515270" y="5189270"/>
            <a:ext cx="9161482" cy="5656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dirty="0" smtClean="0">
                <a:latin typeface="+mn-ea"/>
              </a:rPr>
              <a:t>如果</a:t>
            </a:r>
            <a:r>
              <a:rPr lang="zh-CN" altLang="en-US" sz="2800" dirty="0" smtClean="0">
                <a:solidFill>
                  <a:srgbClr val="FF0000"/>
                </a:solidFill>
                <a:latin typeface="+mn-ea"/>
              </a:rPr>
              <a:t>修改水晶光照方向，</a:t>
            </a:r>
            <a:r>
              <a:rPr lang="zh-CN" altLang="en-US" sz="2800" dirty="0">
                <a:latin typeface="+mn-ea"/>
              </a:rPr>
              <a:t>可通过</a:t>
            </a:r>
            <a:r>
              <a:rPr lang="zh-CN" altLang="en-US" sz="2800" dirty="0" smtClean="0">
                <a:solidFill>
                  <a:srgbClr val="FF0000"/>
                </a:solidFill>
                <a:latin typeface="+mn-ea"/>
              </a:rPr>
              <a:t>三维格式→照明角度</a:t>
            </a:r>
            <a:r>
              <a:rPr lang="zh-CN" altLang="en-US" sz="2800" dirty="0">
                <a:latin typeface="+mn-ea"/>
              </a:rPr>
              <a:t>修改</a:t>
            </a:r>
          </a:p>
        </p:txBody>
      </p:sp>
      <p:sp>
        <p:nvSpPr>
          <p:cNvPr id="7" name="矩形 6"/>
          <p:cNvSpPr/>
          <p:nvPr/>
        </p:nvSpPr>
        <p:spPr>
          <a:xfrm>
            <a:off x="3962736" y="1204711"/>
            <a:ext cx="1173144" cy="1173144"/>
          </a:xfrm>
          <a:prstGeom prst="rect">
            <a:avLst/>
          </a:prstGeom>
          <a:solidFill>
            <a:srgbClr val="69628B"/>
          </a:solidFill>
          <a:ln>
            <a:noFill/>
          </a:ln>
          <a:scene3d>
            <a:camera prst="perspectiveFront">
              <a:rot lat="18318607" lon="4974285" rev="16720346"/>
            </a:camera>
            <a:lightRig rig="threePt" dir="t">
              <a:rot lat="0" lon="0" rev="3600000"/>
            </a:lightRig>
          </a:scene3d>
          <a:sp3d z="1151890">
            <a:bevelT w="1152000" h="1905000" prst="angle"/>
            <a:bevelB w="1152000" h="190500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6988053" y="1190625"/>
            <a:ext cx="1173144" cy="1173144"/>
          </a:xfrm>
          <a:prstGeom prst="rect">
            <a:avLst/>
          </a:prstGeom>
          <a:solidFill>
            <a:srgbClr val="69628B"/>
          </a:solidFill>
          <a:ln>
            <a:noFill/>
          </a:ln>
          <a:scene3d>
            <a:camera prst="perspectiveFront">
              <a:rot lat="18318607" lon="4974285" rev="16720346"/>
            </a:camera>
            <a:lightRig rig="threePt" dir="t">
              <a:rot lat="0" lon="0" rev="12000000"/>
            </a:lightRig>
          </a:scene3d>
          <a:sp3d z="1151890">
            <a:bevelT w="1152000" h="1905000" prst="angle"/>
            <a:bevelB w="1152000" h="190500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5173" y="3383281"/>
            <a:ext cx="3810614" cy="1286540"/>
          </a:xfrm>
          <a:prstGeom prst="rect">
            <a:avLst/>
          </a:prstGeom>
          <a:ln w="44450">
            <a:solidFill>
              <a:schemeClr val="tx1"/>
            </a:solidFill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33202" y="3383281"/>
            <a:ext cx="4132528" cy="1286540"/>
          </a:xfrm>
          <a:prstGeom prst="rect">
            <a:avLst/>
          </a:prstGeom>
          <a:ln w="444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114289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5. </a:t>
            </a:r>
            <a:r>
              <a:rPr lang="zh-CN" altLang="en-US" dirty="0" smtClean="0"/>
              <a:t>扩展</a:t>
            </a:r>
            <a:r>
              <a:rPr lang="en-US" altLang="zh-CN" dirty="0" smtClean="0"/>
              <a:t>-4</a:t>
            </a:r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2053892" y="5189270"/>
            <a:ext cx="8084264" cy="6093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dirty="0" smtClean="0">
                <a:latin typeface="+mn-ea"/>
              </a:rPr>
              <a:t>不同类型的</a:t>
            </a:r>
            <a:r>
              <a:rPr lang="zh-CN" altLang="en-US" sz="2800" dirty="0" smtClean="0">
                <a:solidFill>
                  <a:srgbClr val="FF0000"/>
                </a:solidFill>
                <a:latin typeface="+mn-ea"/>
              </a:rPr>
              <a:t>材料</a:t>
            </a:r>
            <a:r>
              <a:rPr lang="zh-CN" altLang="en-US" sz="2800" dirty="0" smtClean="0">
                <a:latin typeface="+mn-ea"/>
              </a:rPr>
              <a:t>和</a:t>
            </a:r>
            <a:r>
              <a:rPr lang="zh-CN" altLang="en-US" sz="2800" dirty="0" smtClean="0">
                <a:solidFill>
                  <a:srgbClr val="FF0000"/>
                </a:solidFill>
                <a:latin typeface="+mn-ea"/>
              </a:rPr>
              <a:t>照明</a:t>
            </a:r>
            <a:r>
              <a:rPr lang="zh-CN" altLang="en-US" sz="2800" dirty="0" smtClean="0">
                <a:latin typeface="+mn-ea"/>
              </a:rPr>
              <a:t>，让水晶体呈现不同的质感</a:t>
            </a:r>
            <a:endParaRPr lang="zh-CN" altLang="en-US" sz="2800" dirty="0">
              <a:latin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480470" y="2583083"/>
            <a:ext cx="1173144" cy="1173144"/>
          </a:xfrm>
          <a:prstGeom prst="rect">
            <a:avLst/>
          </a:prstGeom>
          <a:solidFill>
            <a:srgbClr val="69628B"/>
          </a:solidFill>
          <a:ln>
            <a:noFill/>
          </a:ln>
          <a:scene3d>
            <a:camera prst="perspectiveFront">
              <a:rot lat="18318607" lon="4974285" rev="16720346"/>
            </a:camera>
            <a:lightRig rig="threePt" dir="t">
              <a:rot lat="0" lon="0" rev="3600000"/>
            </a:lightRig>
          </a:scene3d>
          <a:sp3d z="1905000" prstMaterial="softEdge">
            <a:bevelT w="1152000" h="1905000" prst="angle"/>
            <a:bevelB w="1152000" h="190500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6538062" y="2537159"/>
            <a:ext cx="1173144" cy="1173144"/>
          </a:xfrm>
          <a:prstGeom prst="rect">
            <a:avLst/>
          </a:prstGeom>
          <a:solidFill>
            <a:srgbClr val="69628B"/>
          </a:solidFill>
          <a:ln>
            <a:noFill/>
          </a:ln>
          <a:scene3d>
            <a:camera prst="perspectiveFront">
              <a:rot lat="18318607" lon="4974285" rev="16720346"/>
            </a:camera>
            <a:lightRig rig="flat" dir="t"/>
          </a:scene3d>
          <a:sp3d z="1905000" prstMaterial="plastic">
            <a:bevelT w="1152000" h="1905000" prst="angle"/>
            <a:bevelB w="1152000" h="190500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4462" y="1459918"/>
            <a:ext cx="2724150" cy="3419475"/>
          </a:xfrm>
          <a:prstGeom prst="rect">
            <a:avLst/>
          </a:prstGeom>
          <a:ln w="44450">
            <a:solidFill>
              <a:schemeClr val="tx1"/>
            </a:solidFill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23064" y="1547409"/>
            <a:ext cx="3438607" cy="3331984"/>
          </a:xfrm>
          <a:prstGeom prst="rect">
            <a:avLst/>
          </a:prstGeom>
          <a:ln w="444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27503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Calibri Light"/>
        <a:ea typeface="微软雅黑 Light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552</Words>
  <Application>Microsoft Office PowerPoint</Application>
  <PresentationFormat>宽屏</PresentationFormat>
  <Paragraphs>44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Meiryo</vt:lpstr>
      <vt:lpstr>宋体</vt:lpstr>
      <vt:lpstr>微软雅黑</vt:lpstr>
      <vt:lpstr>微软雅黑 Light</vt:lpstr>
      <vt:lpstr>Arial</vt:lpstr>
      <vt:lpstr>Calibri</vt:lpstr>
      <vt:lpstr>Calibri Light</vt:lpstr>
      <vt:lpstr>Office 主题</vt:lpstr>
      <vt:lpstr>Office Theme</vt:lpstr>
      <vt:lpstr>PowerPoint 演示文稿</vt:lpstr>
      <vt:lpstr>1. 插入正方形并设置无线条</vt:lpstr>
      <vt:lpstr>2. 修改正方形填充色</vt:lpstr>
      <vt:lpstr>3. 修改正方形三维格式</vt:lpstr>
      <vt:lpstr>4. 修改正方形三维旋转</vt:lpstr>
      <vt:lpstr>5. 扩展-1</vt:lpstr>
      <vt:lpstr>5. 扩展-2</vt:lpstr>
      <vt:lpstr>5. 扩展-3</vt:lpstr>
      <vt:lpstr>5. 扩展-4</vt:lpstr>
      <vt:lpstr>5. 扩展-5</vt:lpstr>
      <vt:lpstr>示例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21</cp:revision>
  <dcterms:created xsi:type="dcterms:W3CDTF">2015-11-16T11:36:34Z</dcterms:created>
  <dcterms:modified xsi:type="dcterms:W3CDTF">2016-07-27T02:10:25Z</dcterms:modified>
</cp:coreProperties>
</file>