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268" r:id="rId4"/>
    <p:sldId id="269" r:id="rId5"/>
    <p:sldId id="270" r:id="rId6"/>
    <p:sldId id="257" r:id="rId7"/>
    <p:sldId id="258" r:id="rId8"/>
    <p:sldId id="260" r:id="rId9"/>
    <p:sldId id="261" r:id="rId10"/>
    <p:sldId id="267" r:id="rId11"/>
    <p:sldId id="273" r:id="rId12"/>
    <p:sldId id="272" r:id="rId13"/>
    <p:sldId id="271" r:id="rId14"/>
    <p:sldId id="274" r:id="rId15"/>
    <p:sldId id="275" r:id="rId16"/>
    <p:sldId id="276" r:id="rId17"/>
    <p:sldId id="277" r:id="rId18"/>
    <p:sldId id="278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50">
          <p15:clr>
            <a:srgbClr val="A4A3A4"/>
          </p15:clr>
        </p15:guide>
        <p15:guide id="3" orient="horz" pos="2890">
          <p15:clr>
            <a:srgbClr val="A4A3A4"/>
          </p15:clr>
        </p15:guide>
        <p15:guide id="4" pos="2880">
          <p15:clr>
            <a:srgbClr val="A4A3A4"/>
          </p15:clr>
        </p15:guide>
        <p15:guide id="5" pos="385">
          <p15:clr>
            <a:srgbClr val="A4A3A4"/>
          </p15:clr>
        </p15:guide>
        <p15:guide id="6" pos="53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C190"/>
    <a:srgbClr val="CFDF37"/>
    <a:srgbClr val="FB643B"/>
    <a:srgbClr val="FC7A58"/>
    <a:srgbClr val="E84562"/>
    <a:srgbClr val="009ACE"/>
    <a:srgbClr val="00BB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7" autoAdjust="0"/>
    <p:restoredTop sz="94660"/>
  </p:normalViewPr>
  <p:slideViewPr>
    <p:cSldViewPr showGuides="1">
      <p:cViewPr varScale="1">
        <p:scale>
          <a:sx n="115" d="100"/>
          <a:sy n="115" d="100"/>
        </p:scale>
        <p:origin x="330" y="96"/>
      </p:cViewPr>
      <p:guideLst>
        <p:guide orient="horz" pos="1620"/>
        <p:guide orient="horz" pos="350"/>
        <p:guide orient="horz" pos="2890"/>
        <p:guide pos="2880"/>
        <p:guide pos="385"/>
        <p:guide pos="53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F0BBBE-503D-41FD-B372-21B9525DD5FC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572AF-1CD6-4BDF-9920-1F05406B08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050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0215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A8E0B-0BEC-423D-878F-8D7F15623728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C3E0-B1D1-4C61-9B17-4BDADE3932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876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A8E0B-0BEC-423D-878F-8D7F15623728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C3E0-B1D1-4C61-9B17-4BDADE3932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01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A8E0B-0BEC-423D-878F-8D7F15623728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C3E0-B1D1-4C61-9B17-4BDADE3932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582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2449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7525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1858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9188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5319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0727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3840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554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A8E0B-0BEC-423D-878F-8D7F15623728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C3E0-B1D1-4C61-9B17-4BDADE3932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875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8288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175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714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A8E0B-0BEC-423D-878F-8D7F15623728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C3E0-B1D1-4C61-9B17-4BDADE3932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267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A8E0B-0BEC-423D-878F-8D7F15623728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C3E0-B1D1-4C61-9B17-4BDADE3932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92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A8E0B-0BEC-423D-878F-8D7F15623728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C3E0-B1D1-4C61-9B17-4BDADE3932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758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A8E0B-0BEC-423D-878F-8D7F15623728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C3E0-B1D1-4C61-9B17-4BDADE3932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636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A8E0B-0BEC-423D-878F-8D7F15623728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C3E0-B1D1-4C61-9B17-4BDADE3932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372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A8E0B-0BEC-423D-878F-8D7F15623728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C3E0-B1D1-4C61-9B17-4BDADE3932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788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A8E0B-0BEC-423D-878F-8D7F15623728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C3E0-B1D1-4C61-9B17-4BDADE3932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947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A8E0B-0BEC-423D-878F-8D7F15623728}" type="datetimeFigureOut">
              <a:rPr lang="zh-CN" altLang="en-US" smtClean="0"/>
              <a:t>2016/11/10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4C3E0-B1D1-4C61-9B17-4BDADE3932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962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897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E84462"/>
              </a:gs>
              <a:gs pos="0">
                <a:srgbClr val="FC7A5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803287" y="1991098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 smtClean="0">
                <a:solidFill>
                  <a:schemeClr val="bg1"/>
                </a:solidFill>
                <a:latin typeface="方正大标宋繁体" pitchFamily="65" charset="-122"/>
                <a:ea typeface="方正大标宋繁体" pitchFamily="65" charset="-122"/>
              </a:rPr>
              <a:t>轻松打造唯美</a:t>
            </a:r>
            <a:r>
              <a:rPr lang="en-US" altLang="zh-CN" sz="3600" spc="300" dirty="0" smtClean="0">
                <a:solidFill>
                  <a:schemeClr val="bg1"/>
                </a:solidFill>
                <a:latin typeface="方正大标宋繁体" pitchFamily="65" charset="-122"/>
                <a:ea typeface="方正大标宋繁体" pitchFamily="65" charset="-122"/>
              </a:rPr>
              <a:t>PPT</a:t>
            </a:r>
            <a:r>
              <a:rPr lang="zh-CN" altLang="en-US" sz="3600" spc="300" dirty="0" smtClean="0">
                <a:solidFill>
                  <a:schemeClr val="bg1"/>
                </a:solidFill>
                <a:latin typeface="方正大标宋繁体" pitchFamily="65" charset="-122"/>
                <a:ea typeface="方正大标宋繁体" pitchFamily="65" charset="-122"/>
              </a:rPr>
              <a:t>背景</a:t>
            </a:r>
            <a:endParaRPr lang="zh-CN" altLang="en-US" sz="3600" spc="300" dirty="0">
              <a:solidFill>
                <a:schemeClr val="bg1"/>
              </a:solidFill>
              <a:latin typeface="方正大标宋繁体" pitchFamily="65" charset="-122"/>
              <a:ea typeface="方正大标宋繁体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73245" y="3164701"/>
            <a:ext cx="1597510" cy="487169"/>
            <a:chOff x="3773245" y="3164701"/>
            <a:chExt cx="1597510" cy="487169"/>
          </a:xfrm>
        </p:grpSpPr>
        <p:sp>
          <p:nvSpPr>
            <p:cNvPr id="6" name="圆角矩形 5"/>
            <p:cNvSpPr/>
            <p:nvPr/>
          </p:nvSpPr>
          <p:spPr>
            <a:xfrm>
              <a:off x="3773245" y="3164701"/>
              <a:ext cx="1597510" cy="487169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885606" y="3254397"/>
              <a:ext cx="13727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300" dirty="0" smtClean="0">
                  <a:solidFill>
                    <a:schemeClr val="bg1"/>
                  </a:solidFill>
                  <a:latin typeface="方正特雅宋简" pitchFamily="2" charset="-122"/>
                  <a:ea typeface="方正特雅宋简" pitchFamily="2" charset="-122"/>
                </a:rPr>
                <a:t>BY</a:t>
              </a:r>
              <a:r>
                <a:rPr lang="zh-CN" altLang="en-US" sz="1400" spc="300" dirty="0" smtClean="0">
                  <a:solidFill>
                    <a:schemeClr val="bg1"/>
                  </a:solidFill>
                  <a:latin typeface="方正特雅宋简" pitchFamily="2" charset="-122"/>
                  <a:ea typeface="方正特雅宋简" pitchFamily="2" charset="-122"/>
                </a:rPr>
                <a:t>：点石</a:t>
              </a:r>
              <a:endParaRPr lang="zh-CN" altLang="en-US" sz="1400" spc="300" dirty="0">
                <a:solidFill>
                  <a:schemeClr val="bg1"/>
                </a:solidFill>
                <a:latin typeface="方正特雅宋简" pitchFamily="2" charset="-122"/>
                <a:ea typeface="方正特雅宋简" pitchFamily="2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344530" y="967250"/>
            <a:ext cx="245493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/>
            </a:scene3d>
            <a:sp3d prstMaterial="matte">
              <a:extrusionClr>
                <a:schemeClr val="tx1">
                  <a:lumMod val="50000"/>
                  <a:lumOff val="50000"/>
                </a:schemeClr>
              </a:extrusionClr>
            </a:sp3d>
          </a:bodyPr>
          <a:lstStyle>
            <a:defPPr>
              <a:defRPr lang="zh-CN"/>
            </a:defPPr>
            <a:lvl1pPr algn="ctr">
              <a:defRPr sz="3600" spc="300">
                <a:solidFill>
                  <a:schemeClr val="bg1"/>
                </a:solidFill>
                <a:latin typeface="方正特雅宋简" pitchFamily="2" charset="-122"/>
                <a:ea typeface="方正特雅宋简" pitchFamily="2" charset="-122"/>
              </a:defRPr>
            </a:lvl1pPr>
          </a:lstStyle>
          <a:p>
            <a:r>
              <a:rPr lang="zh-CN" altLang="en-US" sz="6000" b="1" dirty="0">
                <a:latin typeface="方正大标宋繁体" pitchFamily="65" charset="-122"/>
                <a:ea typeface="方正大标宋繁体" pitchFamily="65" charset="-122"/>
              </a:rPr>
              <a:t>四步</a:t>
            </a:r>
          </a:p>
        </p:txBody>
      </p:sp>
    </p:spTree>
    <p:extLst>
      <p:ext uri="{BB962C8B-B14F-4D97-AF65-F5344CB8AC3E}">
        <p14:creationId xmlns:p14="http://schemas.microsoft.com/office/powerpoint/2010/main" val="29136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CFDF37"/>
              </a:gs>
              <a:gs pos="100000">
                <a:srgbClr val="10C19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01677" y="750712"/>
            <a:ext cx="4140646" cy="37443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742717" y="1968040"/>
            <a:ext cx="365856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特雅宋简" pitchFamily="2" charset="-122"/>
                <a:ea typeface="方正特雅宋简" pitchFamily="2" charset="-122"/>
              </a:rPr>
              <a:t>至此一个</a:t>
            </a:r>
            <a:r>
              <a:rPr lang="en-US" altLang="zh-CN" spc="3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特雅宋简" pitchFamily="2" charset="-122"/>
                <a:ea typeface="方正特雅宋简" pitchFamily="2" charset="-122"/>
              </a:rPr>
              <a:t>ios</a:t>
            </a:r>
            <a:r>
              <a:rPr lang="zh-CN" altLang="en-US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特雅宋简" pitchFamily="2" charset="-122"/>
                <a:ea typeface="方正特雅宋简" pitchFamily="2" charset="-122"/>
              </a:rPr>
              <a:t>风格的唯美封面</a:t>
            </a:r>
            <a:endParaRPr lang="zh-CN" altLang="en-US" spc="300" dirty="0">
              <a:solidFill>
                <a:schemeClr val="tx1">
                  <a:lumMod val="50000"/>
                  <a:lumOff val="50000"/>
                </a:schemeClr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73595" y="2420472"/>
            <a:ext cx="23968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spc="300" dirty="0" smtClean="0">
                <a:gradFill flip="none" rotWithShape="1">
                  <a:gsLst>
                    <a:gs pos="0">
                      <a:srgbClr val="CFDF37"/>
                    </a:gs>
                    <a:gs pos="100000">
                      <a:srgbClr val="10C190"/>
                    </a:gs>
                  </a:gsLst>
                  <a:lin ang="2700000" scaled="1"/>
                  <a:tileRect/>
                </a:gradFill>
                <a:latin typeface="方正特雅宋简" pitchFamily="2" charset="-122"/>
                <a:ea typeface="方正特雅宋简" pitchFamily="2" charset="-122"/>
              </a:rPr>
              <a:t>就完成了</a:t>
            </a:r>
            <a:endParaRPr lang="zh-CN" altLang="en-US" sz="4000" b="1" dirty="0">
              <a:gradFill flip="none" rotWithShape="1">
                <a:gsLst>
                  <a:gs pos="0">
                    <a:srgbClr val="CFDF37"/>
                  </a:gs>
                  <a:gs pos="100000">
                    <a:srgbClr val="10C190"/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1865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CFDF37"/>
              </a:gs>
              <a:gs pos="100000">
                <a:srgbClr val="10C19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86707" y="205272"/>
            <a:ext cx="3962330" cy="23212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123" y="262617"/>
            <a:ext cx="3921499" cy="2206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551074" y="205272"/>
            <a:ext cx="3962330" cy="23212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5" name="Picture 1" descr="C:\Documents and Settings\Administrator\Application Data\Tencent\Users\1272481\QQ\WinTemp\RichOle\%OR{]RHI_F}ZFTMKL~PAR~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97" y="262617"/>
            <a:ext cx="3937884" cy="2206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4666292" y="2643758"/>
            <a:ext cx="3962330" cy="23212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70049" y="2647150"/>
            <a:ext cx="3962330" cy="23212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712" y="2698590"/>
            <a:ext cx="3973005" cy="22183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11067" y="3439875"/>
            <a:ext cx="3672781" cy="728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更改背景图片和页面元素，就可以制作出风格统一的模板</a:t>
            </a:r>
            <a:endParaRPr lang="zh-CN" altLang="en-US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247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CFDF37"/>
              </a:gs>
              <a:gs pos="100000">
                <a:srgbClr val="10C19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" y="2013717"/>
            <a:ext cx="6300193" cy="31297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14693" y="872103"/>
            <a:ext cx="4176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 smtClean="0">
                <a:solidFill>
                  <a:schemeClr val="bg1"/>
                </a:solidFill>
                <a:latin typeface="方正特雅宋简" pitchFamily="2" charset="-122"/>
                <a:ea typeface="方正特雅宋简" pitchFamily="2" charset="-122"/>
              </a:rPr>
              <a:t>作此类的风格，关键有</a:t>
            </a:r>
            <a:endParaRPr lang="en-US" altLang="zh-CN" sz="2000" spc="300" dirty="0" smtClean="0">
              <a:solidFill>
                <a:schemeClr val="bg1"/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pic>
        <p:nvPicPr>
          <p:cNvPr id="2049" name="Picture 1" descr="C:\Documents and Settings\Administrator\Application Data\Tencent\Users\1272481\QQ\WinTemp\RichOle\HQWND_TR1JW48S56RF0_[%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4" y="2138838"/>
            <a:ext cx="6147103" cy="287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4724774" y="611899"/>
            <a:ext cx="3756431" cy="34563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086870" y="1305311"/>
            <a:ext cx="33807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zh-CN" altLang="en-US" sz="1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配色要大胆，多采用渐变配色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866811" y="830136"/>
            <a:ext cx="1511982" cy="412995"/>
          </a:xfrm>
          <a:prstGeom prst="roundRect">
            <a:avLst>
              <a:gd name="adj" fmla="val 44171"/>
            </a:avLst>
          </a:prstGeom>
          <a:gradFill flip="none" rotWithShape="1">
            <a:gsLst>
              <a:gs pos="100000">
                <a:srgbClr val="10C190"/>
              </a:gs>
              <a:gs pos="0">
                <a:srgbClr val="CFDF3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特雅宋简" pitchFamily="2" charset="-122"/>
                <a:ea typeface="方正特雅宋简" pitchFamily="2" charset="-122"/>
              </a:rPr>
              <a:t>一、配色</a:t>
            </a:r>
            <a:endParaRPr lang="zh-CN" altLang="en-US" dirty="0">
              <a:latin typeface="方正特雅宋简" pitchFamily="2" charset="-122"/>
              <a:ea typeface="方正特雅宋简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866811" y="2355726"/>
            <a:ext cx="1511982" cy="412995"/>
          </a:xfrm>
          <a:prstGeom prst="roundRect">
            <a:avLst>
              <a:gd name="adj" fmla="val 44171"/>
            </a:avLst>
          </a:prstGeom>
          <a:gradFill flip="none" rotWithShape="1">
            <a:gsLst>
              <a:gs pos="100000">
                <a:srgbClr val="10C190"/>
              </a:gs>
              <a:gs pos="0">
                <a:srgbClr val="CFDF3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特雅宋简" pitchFamily="2" charset="-122"/>
                <a:ea typeface="方正特雅宋简" pitchFamily="2" charset="-122"/>
              </a:rPr>
              <a:t>二、蒙版</a:t>
            </a:r>
            <a:endParaRPr lang="zh-CN" altLang="en-US" dirty="0">
              <a:latin typeface="方正特雅宋简" pitchFamily="2" charset="-122"/>
              <a:ea typeface="方正特雅宋简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86869" y="1582570"/>
            <a:ext cx="3394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zh-CN" altLang="en-US" sz="1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多用纯色、两种相邻色作渐变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9159" y="1215792"/>
            <a:ext cx="12875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方正特雅宋简" pitchFamily="2" charset="-122"/>
                <a:ea typeface="方正特雅宋简" pitchFamily="2" charset="-122"/>
              </a:rPr>
              <a:t>两点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86869" y="2845268"/>
            <a:ext cx="3394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zh-CN" altLang="en-US" sz="1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善用蒙版，设置好透明度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86870" y="3153045"/>
            <a:ext cx="31643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zh-CN" altLang="en-US" sz="1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蒙版可叠加使用，设置不同的透明度和渐变方向，效果会很赞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86869" y="1859829"/>
            <a:ext cx="3394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zh-CN" altLang="en-US" sz="1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两种以上的渐变色系慎用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572000" y="3192998"/>
            <a:ext cx="305547" cy="170840"/>
            <a:chOff x="4861457" y="3389738"/>
            <a:chExt cx="305547" cy="170840"/>
          </a:xfrm>
        </p:grpSpPr>
        <p:cxnSp>
          <p:nvCxnSpPr>
            <p:cNvPr id="20" name="直接箭头连接符 19"/>
            <p:cNvCxnSpPr/>
            <p:nvPr/>
          </p:nvCxnSpPr>
          <p:spPr>
            <a:xfrm>
              <a:off x="4861457" y="3389738"/>
              <a:ext cx="305547" cy="0"/>
            </a:xfrm>
            <a:prstGeom prst="straightConnector1">
              <a:avLst/>
            </a:prstGeom>
            <a:ln w="12700">
              <a:solidFill>
                <a:srgbClr val="10C19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>
              <a:off x="4861457" y="3560578"/>
              <a:ext cx="305547" cy="0"/>
            </a:xfrm>
            <a:prstGeom prst="straightConnector1">
              <a:avLst/>
            </a:prstGeom>
            <a:ln w="12700">
              <a:solidFill>
                <a:srgbClr val="009ACE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6313696" y="4256962"/>
            <a:ext cx="236276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迷人的粉色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渐变，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颜色与透明度的选择很好地突出了上面的元素</a:t>
            </a:r>
          </a:p>
        </p:txBody>
      </p:sp>
    </p:spTree>
    <p:extLst>
      <p:ext uri="{BB962C8B-B14F-4D97-AF65-F5344CB8AC3E}">
        <p14:creationId xmlns:p14="http://schemas.microsoft.com/office/powerpoint/2010/main" val="104949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CFDF37"/>
              </a:gs>
              <a:gs pos="100000">
                <a:srgbClr val="10C19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6" y="89490"/>
            <a:ext cx="6300193" cy="31297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11188" y="3529436"/>
            <a:ext cx="4176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 smtClean="0">
                <a:solidFill>
                  <a:schemeClr val="bg1"/>
                </a:solidFill>
                <a:latin typeface="方正特雅宋简" pitchFamily="2" charset="-122"/>
                <a:ea typeface="方正特雅宋简" pitchFamily="2" charset="-122"/>
              </a:rPr>
              <a:t>作此类的风格，关键有</a:t>
            </a:r>
            <a:endParaRPr lang="en-US" altLang="zh-CN" sz="2000" spc="300" dirty="0" smtClean="0">
              <a:solidFill>
                <a:schemeClr val="bg1"/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5654" y="3873125"/>
            <a:ext cx="12875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方正特雅宋简" pitchFamily="2" charset="-122"/>
                <a:ea typeface="方正特雅宋简" pitchFamily="2" charset="-122"/>
              </a:rPr>
              <a:t>两点</a:t>
            </a:r>
          </a:p>
        </p:txBody>
      </p:sp>
      <p:pic>
        <p:nvPicPr>
          <p:cNvPr id="22" name="Picture 2" descr="C:\Documents and Settings\Administrator\Application Data\Tencent\Users\1272481\QQ\WinTemp\RichOle\OK%W8D%`3BW$%}9U6W4ZO2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36" y="236524"/>
            <a:ext cx="5542533" cy="2835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868790" y="1187896"/>
            <a:ext cx="3756431" cy="3456385"/>
            <a:chOff x="4790003" y="611899"/>
            <a:chExt cx="3756431" cy="3456385"/>
          </a:xfrm>
        </p:grpSpPr>
        <p:sp>
          <p:nvSpPr>
            <p:cNvPr id="15" name="矩形 14"/>
            <p:cNvSpPr/>
            <p:nvPr/>
          </p:nvSpPr>
          <p:spPr>
            <a:xfrm>
              <a:off x="4790003" y="611899"/>
              <a:ext cx="3756431" cy="34563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5000" sy="105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152099" y="1305311"/>
              <a:ext cx="3380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itchFamily="34" charset="0"/>
                <a:buChar char="•"/>
              </a:pPr>
              <a:r>
                <a:rPr lang="zh-CN" altLang="en-US" sz="14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配色要大胆，多采用渐变配色</a:t>
              </a:r>
              <a:endPara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4932040" y="830136"/>
              <a:ext cx="1511982" cy="412995"/>
            </a:xfrm>
            <a:prstGeom prst="roundRect">
              <a:avLst>
                <a:gd name="adj" fmla="val 44171"/>
              </a:avLst>
            </a:prstGeom>
            <a:gradFill flip="none" rotWithShape="1">
              <a:gsLst>
                <a:gs pos="100000">
                  <a:srgbClr val="10C190"/>
                </a:gs>
                <a:gs pos="0">
                  <a:srgbClr val="CFDF37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方正特雅宋简" pitchFamily="2" charset="-122"/>
                  <a:ea typeface="方正特雅宋简" pitchFamily="2" charset="-122"/>
                </a:rPr>
                <a:t>一、配色</a:t>
              </a:r>
              <a:endParaRPr lang="zh-CN" altLang="en-US" dirty="0">
                <a:latin typeface="方正特雅宋简" pitchFamily="2" charset="-122"/>
                <a:ea typeface="方正特雅宋简" pitchFamily="2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932040" y="2355726"/>
              <a:ext cx="1511982" cy="412995"/>
            </a:xfrm>
            <a:prstGeom prst="roundRect">
              <a:avLst>
                <a:gd name="adj" fmla="val 44171"/>
              </a:avLst>
            </a:prstGeom>
            <a:gradFill flip="none" rotWithShape="1">
              <a:gsLst>
                <a:gs pos="100000">
                  <a:srgbClr val="10C190"/>
                </a:gs>
                <a:gs pos="0">
                  <a:srgbClr val="CFDF37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方正特雅宋简" pitchFamily="2" charset="-122"/>
                  <a:ea typeface="方正特雅宋简" pitchFamily="2" charset="-122"/>
                </a:rPr>
                <a:t>二、蒙版</a:t>
              </a:r>
              <a:endParaRPr lang="zh-CN" altLang="en-US" dirty="0">
                <a:latin typeface="方正特雅宋简" pitchFamily="2" charset="-122"/>
                <a:ea typeface="方正特雅宋简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52098" y="1582570"/>
              <a:ext cx="33943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itchFamily="34" charset="0"/>
                <a:buChar char="•"/>
              </a:pPr>
              <a:r>
                <a:rPr lang="zh-CN" altLang="en-US" sz="14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多用纯色、两种相邻色作渐变</a:t>
              </a:r>
              <a:endPara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152098" y="2845268"/>
              <a:ext cx="33943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itchFamily="34" charset="0"/>
                <a:buChar char="•"/>
              </a:pPr>
              <a:r>
                <a:rPr lang="zh-CN" altLang="en-US" sz="14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善用蒙版，设置好透明度</a:t>
              </a:r>
              <a:endPara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152099" y="3153045"/>
              <a:ext cx="316431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itchFamily="34" charset="0"/>
                <a:buChar char="•"/>
              </a:pPr>
              <a:r>
                <a:rPr lang="zh-CN" altLang="en-US" sz="14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蒙版可叠加使用，设置不同的透明度和渐变方向，效果会很赞</a:t>
              </a:r>
              <a:endPara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152098" y="1859829"/>
              <a:ext cx="33943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itchFamily="34" charset="0"/>
                <a:buChar char="•"/>
              </a:pPr>
              <a:r>
                <a:rPr lang="zh-CN" altLang="en-US" sz="14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两种以上的渐变色系慎用</a:t>
              </a:r>
              <a:endPara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16016" y="1949776"/>
            <a:ext cx="305547" cy="170840"/>
            <a:chOff x="4861457" y="3389738"/>
            <a:chExt cx="305547" cy="170840"/>
          </a:xfrm>
        </p:grpSpPr>
        <p:cxnSp>
          <p:nvCxnSpPr>
            <p:cNvPr id="20" name="直接箭头连接符 19"/>
            <p:cNvCxnSpPr/>
            <p:nvPr/>
          </p:nvCxnSpPr>
          <p:spPr>
            <a:xfrm>
              <a:off x="4861457" y="3389738"/>
              <a:ext cx="305547" cy="0"/>
            </a:xfrm>
            <a:prstGeom prst="straightConnector1">
              <a:avLst/>
            </a:prstGeom>
            <a:ln w="12700">
              <a:solidFill>
                <a:srgbClr val="10C19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>
              <a:off x="4861457" y="3560578"/>
              <a:ext cx="305547" cy="0"/>
            </a:xfrm>
            <a:prstGeom prst="straightConnector1">
              <a:avLst/>
            </a:prstGeom>
            <a:ln w="12700">
              <a:solidFill>
                <a:srgbClr val="009ACE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>
          <a:xfrm>
            <a:off x="6319540" y="555625"/>
            <a:ext cx="24289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蓝与白的结合，低透明度的蒙版，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创造出冷静与便捷的整体感观</a:t>
            </a:r>
          </a:p>
        </p:txBody>
      </p:sp>
    </p:spTree>
    <p:extLst>
      <p:ext uri="{BB962C8B-B14F-4D97-AF65-F5344CB8AC3E}">
        <p14:creationId xmlns:p14="http://schemas.microsoft.com/office/powerpoint/2010/main" val="19842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CFDF37"/>
              </a:gs>
              <a:gs pos="100000">
                <a:srgbClr val="10C19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6" y="89490"/>
            <a:ext cx="6300193" cy="31297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11188" y="3529436"/>
            <a:ext cx="4176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 smtClean="0">
                <a:solidFill>
                  <a:schemeClr val="bg1"/>
                </a:solidFill>
                <a:latin typeface="方正特雅宋简" pitchFamily="2" charset="-122"/>
                <a:ea typeface="方正特雅宋简" pitchFamily="2" charset="-122"/>
              </a:rPr>
              <a:t>作此类的风格，关键有</a:t>
            </a:r>
            <a:endParaRPr lang="en-US" altLang="zh-CN" sz="2000" spc="300" dirty="0" smtClean="0">
              <a:solidFill>
                <a:schemeClr val="bg1"/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5654" y="3873125"/>
            <a:ext cx="12875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方正特雅宋简" pitchFamily="2" charset="-122"/>
                <a:ea typeface="方正特雅宋简" pitchFamily="2" charset="-122"/>
              </a:rPr>
              <a:t>两点</a:t>
            </a:r>
          </a:p>
        </p:txBody>
      </p:sp>
      <p:pic>
        <p:nvPicPr>
          <p:cNvPr id="4097" name="Picture 1" descr="C:\Documents and Settings\Administrator\Application Data\Tencent\Users\1272481\QQ\WinTemp\RichOle\CGC6ZP`[JJBNQAZCFK%8CR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61" y="226921"/>
            <a:ext cx="5968482" cy="2854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790003" y="1187896"/>
            <a:ext cx="3756431" cy="3456385"/>
            <a:chOff x="4790003" y="611899"/>
            <a:chExt cx="3756431" cy="3456385"/>
          </a:xfrm>
        </p:grpSpPr>
        <p:sp>
          <p:nvSpPr>
            <p:cNvPr id="15" name="矩形 14"/>
            <p:cNvSpPr/>
            <p:nvPr/>
          </p:nvSpPr>
          <p:spPr>
            <a:xfrm>
              <a:off x="4790003" y="611899"/>
              <a:ext cx="3756431" cy="34563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5000" sy="105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152099" y="1305311"/>
              <a:ext cx="3380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itchFamily="34" charset="0"/>
                <a:buChar char="•"/>
              </a:pPr>
              <a:r>
                <a:rPr lang="zh-CN" altLang="en-US" sz="14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配色要大胆，多采用渐变配色</a:t>
              </a:r>
              <a:endPara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4932040" y="830136"/>
              <a:ext cx="1511982" cy="412995"/>
            </a:xfrm>
            <a:prstGeom prst="roundRect">
              <a:avLst>
                <a:gd name="adj" fmla="val 44171"/>
              </a:avLst>
            </a:prstGeom>
            <a:gradFill flip="none" rotWithShape="1">
              <a:gsLst>
                <a:gs pos="100000">
                  <a:srgbClr val="10C190"/>
                </a:gs>
                <a:gs pos="0">
                  <a:srgbClr val="CFDF37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方正特雅宋简" pitchFamily="2" charset="-122"/>
                  <a:ea typeface="方正特雅宋简" pitchFamily="2" charset="-122"/>
                </a:rPr>
                <a:t>一、配色</a:t>
              </a:r>
              <a:endParaRPr lang="zh-CN" altLang="en-US" dirty="0">
                <a:latin typeface="方正特雅宋简" pitchFamily="2" charset="-122"/>
                <a:ea typeface="方正特雅宋简" pitchFamily="2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932040" y="2355726"/>
              <a:ext cx="1511982" cy="412995"/>
            </a:xfrm>
            <a:prstGeom prst="roundRect">
              <a:avLst>
                <a:gd name="adj" fmla="val 44171"/>
              </a:avLst>
            </a:prstGeom>
            <a:gradFill flip="none" rotWithShape="1">
              <a:gsLst>
                <a:gs pos="100000">
                  <a:srgbClr val="10C190"/>
                </a:gs>
                <a:gs pos="0">
                  <a:srgbClr val="CFDF37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方正特雅宋简" pitchFamily="2" charset="-122"/>
                  <a:ea typeface="方正特雅宋简" pitchFamily="2" charset="-122"/>
                </a:rPr>
                <a:t>二、蒙版</a:t>
              </a:r>
              <a:endParaRPr lang="zh-CN" altLang="en-US" dirty="0">
                <a:latin typeface="方正特雅宋简" pitchFamily="2" charset="-122"/>
                <a:ea typeface="方正特雅宋简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52098" y="1582570"/>
              <a:ext cx="33943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itchFamily="34" charset="0"/>
                <a:buChar char="•"/>
              </a:pPr>
              <a:r>
                <a:rPr lang="zh-CN" altLang="en-US" sz="14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多用纯色、两种相邻色作渐变</a:t>
              </a:r>
              <a:endPara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152098" y="2845268"/>
              <a:ext cx="33943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itchFamily="34" charset="0"/>
                <a:buChar char="•"/>
              </a:pPr>
              <a:r>
                <a:rPr lang="zh-CN" altLang="en-US" sz="14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善用蒙版，设置好透明度</a:t>
              </a:r>
              <a:endPara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152099" y="3153045"/>
              <a:ext cx="316431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itchFamily="34" charset="0"/>
                <a:buChar char="•"/>
              </a:pPr>
              <a:r>
                <a:rPr lang="zh-CN" altLang="en-US" sz="14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蒙版可叠加使用，设置不同的透明度和渐变方向，效果会很赞</a:t>
              </a:r>
              <a:endPara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152098" y="1859829"/>
              <a:ext cx="33943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itchFamily="34" charset="0"/>
                <a:buChar char="•"/>
              </a:pPr>
              <a:r>
                <a:rPr lang="zh-CN" altLang="en-US" sz="14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两种以上的渐变色系慎用</a:t>
              </a:r>
              <a:endPara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271726" y="483518"/>
            <a:ext cx="243474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从紫色到粉色，温暖而微妙的渐变，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使页面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看起来相当美妙奢华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37229" y="2040870"/>
            <a:ext cx="305547" cy="170840"/>
            <a:chOff x="4861457" y="3389738"/>
            <a:chExt cx="305547" cy="170840"/>
          </a:xfrm>
        </p:grpSpPr>
        <p:cxnSp>
          <p:nvCxnSpPr>
            <p:cNvPr id="20" name="直接箭头连接符 19"/>
            <p:cNvCxnSpPr/>
            <p:nvPr/>
          </p:nvCxnSpPr>
          <p:spPr>
            <a:xfrm>
              <a:off x="4861457" y="3389738"/>
              <a:ext cx="305547" cy="0"/>
            </a:xfrm>
            <a:prstGeom prst="straightConnector1">
              <a:avLst/>
            </a:prstGeom>
            <a:ln w="12700">
              <a:solidFill>
                <a:srgbClr val="10C19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>
              <a:off x="4861457" y="3560578"/>
              <a:ext cx="305547" cy="0"/>
            </a:xfrm>
            <a:prstGeom prst="straightConnector1">
              <a:avLst/>
            </a:prstGeom>
            <a:ln w="12700">
              <a:solidFill>
                <a:srgbClr val="009ACE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3504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CFDF37"/>
              </a:gs>
              <a:gs pos="100000">
                <a:srgbClr val="10C19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9420" y="62866"/>
            <a:ext cx="6300193" cy="31297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356349" y="3403758"/>
            <a:ext cx="4176464" cy="1051575"/>
            <a:chOff x="611188" y="3529436"/>
            <a:chExt cx="4176464" cy="1051575"/>
          </a:xfrm>
        </p:grpSpPr>
        <p:sp>
          <p:nvSpPr>
            <p:cNvPr id="5" name="TextBox 4"/>
            <p:cNvSpPr txBox="1"/>
            <p:nvPr/>
          </p:nvSpPr>
          <p:spPr>
            <a:xfrm>
              <a:off x="611188" y="3529436"/>
              <a:ext cx="41764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300" dirty="0" smtClean="0">
                  <a:solidFill>
                    <a:schemeClr val="bg1"/>
                  </a:solidFill>
                  <a:latin typeface="方正特雅宋简" pitchFamily="2" charset="-122"/>
                  <a:ea typeface="方正特雅宋简" pitchFamily="2" charset="-122"/>
                </a:rPr>
                <a:t>作此类的风格，关键有</a:t>
              </a:r>
              <a:endParaRPr lang="en-US" altLang="zh-CN" sz="2000" spc="300" dirty="0" smtClean="0">
                <a:solidFill>
                  <a:schemeClr val="bg1"/>
                </a:solidFill>
                <a:latin typeface="方正特雅宋简" pitchFamily="2" charset="-122"/>
                <a:ea typeface="方正特雅宋简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055654" y="3873125"/>
              <a:ext cx="128753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schemeClr val="bg1"/>
                  </a:solidFill>
                  <a:latin typeface="方正特雅宋简" pitchFamily="2" charset="-122"/>
                  <a:ea typeface="方正特雅宋简" pitchFamily="2" charset="-122"/>
                </a:rPr>
                <a:t>两点</a:t>
              </a:r>
            </a:p>
          </p:txBody>
        </p:sp>
      </p:grpSp>
      <p:pic>
        <p:nvPicPr>
          <p:cNvPr id="6145" name="Picture 1" descr="C:\Documents and Settings\Administrator\Application Data\Tencent\Users\1272481\QQ\WinTemp\RichOle\{RK8C%DP8WKVORG(TXRJ8]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861" y="218860"/>
            <a:ext cx="5921310" cy="281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87774" y="1498063"/>
            <a:ext cx="3756431" cy="3456385"/>
            <a:chOff x="4790003" y="611899"/>
            <a:chExt cx="3756431" cy="3456385"/>
          </a:xfrm>
        </p:grpSpPr>
        <p:sp>
          <p:nvSpPr>
            <p:cNvPr id="15" name="矩形 14"/>
            <p:cNvSpPr/>
            <p:nvPr/>
          </p:nvSpPr>
          <p:spPr>
            <a:xfrm>
              <a:off x="4790003" y="611899"/>
              <a:ext cx="3756431" cy="34563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5000" sy="105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152099" y="1305311"/>
              <a:ext cx="3380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itchFamily="34" charset="0"/>
                <a:buChar char="•"/>
              </a:pPr>
              <a:r>
                <a:rPr lang="zh-CN" altLang="en-US" sz="14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配色要大胆，多采用渐变配色</a:t>
              </a:r>
              <a:endPara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4932040" y="830136"/>
              <a:ext cx="1511982" cy="412995"/>
            </a:xfrm>
            <a:prstGeom prst="roundRect">
              <a:avLst>
                <a:gd name="adj" fmla="val 44171"/>
              </a:avLst>
            </a:prstGeom>
            <a:gradFill flip="none" rotWithShape="1">
              <a:gsLst>
                <a:gs pos="100000">
                  <a:srgbClr val="10C190"/>
                </a:gs>
                <a:gs pos="0">
                  <a:srgbClr val="CFDF37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方正特雅宋简" pitchFamily="2" charset="-122"/>
                  <a:ea typeface="方正特雅宋简" pitchFamily="2" charset="-122"/>
                </a:rPr>
                <a:t>一、配色</a:t>
              </a:r>
              <a:endParaRPr lang="zh-CN" altLang="en-US" dirty="0">
                <a:latin typeface="方正特雅宋简" pitchFamily="2" charset="-122"/>
                <a:ea typeface="方正特雅宋简" pitchFamily="2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932040" y="2355726"/>
              <a:ext cx="1511982" cy="412995"/>
            </a:xfrm>
            <a:prstGeom prst="roundRect">
              <a:avLst>
                <a:gd name="adj" fmla="val 44171"/>
              </a:avLst>
            </a:prstGeom>
            <a:gradFill flip="none" rotWithShape="1">
              <a:gsLst>
                <a:gs pos="100000">
                  <a:srgbClr val="10C190"/>
                </a:gs>
                <a:gs pos="0">
                  <a:srgbClr val="CFDF37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方正特雅宋简" pitchFamily="2" charset="-122"/>
                  <a:ea typeface="方正特雅宋简" pitchFamily="2" charset="-122"/>
                </a:rPr>
                <a:t>二、蒙版</a:t>
              </a:r>
              <a:endParaRPr lang="zh-CN" altLang="en-US" dirty="0">
                <a:latin typeface="方正特雅宋简" pitchFamily="2" charset="-122"/>
                <a:ea typeface="方正特雅宋简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52098" y="1582570"/>
              <a:ext cx="33943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itchFamily="34" charset="0"/>
                <a:buChar char="•"/>
              </a:pPr>
              <a:r>
                <a:rPr lang="zh-CN" altLang="en-US" sz="14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多用纯色、两种相邻色作渐变</a:t>
              </a:r>
              <a:endPara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152098" y="2845268"/>
              <a:ext cx="33943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itchFamily="34" charset="0"/>
                <a:buChar char="•"/>
              </a:pPr>
              <a:r>
                <a:rPr lang="zh-CN" altLang="en-US" sz="14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善用蒙版，设置好透明度</a:t>
              </a:r>
              <a:endPara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152099" y="3153045"/>
              <a:ext cx="316431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itchFamily="34" charset="0"/>
                <a:buChar char="•"/>
              </a:pPr>
              <a:r>
                <a:rPr lang="zh-CN" altLang="en-US" sz="14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蒙版可叠加使用，设置不同的透明度和渐变方向，效果会很赞</a:t>
              </a:r>
              <a:endPara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152098" y="1859829"/>
              <a:ext cx="33943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 typeface="Arial" pitchFamily="34" charset="0"/>
                <a:buChar char="•"/>
              </a:pPr>
              <a:r>
                <a:rPr lang="zh-CN" altLang="en-US" sz="14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两种以上的渐变色系慎用</a:t>
              </a:r>
              <a:endPara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865650" y="1815784"/>
            <a:ext cx="305547" cy="170840"/>
            <a:chOff x="4861457" y="3389738"/>
            <a:chExt cx="305547" cy="170840"/>
          </a:xfrm>
        </p:grpSpPr>
        <p:cxnSp>
          <p:nvCxnSpPr>
            <p:cNvPr id="20" name="直接箭头连接符 19"/>
            <p:cNvCxnSpPr/>
            <p:nvPr/>
          </p:nvCxnSpPr>
          <p:spPr>
            <a:xfrm>
              <a:off x="4861457" y="3389738"/>
              <a:ext cx="305547" cy="0"/>
            </a:xfrm>
            <a:prstGeom prst="straightConnector1">
              <a:avLst/>
            </a:prstGeom>
            <a:ln w="12700">
              <a:solidFill>
                <a:srgbClr val="10C19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>
              <a:off x="4861457" y="3560578"/>
              <a:ext cx="305547" cy="0"/>
            </a:xfrm>
            <a:prstGeom prst="straightConnector1">
              <a:avLst/>
            </a:prstGeom>
            <a:ln w="12700">
              <a:solidFill>
                <a:srgbClr val="009ACE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631974" y="555625"/>
            <a:ext cx="206744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平滑的半透明渐变极大地丰富了背景图</a:t>
            </a:r>
          </a:p>
        </p:txBody>
      </p:sp>
    </p:spTree>
    <p:extLst>
      <p:ext uri="{BB962C8B-B14F-4D97-AF65-F5344CB8AC3E}">
        <p14:creationId xmlns:p14="http://schemas.microsoft.com/office/powerpoint/2010/main" val="349699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CFDF37"/>
              </a:gs>
              <a:gs pos="100000">
                <a:srgbClr val="10C19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59732" y="699591"/>
            <a:ext cx="4824536" cy="37443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815916" y="1722170"/>
            <a:ext cx="1512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gradFill>
                  <a:gsLst>
                    <a:gs pos="0">
                      <a:srgbClr val="CFDF37"/>
                    </a:gs>
                    <a:gs pos="100000">
                      <a:srgbClr val="10C190"/>
                    </a:gs>
                  </a:gsLst>
                  <a:lin ang="2700000" scaled="1"/>
                </a:gradFill>
                <a:latin typeface="方正大标宋繁体" pitchFamily="65" charset="-122"/>
                <a:ea typeface="方正大标宋繁体" pitchFamily="65" charset="-122"/>
              </a:rPr>
              <a:t>完</a:t>
            </a:r>
            <a:endParaRPr lang="zh-CN" altLang="en-US" sz="9600" dirty="0">
              <a:gradFill>
                <a:gsLst>
                  <a:gs pos="0">
                    <a:srgbClr val="CFDF37"/>
                  </a:gs>
                  <a:gs pos="100000">
                    <a:srgbClr val="10C190"/>
                  </a:gs>
                </a:gsLst>
                <a:lin ang="2700000" scaled="1"/>
              </a:gradFill>
              <a:latin typeface="方正大标宋繁体" pitchFamily="65" charset="-122"/>
              <a:ea typeface="方正大标宋繁体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1780" y="3727478"/>
            <a:ext cx="396044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特雅宋简" pitchFamily="2" charset="-122"/>
                <a:ea typeface="方正特雅宋简" pitchFamily="2" charset="-122"/>
              </a:rPr>
              <a:t>第一次作教程，希望大家可以多提意见，一起交流、进步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654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5460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9545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E84462"/>
              </a:gs>
              <a:gs pos="0">
                <a:srgbClr val="FC7A5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5" b="4564"/>
          <a:stretch/>
        </p:blipFill>
        <p:spPr>
          <a:xfrm>
            <a:off x="1439652" y="699542"/>
            <a:ext cx="6264696" cy="4392488"/>
          </a:xfrm>
          <a:prstGeom prst="rect">
            <a:avLst/>
          </a:prstGeom>
          <a:effectLst>
            <a:outerShdw blurRad="63500" sx="102000" sy="102000" algn="ctr" rotWithShape="0">
              <a:srgbClr val="FB643B">
                <a:alpha val="31000"/>
              </a:srgbClr>
            </a:outerShdw>
          </a:effectLst>
        </p:spPr>
      </p:pic>
      <p:sp>
        <p:nvSpPr>
          <p:cNvPr id="8" name="任意多边形 7"/>
          <p:cNvSpPr/>
          <p:nvPr/>
        </p:nvSpPr>
        <p:spPr>
          <a:xfrm flipV="1">
            <a:off x="0" y="-69833"/>
            <a:ext cx="9144000" cy="769374"/>
          </a:xfrm>
          <a:custGeom>
            <a:avLst/>
            <a:gdLst>
              <a:gd name="connsiteX0" fmla="*/ 69552 w 9144000"/>
              <a:gd name="connsiteY0" fmla="*/ 567829 h 567829"/>
              <a:gd name="connsiteX1" fmla="*/ 9074448 w 9144000"/>
              <a:gd name="connsiteY1" fmla="*/ 567829 h 567829"/>
              <a:gd name="connsiteX2" fmla="*/ 9144000 w 9144000"/>
              <a:gd name="connsiteY2" fmla="*/ 498277 h 567829"/>
              <a:gd name="connsiteX3" fmla="*/ 9144000 w 9144000"/>
              <a:gd name="connsiteY3" fmla="*/ 220076 h 567829"/>
              <a:gd name="connsiteX4" fmla="*/ 9074448 w 9144000"/>
              <a:gd name="connsiteY4" fmla="*/ 150524 h 567829"/>
              <a:gd name="connsiteX5" fmla="*/ 4639125 w 9144000"/>
              <a:gd name="connsiteY5" fmla="*/ 150524 h 567829"/>
              <a:gd name="connsiteX6" fmla="*/ 4572000 w 9144000"/>
              <a:gd name="connsiteY6" fmla="*/ 0 h 567829"/>
              <a:gd name="connsiteX7" fmla="*/ 4504876 w 9144000"/>
              <a:gd name="connsiteY7" fmla="*/ 150524 h 567829"/>
              <a:gd name="connsiteX8" fmla="*/ 69552 w 9144000"/>
              <a:gd name="connsiteY8" fmla="*/ 150524 h 567829"/>
              <a:gd name="connsiteX9" fmla="*/ 0 w 9144000"/>
              <a:gd name="connsiteY9" fmla="*/ 220076 h 567829"/>
              <a:gd name="connsiteX10" fmla="*/ 0 w 9144000"/>
              <a:gd name="connsiteY10" fmla="*/ 498277 h 567829"/>
              <a:gd name="connsiteX11" fmla="*/ 69552 w 9144000"/>
              <a:gd name="connsiteY11" fmla="*/ 567829 h 56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144000" h="567829">
                <a:moveTo>
                  <a:pt x="69552" y="567829"/>
                </a:moveTo>
                <a:lnTo>
                  <a:pt x="9074448" y="567829"/>
                </a:lnTo>
                <a:cubicBezTo>
                  <a:pt x="9112861" y="567829"/>
                  <a:pt x="9144000" y="536690"/>
                  <a:pt x="9144000" y="498277"/>
                </a:cubicBezTo>
                <a:lnTo>
                  <a:pt x="9144000" y="220076"/>
                </a:lnTo>
                <a:cubicBezTo>
                  <a:pt x="9144000" y="181663"/>
                  <a:pt x="9112861" y="150524"/>
                  <a:pt x="9074448" y="150524"/>
                </a:cubicBezTo>
                <a:lnTo>
                  <a:pt x="4639125" y="150524"/>
                </a:lnTo>
                <a:lnTo>
                  <a:pt x="4572000" y="0"/>
                </a:lnTo>
                <a:lnTo>
                  <a:pt x="4504876" y="150524"/>
                </a:lnTo>
                <a:lnTo>
                  <a:pt x="69552" y="150524"/>
                </a:lnTo>
                <a:cubicBezTo>
                  <a:pt x="31139" y="150524"/>
                  <a:pt x="0" y="181663"/>
                  <a:pt x="0" y="220076"/>
                </a:cubicBezTo>
                <a:lnTo>
                  <a:pt x="0" y="498277"/>
                </a:lnTo>
                <a:cubicBezTo>
                  <a:pt x="0" y="536690"/>
                  <a:pt x="31139" y="567829"/>
                  <a:pt x="69552" y="56782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85746" y="29418"/>
            <a:ext cx="4572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前段时间撸了一个模板</a:t>
            </a:r>
            <a:endParaRPr lang="zh-CN" altLang="en-US" sz="20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163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9545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E84462"/>
              </a:gs>
              <a:gs pos="0">
                <a:srgbClr val="FC7A5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flipV="1">
            <a:off x="0" y="-69833"/>
            <a:ext cx="9144000" cy="769374"/>
          </a:xfrm>
          <a:custGeom>
            <a:avLst/>
            <a:gdLst>
              <a:gd name="connsiteX0" fmla="*/ 69552 w 9144000"/>
              <a:gd name="connsiteY0" fmla="*/ 567829 h 567829"/>
              <a:gd name="connsiteX1" fmla="*/ 9074448 w 9144000"/>
              <a:gd name="connsiteY1" fmla="*/ 567829 h 567829"/>
              <a:gd name="connsiteX2" fmla="*/ 9144000 w 9144000"/>
              <a:gd name="connsiteY2" fmla="*/ 498277 h 567829"/>
              <a:gd name="connsiteX3" fmla="*/ 9144000 w 9144000"/>
              <a:gd name="connsiteY3" fmla="*/ 220076 h 567829"/>
              <a:gd name="connsiteX4" fmla="*/ 9074448 w 9144000"/>
              <a:gd name="connsiteY4" fmla="*/ 150524 h 567829"/>
              <a:gd name="connsiteX5" fmla="*/ 4639125 w 9144000"/>
              <a:gd name="connsiteY5" fmla="*/ 150524 h 567829"/>
              <a:gd name="connsiteX6" fmla="*/ 4572000 w 9144000"/>
              <a:gd name="connsiteY6" fmla="*/ 0 h 567829"/>
              <a:gd name="connsiteX7" fmla="*/ 4504876 w 9144000"/>
              <a:gd name="connsiteY7" fmla="*/ 150524 h 567829"/>
              <a:gd name="connsiteX8" fmla="*/ 69552 w 9144000"/>
              <a:gd name="connsiteY8" fmla="*/ 150524 h 567829"/>
              <a:gd name="connsiteX9" fmla="*/ 0 w 9144000"/>
              <a:gd name="connsiteY9" fmla="*/ 220076 h 567829"/>
              <a:gd name="connsiteX10" fmla="*/ 0 w 9144000"/>
              <a:gd name="connsiteY10" fmla="*/ 498277 h 567829"/>
              <a:gd name="connsiteX11" fmla="*/ 69552 w 9144000"/>
              <a:gd name="connsiteY11" fmla="*/ 567829 h 56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144000" h="567829">
                <a:moveTo>
                  <a:pt x="69552" y="567829"/>
                </a:moveTo>
                <a:lnTo>
                  <a:pt x="9074448" y="567829"/>
                </a:lnTo>
                <a:cubicBezTo>
                  <a:pt x="9112861" y="567829"/>
                  <a:pt x="9144000" y="536690"/>
                  <a:pt x="9144000" y="498277"/>
                </a:cubicBezTo>
                <a:lnTo>
                  <a:pt x="9144000" y="220076"/>
                </a:lnTo>
                <a:cubicBezTo>
                  <a:pt x="9144000" y="181663"/>
                  <a:pt x="9112861" y="150524"/>
                  <a:pt x="9074448" y="150524"/>
                </a:cubicBezTo>
                <a:lnTo>
                  <a:pt x="4639125" y="150524"/>
                </a:lnTo>
                <a:lnTo>
                  <a:pt x="4572000" y="0"/>
                </a:lnTo>
                <a:lnTo>
                  <a:pt x="4504876" y="150524"/>
                </a:lnTo>
                <a:lnTo>
                  <a:pt x="69552" y="150524"/>
                </a:lnTo>
                <a:cubicBezTo>
                  <a:pt x="31139" y="150524"/>
                  <a:pt x="0" y="181663"/>
                  <a:pt x="0" y="220076"/>
                </a:cubicBezTo>
                <a:lnTo>
                  <a:pt x="0" y="498277"/>
                </a:lnTo>
                <a:cubicBezTo>
                  <a:pt x="0" y="536690"/>
                  <a:pt x="31139" y="567829"/>
                  <a:pt x="69552" y="56782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11760" y="0"/>
            <a:ext cx="4320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有些小伙伴问这种背景怎么做</a:t>
            </a:r>
          </a:p>
        </p:txBody>
      </p:sp>
      <p:sp>
        <p:nvSpPr>
          <p:cNvPr id="11" name="矩形 10"/>
          <p:cNvSpPr/>
          <p:nvPr/>
        </p:nvSpPr>
        <p:spPr>
          <a:xfrm>
            <a:off x="366961" y="843558"/>
            <a:ext cx="4140646" cy="37443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878" y="1601267"/>
            <a:ext cx="3960812" cy="222889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32176" y="843558"/>
            <a:ext cx="4140646" cy="37443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997" y="1611828"/>
            <a:ext cx="3973005" cy="221833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735206" y="3830165"/>
            <a:ext cx="1404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唯美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00421" y="3830165"/>
            <a:ext cx="1404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梦幻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814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9545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E84462"/>
              </a:gs>
              <a:gs pos="0">
                <a:srgbClr val="FC7A5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01677" y="750712"/>
            <a:ext cx="4140646" cy="37443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12380" y="1683701"/>
            <a:ext cx="4319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 smtClean="0"/>
              <a:t>其实很简单</a:t>
            </a:r>
            <a:endParaRPr lang="zh-CN" altLang="en-US" sz="1600" dirty="0"/>
          </a:p>
        </p:txBody>
      </p:sp>
      <p:sp>
        <p:nvSpPr>
          <p:cNvPr id="16" name="文本框 15"/>
          <p:cNvSpPr txBox="1"/>
          <p:nvPr/>
        </p:nvSpPr>
        <p:spPr>
          <a:xfrm>
            <a:off x="2412380" y="2214924"/>
            <a:ext cx="4319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400" dirty="0" smtClean="0">
                <a:gradFill>
                  <a:gsLst>
                    <a:gs pos="100000">
                      <a:srgbClr val="E84562"/>
                    </a:gs>
                    <a:gs pos="0">
                      <a:srgbClr val="FC7A58"/>
                    </a:gs>
                  </a:gsLst>
                  <a:lin ang="0" scaled="1"/>
                </a:gradFill>
              </a:rPr>
              <a:t>只需四步</a:t>
            </a:r>
            <a:endParaRPr lang="zh-CN" altLang="en-US" sz="4400" dirty="0">
              <a:gradFill>
                <a:gsLst>
                  <a:gs pos="100000">
                    <a:srgbClr val="E84562"/>
                  </a:gs>
                  <a:gs pos="0">
                    <a:srgbClr val="FC7A58"/>
                  </a:gs>
                </a:gsLst>
                <a:lin ang="0" scaled="1"/>
              </a:gra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4572000" y="4228033"/>
            <a:ext cx="0" cy="503957"/>
          </a:xfrm>
          <a:prstGeom prst="straightConnector1">
            <a:avLst/>
          </a:prstGeom>
          <a:ln w="12700">
            <a:solidFill>
              <a:srgbClr val="10C19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85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E84462"/>
              </a:gs>
              <a:gs pos="0">
                <a:srgbClr val="FC7A5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03675" y="843558"/>
            <a:ext cx="3600773" cy="34563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365052" y="1782406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特雅宋简" pitchFamily="2" charset="-122"/>
                <a:ea typeface="方正特雅宋简" pitchFamily="2" charset="-122"/>
              </a:rPr>
              <a:t>寻找合适的图片</a:t>
            </a:r>
            <a:endParaRPr lang="zh-CN" altLang="en-US" spc="300" dirty="0">
              <a:solidFill>
                <a:schemeClr val="tx1">
                  <a:lumMod val="65000"/>
                  <a:lumOff val="35000"/>
                </a:schemeClr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57075" y="2265739"/>
            <a:ext cx="2435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何为合适？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8891" y="2550403"/>
            <a:ext cx="268693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符合</a:t>
            </a:r>
            <a:r>
              <a:rPr lang="en-US" altLang="zh-CN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的主题性质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8586" y="555625"/>
            <a:ext cx="4464868" cy="40322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977213" y="1275606"/>
            <a:ext cx="1511982" cy="412995"/>
          </a:xfrm>
          <a:prstGeom prst="roundRect">
            <a:avLst>
              <a:gd name="adj" fmla="val 44171"/>
            </a:avLst>
          </a:prstGeom>
          <a:gradFill flip="none" rotWithShape="1">
            <a:gsLst>
              <a:gs pos="100000">
                <a:srgbClr val="E84462"/>
              </a:gs>
              <a:gs pos="0">
                <a:srgbClr val="FC7A5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特雅宋简" pitchFamily="2" charset="-122"/>
                <a:ea typeface="方正特雅宋简" pitchFamily="2" charset="-122"/>
              </a:rPr>
              <a:t>第一步</a:t>
            </a:r>
            <a:endParaRPr lang="zh-CN" altLang="en-US" dirty="0">
              <a:latin typeface="方正特雅宋简" pitchFamily="2" charset="-122"/>
              <a:ea typeface="方正特雅宋简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9632" y="3075806"/>
            <a:ext cx="306277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2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如何搜</a:t>
            </a:r>
            <a:r>
              <a:rPr lang="zh-CN" altLang="en-US" dirty="0" smtClean="0"/>
              <a:t>图？</a:t>
            </a:r>
            <a:endParaRPr lang="zh-CN" altLang="en-US" spc="0" dirty="0"/>
          </a:p>
        </p:txBody>
      </p:sp>
      <p:pic>
        <p:nvPicPr>
          <p:cNvPr id="14" name="Picture 4" descr="精美背景高清图片-风景-高清图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 bwMode="auto">
          <a:xfrm>
            <a:off x="882808" y="857059"/>
            <a:ext cx="3816424" cy="214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505020" y="385087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http://www.zcool.com.cn/article/ZMzk2NDg4.html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44525" y="3334161"/>
            <a:ext cx="249299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太多大神分享过了，不细讲</a:t>
            </a:r>
          </a:p>
        </p:txBody>
      </p:sp>
      <p:sp>
        <p:nvSpPr>
          <p:cNvPr id="13" name="矩形 12"/>
          <p:cNvSpPr/>
          <p:nvPr/>
        </p:nvSpPr>
        <p:spPr>
          <a:xfrm>
            <a:off x="2217786" y="3592516"/>
            <a:ext cx="1146468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可以看看</a:t>
            </a: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这：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29058" y="4053649"/>
            <a:ext cx="19239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配图全</a:t>
            </a: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攻略）</a:t>
            </a:r>
            <a:endParaRPr lang="zh-CN" altLang="en-US" sz="1200" i="0" spc="3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861457" y="3389738"/>
            <a:ext cx="305547" cy="170840"/>
            <a:chOff x="4861457" y="3389738"/>
            <a:chExt cx="305547" cy="170840"/>
          </a:xfrm>
        </p:grpSpPr>
        <p:cxnSp>
          <p:nvCxnSpPr>
            <p:cNvPr id="16" name="直接箭头连接符 15"/>
            <p:cNvCxnSpPr/>
            <p:nvPr/>
          </p:nvCxnSpPr>
          <p:spPr>
            <a:xfrm>
              <a:off x="4861457" y="3389738"/>
              <a:ext cx="305547" cy="0"/>
            </a:xfrm>
            <a:prstGeom prst="straightConnector1">
              <a:avLst/>
            </a:prstGeom>
            <a:ln w="12700">
              <a:solidFill>
                <a:srgbClr val="10C19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H="1">
              <a:off x="4861457" y="3560578"/>
              <a:ext cx="305547" cy="0"/>
            </a:xfrm>
            <a:prstGeom prst="straightConnector1">
              <a:avLst/>
            </a:prstGeom>
            <a:ln w="12700">
              <a:solidFill>
                <a:srgbClr val="009ACE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5"/>
          <p:cNvSpPr txBox="1"/>
          <p:nvPr/>
        </p:nvSpPr>
        <p:spPr>
          <a:xfrm>
            <a:off x="5398891" y="2815215"/>
            <a:ext cx="2686937" cy="295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符合行业性质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5"/>
          <p:cNvSpPr txBox="1"/>
          <p:nvPr/>
        </p:nvSpPr>
        <p:spPr>
          <a:xfrm>
            <a:off x="5398891" y="3074138"/>
            <a:ext cx="268693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考虑使用场景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5"/>
          <p:cNvSpPr txBox="1"/>
          <p:nvPr/>
        </p:nvSpPr>
        <p:spPr>
          <a:xfrm>
            <a:off x="5237926" y="3426316"/>
            <a:ext cx="2997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如果真不会找，可以考虑使用如</a:t>
            </a:r>
            <a:r>
              <a:rPr lang="zh-CN" altLang="en-US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星空、山川、大海、桥</a:t>
            </a:r>
            <a:r>
              <a:rPr lang="zh-CN" altLang="en-US" sz="10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等比较百</a:t>
            </a:r>
            <a:r>
              <a:rPr lang="zh-CN" altLang="en-US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搭</a:t>
            </a:r>
            <a:r>
              <a:rPr lang="zh-CN" altLang="en-US" sz="10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的图片，比如现在选的这个</a:t>
            </a:r>
            <a:endParaRPr lang="zh-CN" altLang="en-US" sz="10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033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00BBA0"/>
              </a:gs>
              <a:gs pos="0">
                <a:srgbClr val="009A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2818" y="843558"/>
            <a:ext cx="3600773" cy="34563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365052" y="173886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特雅宋简" pitchFamily="2" charset="-122"/>
                <a:ea typeface="方正特雅宋简" pitchFamily="2" charset="-122"/>
              </a:rPr>
              <a:t>为图片添加蒙版</a:t>
            </a:r>
            <a:endParaRPr lang="zh-CN" altLang="en-US" spc="300" dirty="0">
              <a:solidFill>
                <a:schemeClr val="tx1">
                  <a:lumMod val="65000"/>
                  <a:lumOff val="35000"/>
                </a:schemeClr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188" y="555625"/>
            <a:ext cx="4464868" cy="40322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977213" y="1275606"/>
            <a:ext cx="1511982" cy="412995"/>
          </a:xfrm>
          <a:prstGeom prst="roundRect">
            <a:avLst>
              <a:gd name="adj" fmla="val 44171"/>
            </a:avLst>
          </a:prstGeom>
          <a:gradFill flip="none" rotWithShape="1">
            <a:gsLst>
              <a:gs pos="100000">
                <a:srgbClr val="00BBA0"/>
              </a:gs>
              <a:gs pos="0">
                <a:srgbClr val="009A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特雅宋简" pitchFamily="2" charset="-122"/>
                <a:ea typeface="方正特雅宋简" pitchFamily="2" charset="-122"/>
              </a:rPr>
              <a:t>第二步</a:t>
            </a:r>
            <a:endParaRPr lang="zh-CN" altLang="en-US" dirty="0">
              <a:latin typeface="方正特雅宋简" pitchFamily="2" charset="-122"/>
              <a:ea typeface="方正特雅宋简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65052" y="2157832"/>
            <a:ext cx="273630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画一个矩形覆盖在图片上，调整颜色设置透明度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65052" y="2681904"/>
            <a:ext cx="273630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颜色可选择纯色、同色系、双色系或多色系（慎用）作渐变处理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65302" y="3081322"/>
            <a:ext cx="2686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叠加蒙版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63319" y="3363838"/>
            <a:ext cx="395663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2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矩形添加渐变</a:t>
            </a:r>
            <a:r>
              <a:rPr lang="zh-CN" altLang="en-US" dirty="0" smtClean="0"/>
              <a:t>，浅蓝（</a:t>
            </a:r>
            <a:r>
              <a:rPr lang="zh-CN" altLang="en-US" dirty="0"/>
              <a:t>透明度</a:t>
            </a:r>
            <a:r>
              <a:rPr lang="en-US" altLang="zh-CN" dirty="0"/>
              <a:t>26%</a:t>
            </a:r>
            <a:r>
              <a:rPr lang="zh-CN" altLang="en-US" dirty="0"/>
              <a:t>）到紫色（透明度</a:t>
            </a:r>
            <a:r>
              <a:rPr lang="en-US" altLang="zh-CN" dirty="0"/>
              <a:t>18%</a:t>
            </a:r>
            <a:r>
              <a:rPr lang="zh-CN" altLang="en-US" dirty="0" smtClean="0"/>
              <a:t>），</a:t>
            </a:r>
            <a:r>
              <a:rPr lang="zh-CN" altLang="en-US" dirty="0"/>
              <a:t>线性</a:t>
            </a:r>
            <a:r>
              <a:rPr lang="en-US" altLang="zh-CN" dirty="0"/>
              <a:t>0</a:t>
            </a:r>
            <a:r>
              <a:rPr lang="zh-CN" altLang="en-US" dirty="0"/>
              <a:t>度</a:t>
            </a:r>
          </a:p>
        </p:txBody>
      </p:sp>
      <p:pic>
        <p:nvPicPr>
          <p:cNvPr id="20" name="Picture 4" descr="精美背景高清图片-风景-高清图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 bwMode="auto">
          <a:xfrm>
            <a:off x="935410" y="728112"/>
            <a:ext cx="3816424" cy="214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933426" y="728112"/>
            <a:ext cx="3816424" cy="2157963"/>
          </a:xfrm>
          <a:prstGeom prst="rect">
            <a:avLst/>
          </a:prstGeom>
          <a:gradFill flip="none" rotWithShape="1">
            <a:gsLst>
              <a:gs pos="0">
                <a:srgbClr val="0070C0">
                  <a:alpha val="74000"/>
                </a:srgbClr>
              </a:gs>
              <a:gs pos="100000">
                <a:srgbClr val="7030A0">
                  <a:alpha val="8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77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00BBA0"/>
              </a:gs>
              <a:gs pos="0">
                <a:srgbClr val="009A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2818" y="843558"/>
            <a:ext cx="3600773" cy="34563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365052" y="173886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特雅宋简" pitchFamily="2" charset="-122"/>
                <a:ea typeface="方正特雅宋简" pitchFamily="2" charset="-122"/>
              </a:rPr>
              <a:t>为图片添加蒙版</a:t>
            </a:r>
            <a:endParaRPr lang="zh-CN" altLang="en-US" spc="300" dirty="0">
              <a:solidFill>
                <a:schemeClr val="tx1">
                  <a:lumMod val="65000"/>
                  <a:lumOff val="35000"/>
                </a:schemeClr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188" y="555625"/>
            <a:ext cx="4464868" cy="40322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977213" y="1275606"/>
            <a:ext cx="1511982" cy="412995"/>
          </a:xfrm>
          <a:prstGeom prst="roundRect">
            <a:avLst>
              <a:gd name="adj" fmla="val 44171"/>
            </a:avLst>
          </a:prstGeom>
          <a:gradFill flip="none" rotWithShape="1">
            <a:gsLst>
              <a:gs pos="100000">
                <a:srgbClr val="00BBA0"/>
              </a:gs>
              <a:gs pos="0">
                <a:srgbClr val="009AC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特雅宋简" pitchFamily="2" charset="-122"/>
                <a:ea typeface="方正特雅宋简" pitchFamily="2" charset="-122"/>
              </a:rPr>
              <a:t>第二步</a:t>
            </a:r>
            <a:endParaRPr lang="zh-CN" altLang="en-US" dirty="0">
              <a:latin typeface="方正特雅宋简" pitchFamily="2" charset="-122"/>
              <a:ea typeface="方正特雅宋简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65052" y="2157832"/>
            <a:ext cx="273630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根据效果可添加多层蒙版，本例又加了一层黑色蒙版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65302" y="3081322"/>
            <a:ext cx="2686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再叠加一层蒙版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63319" y="3363838"/>
            <a:ext cx="395663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2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矩形添加渐变</a:t>
            </a:r>
            <a:r>
              <a:rPr lang="zh-CN" altLang="en-US" dirty="0" smtClean="0"/>
              <a:t>，黑色（透明度</a:t>
            </a:r>
            <a:r>
              <a:rPr lang="en-US" altLang="zh-CN" dirty="0" smtClean="0"/>
              <a:t>100%</a:t>
            </a:r>
            <a:r>
              <a:rPr lang="zh-CN" altLang="en-US" dirty="0"/>
              <a:t>）</a:t>
            </a:r>
            <a:r>
              <a:rPr lang="zh-CN" altLang="en-US" dirty="0" smtClean="0"/>
              <a:t>到黑色</a:t>
            </a:r>
            <a:r>
              <a:rPr lang="zh-CN" altLang="en-US" dirty="0"/>
              <a:t>（</a:t>
            </a:r>
            <a:r>
              <a:rPr lang="zh-CN" altLang="en-US" dirty="0" smtClean="0"/>
              <a:t>透明度</a:t>
            </a:r>
            <a:r>
              <a:rPr lang="en-US" altLang="zh-CN" dirty="0" smtClean="0"/>
              <a:t>50%</a:t>
            </a:r>
            <a:r>
              <a:rPr lang="zh-CN" altLang="en-US" dirty="0" smtClean="0"/>
              <a:t>），中心射线渐变</a:t>
            </a:r>
            <a:endParaRPr lang="zh-CN" altLang="en-US" dirty="0"/>
          </a:p>
        </p:txBody>
      </p:sp>
      <p:pic>
        <p:nvPicPr>
          <p:cNvPr id="20" name="Picture 4" descr="精美背景高清图片-风景-高清图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 bwMode="auto">
          <a:xfrm>
            <a:off x="935410" y="728112"/>
            <a:ext cx="3816424" cy="214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933426" y="728112"/>
            <a:ext cx="3816424" cy="2157963"/>
          </a:xfrm>
          <a:prstGeom prst="rect">
            <a:avLst/>
          </a:prstGeom>
          <a:gradFill flip="none" rotWithShape="1">
            <a:gsLst>
              <a:gs pos="0">
                <a:srgbClr val="0070C0">
                  <a:alpha val="74000"/>
                </a:srgbClr>
              </a:gs>
              <a:gs pos="100000">
                <a:srgbClr val="7030A0">
                  <a:alpha val="8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22856" y="728112"/>
            <a:ext cx="3826994" cy="2157963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5365051" y="2699679"/>
            <a:ext cx="273630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中心渐变的黑色蒙版，起到了聚焦的作用，使视觉聚焦在图片中心位置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599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CFDF37"/>
              </a:gs>
              <a:gs pos="100000">
                <a:srgbClr val="10C19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527" y="843558"/>
            <a:ext cx="3600773" cy="34563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026761" y="173886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特雅宋简" pitchFamily="2" charset="-122"/>
                <a:ea typeface="方正特雅宋简" pitchFamily="2" charset="-122"/>
              </a:rPr>
              <a:t>添加形状和主体文字</a:t>
            </a:r>
            <a:endParaRPr lang="zh-CN" altLang="en-US" spc="300" dirty="0">
              <a:solidFill>
                <a:schemeClr val="tx1">
                  <a:lumMod val="65000"/>
                  <a:lumOff val="35000"/>
                </a:schemeClr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638922" y="1275606"/>
            <a:ext cx="1511982" cy="412995"/>
          </a:xfrm>
          <a:prstGeom prst="roundRect">
            <a:avLst>
              <a:gd name="adj" fmla="val 44171"/>
            </a:avLst>
          </a:prstGeom>
          <a:gradFill flip="none" rotWithShape="1">
            <a:gsLst>
              <a:gs pos="100000">
                <a:srgbClr val="10C190"/>
              </a:gs>
              <a:gs pos="0">
                <a:srgbClr val="CFDF3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特雅宋简" pitchFamily="2" charset="-122"/>
                <a:ea typeface="方正特雅宋简" pitchFamily="2" charset="-122"/>
              </a:rPr>
              <a:t>第三步</a:t>
            </a:r>
            <a:endParaRPr lang="zh-CN" altLang="en-US" dirty="0">
              <a:latin typeface="方正特雅宋简" pitchFamily="2" charset="-122"/>
              <a:ea typeface="方正特雅宋简" pitchFamily="2" charset="-122"/>
            </a:endParaRPr>
          </a:p>
        </p:txBody>
      </p:sp>
      <p:sp>
        <p:nvSpPr>
          <p:cNvPr id="24" name="TextBox 10"/>
          <p:cNvSpPr txBox="1"/>
          <p:nvPr/>
        </p:nvSpPr>
        <p:spPr>
          <a:xfrm>
            <a:off x="1403648" y="2250736"/>
            <a:ext cx="209836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通过前面两步，一个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ios</a:t>
            </a: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风格的背景就有了，接下来就是在上面添加元素和美化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7945" y="555626"/>
            <a:ext cx="4464868" cy="40322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349870" y="3052891"/>
            <a:ext cx="385244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添加一个菱形，白色填充，透明度</a:t>
            </a:r>
            <a:r>
              <a:rPr lang="en-US" altLang="zh-CN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84%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Picture 4" descr="精美背景高清图片-风景-高清图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 bwMode="auto">
          <a:xfrm>
            <a:off x="4380605" y="725277"/>
            <a:ext cx="3816424" cy="214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4380605" y="725277"/>
            <a:ext cx="3816424" cy="2157963"/>
          </a:xfrm>
          <a:prstGeom prst="rect">
            <a:avLst/>
          </a:prstGeom>
          <a:gradFill flip="none" rotWithShape="1">
            <a:gsLst>
              <a:gs pos="0">
                <a:srgbClr val="0070C0">
                  <a:alpha val="74000"/>
                </a:srgbClr>
              </a:gs>
              <a:gs pos="100000">
                <a:srgbClr val="7030A0">
                  <a:alpha val="8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75320" y="725277"/>
            <a:ext cx="3826994" cy="2157963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4349870" y="3369022"/>
            <a:ext cx="389491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复制两个菱形，无填充，白色边框，上面一个透明度</a:t>
            </a:r>
            <a:r>
              <a:rPr lang="en-US" altLang="zh-CN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80%</a:t>
            </a: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，下面一个透明度</a:t>
            </a:r>
            <a:r>
              <a:rPr lang="en-US" altLang="zh-CN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93%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5656256" y="1136978"/>
            <a:ext cx="1265122" cy="1265122"/>
          </a:xfrm>
          <a:prstGeom prst="diamond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5657665" y="970163"/>
            <a:ext cx="1262305" cy="1262305"/>
          </a:xfrm>
          <a:prstGeom prst="diamond">
            <a:avLst/>
          </a:prstGeom>
          <a:noFill/>
          <a:ln w="3175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菱形 22"/>
          <p:cNvSpPr/>
          <p:nvPr/>
        </p:nvSpPr>
        <p:spPr>
          <a:xfrm>
            <a:off x="5657665" y="1306610"/>
            <a:ext cx="1262305" cy="1262305"/>
          </a:xfrm>
          <a:prstGeom prst="diamond">
            <a:avLst/>
          </a:prstGeom>
          <a:noFill/>
          <a:ln w="3175">
            <a:solidFill>
              <a:schemeClr val="bg1">
                <a:alpha val="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9"/>
          <p:cNvSpPr txBox="1"/>
          <p:nvPr/>
        </p:nvSpPr>
        <p:spPr>
          <a:xfrm>
            <a:off x="4740644" y="1503406"/>
            <a:ext cx="309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Baskerville Old Face" pitchFamily="18" charset="0"/>
              </a:rPr>
              <a:t>Business Report Template</a:t>
            </a:r>
            <a:endParaRPr lang="zh-CN" altLang="en-US" b="1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  <p:sp>
        <p:nvSpPr>
          <p:cNvPr id="18" name="TextBox 39"/>
          <p:cNvSpPr txBox="1"/>
          <p:nvPr/>
        </p:nvSpPr>
        <p:spPr>
          <a:xfrm>
            <a:off x="5025408" y="1769539"/>
            <a:ext cx="2526818" cy="193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00" dirty="0">
                <a:solidFill>
                  <a:schemeClr val="bg1"/>
                </a:solidFill>
                <a:latin typeface="Franklin Gothic Medium" pitchFamily="34" charset="0"/>
              </a:rPr>
              <a:t>There's a voice that keeps on calling </a:t>
            </a:r>
            <a:r>
              <a:rPr lang="en-US" altLang="zh-CN" sz="600" dirty="0" smtClean="0">
                <a:solidFill>
                  <a:schemeClr val="bg1"/>
                </a:solidFill>
                <a:latin typeface="Franklin Gothic Medium" pitchFamily="34" charset="0"/>
              </a:rPr>
              <a:t>me down the road</a:t>
            </a:r>
            <a:endParaRPr lang="zh-CN" altLang="en-US" sz="6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4349870" y="3906753"/>
            <a:ext cx="3894911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透明度可根据实际效果调整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706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CFDF37"/>
              </a:gs>
              <a:gs pos="100000">
                <a:srgbClr val="10C19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527" y="843558"/>
            <a:ext cx="3600773" cy="34563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026761" y="173886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特雅宋简" pitchFamily="2" charset="-122"/>
                <a:ea typeface="方正特雅宋简" pitchFamily="2" charset="-122"/>
              </a:rPr>
              <a:t>添加元素美化</a:t>
            </a:r>
            <a:endParaRPr lang="zh-CN" altLang="en-US" spc="300" dirty="0">
              <a:solidFill>
                <a:schemeClr val="tx1">
                  <a:lumMod val="65000"/>
                  <a:lumOff val="35000"/>
                </a:schemeClr>
              </a:solidFill>
              <a:latin typeface="方正特雅宋简" pitchFamily="2" charset="-122"/>
              <a:ea typeface="方正特雅宋简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638922" y="1275606"/>
            <a:ext cx="1511982" cy="412995"/>
          </a:xfrm>
          <a:prstGeom prst="roundRect">
            <a:avLst>
              <a:gd name="adj" fmla="val 44171"/>
            </a:avLst>
          </a:prstGeom>
          <a:gradFill flip="none" rotWithShape="1">
            <a:gsLst>
              <a:gs pos="100000">
                <a:srgbClr val="10C190"/>
              </a:gs>
              <a:gs pos="0">
                <a:srgbClr val="CFDF3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特雅宋简" pitchFamily="2" charset="-122"/>
                <a:ea typeface="方正特雅宋简" pitchFamily="2" charset="-122"/>
              </a:rPr>
              <a:t>第四步</a:t>
            </a:r>
            <a:endParaRPr lang="zh-CN" altLang="en-US" dirty="0">
              <a:latin typeface="方正特雅宋简" pitchFamily="2" charset="-122"/>
              <a:ea typeface="方正特雅宋简" pitchFamily="2" charset="-122"/>
            </a:endParaRPr>
          </a:p>
        </p:txBody>
      </p:sp>
      <p:sp>
        <p:nvSpPr>
          <p:cNvPr id="24" name="TextBox 10"/>
          <p:cNvSpPr txBox="1"/>
          <p:nvPr/>
        </p:nvSpPr>
        <p:spPr>
          <a:xfrm>
            <a:off x="1403648" y="2250736"/>
            <a:ext cx="209836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现在这个页面感觉有些单调，添加一些辅助元素美化下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7945" y="555626"/>
            <a:ext cx="4464868" cy="40322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5000" sy="105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349870" y="2949494"/>
            <a:ext cx="38524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添加圆形，填充白色，设置透明度，柔化边缘，参数根据效果调整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10"/>
          <p:cNvSpPr txBox="1"/>
          <p:nvPr/>
        </p:nvSpPr>
        <p:spPr>
          <a:xfrm>
            <a:off x="4349870" y="3485152"/>
            <a:ext cx="3852444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添加线条，设置</a:t>
            </a:r>
            <a:r>
              <a:rPr lang="en-US" altLang="zh-CN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sz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度线性渐变</a:t>
            </a:r>
            <a:endParaRPr lang="zh-CN" altLang="en-US" sz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880" y="730889"/>
            <a:ext cx="3801434" cy="214673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506299" y="3799084"/>
            <a:ext cx="2276475" cy="548120"/>
            <a:chOff x="4606652" y="3862941"/>
            <a:chExt cx="2276475" cy="54812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06652" y="3877661"/>
              <a:ext cx="2276475" cy="53340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5730193" y="3862941"/>
              <a:ext cx="821059" cy="24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透明度</a:t>
              </a:r>
              <a:r>
                <a:rPr lang="en-US" altLang="zh-CN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20%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935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1182</Words>
  <Application>Microsoft Office PowerPoint</Application>
  <PresentationFormat>全屏显示(16:9)</PresentationFormat>
  <Paragraphs>99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 Unicode MS</vt:lpstr>
      <vt:lpstr>Baskerville Old Face</vt:lpstr>
      <vt:lpstr>Meiryo</vt:lpstr>
      <vt:lpstr>方正大标宋繁体</vt:lpstr>
      <vt:lpstr>方正特雅宋简</vt:lpstr>
      <vt:lpstr>宋体</vt:lpstr>
      <vt:lpstr>微软雅黑</vt:lpstr>
      <vt:lpstr>Arial</vt:lpstr>
      <vt:lpstr>Calibri</vt:lpstr>
      <vt:lpstr>Calibri Light</vt:lpstr>
      <vt:lpstr>Franklin Gothic Medium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ypppt</cp:lastModifiedBy>
  <cp:revision>48</cp:revision>
  <dcterms:created xsi:type="dcterms:W3CDTF">2016-03-28T12:25:56Z</dcterms:created>
  <dcterms:modified xsi:type="dcterms:W3CDTF">2016-11-10T03:20:32Z</dcterms:modified>
</cp:coreProperties>
</file>